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68" r:id="rId4"/>
    <p:sldId id="273" r:id="rId5"/>
    <p:sldId id="271" r:id="rId6"/>
    <p:sldId id="284" r:id="rId7"/>
    <p:sldId id="272" r:id="rId8"/>
    <p:sldId id="277" r:id="rId9"/>
    <p:sldId id="276" r:id="rId10"/>
    <p:sldId id="285" r:id="rId11"/>
    <p:sldId id="283" r:id="rId12"/>
  </p:sldIdLst>
  <p:sldSz cx="9144000" cy="6858000" type="screen4x3"/>
  <p:notesSz cx="6858000" cy="9144000"/>
  <p:custShowLst>
    <p:custShow name="Full version" id="0">
      <p:sldLst>
        <p:sld r:id="rId2"/>
        <p:sld r:id="rId3"/>
        <p:sld r:id="rId4"/>
        <p:sld r:id="rId5"/>
        <p:sld r:id="rId6"/>
        <p:sld r:id="rId8"/>
        <p:sld r:id="rId10"/>
        <p:sld r:id="rId12"/>
        <p:sld r:id="rId9"/>
      </p:sldLst>
    </p:custShow>
    <p:custShow name="Without Introduction" id="1">
      <p:sldLst>
        <p:sld r:id="rId2"/>
        <p:sld r:id="rId6"/>
        <p:sld r:id="rId8"/>
        <p:sld r:id="rId10"/>
      </p:sldLst>
    </p:custShow>
  </p:custShow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66FF66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D6499"/>
    <a:srgbClr val="FFFF00"/>
    <a:srgbClr val="6699FF"/>
    <a:srgbClr val="2F5D87"/>
    <a:srgbClr val="336683"/>
    <a:srgbClr val="315D85"/>
    <a:srgbClr val="316185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44" autoAdjust="0"/>
    <p:restoredTop sz="94660"/>
  </p:normalViewPr>
  <p:slideViewPr>
    <p:cSldViewPr snapToGrid="0">
      <p:cViewPr>
        <p:scale>
          <a:sx n="75" d="100"/>
          <a:sy n="75" d="100"/>
        </p:scale>
        <p:origin x="-2766" y="-1002"/>
      </p:cViewPr>
      <p:guideLst>
        <p:guide orient="horz" pos="672"/>
        <p:guide orient="horz" pos="3633"/>
        <p:guide pos="3141"/>
        <p:guide pos="2640"/>
        <p:guide pos="891"/>
        <p:guide pos="56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E4D5E6F-4130-42C3-883B-809F96C2E4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6081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9C270DA-3EA3-481C-B2DA-847EE671E5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466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2A3A40BF-38AB-4572-8303-5278C8A53C2A}" type="slidenum">
              <a:rPr lang="en-US" sz="1200" smtClean="0"/>
              <a:pPr eaLnBrk="1" hangingPunct="1"/>
              <a:t>1</a:t>
            </a:fld>
            <a:endParaRPr lang="en-US" sz="1200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pl-PL" smtClean="0"/>
              <a:t>How to change fonts, how to position simple elements on the page, how to change </a:t>
            </a: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Rectangle 21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70" name="Rectangle 2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fld id="{CF3D60A6-7AF8-4C8D-827A-0423594A67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47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5C14B7-F948-4AB1-A823-8C2D7A7085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73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05C628-8DFA-41E7-9663-218FDF4B12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6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959FC1-7AE3-4E4C-8743-5A0648876F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2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212CF4-39FA-443C-AEC7-21E7FC6235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76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FED07F-B11C-4C54-BE50-AF99197FEF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60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05AD9-9D3C-4451-A0EA-49004A88D8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637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4875DC-E0BC-4241-AF42-9DDB896B24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09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1E7EA2-C232-43EB-8865-1959BEEBB2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58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4E8105-5802-4DD5-B0EC-E8F727D25B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59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3417FE-8671-461F-8261-01C1A8D455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34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6553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pPr>
              <a:defRPr/>
            </a:pPr>
            <a:fld id="{A6C27BF9-2740-4897-9C2B-E986816C76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19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rebuchet MS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rebuchet MS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rebuchet MS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rebuchet M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1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1000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06400" y="1752600"/>
            <a:ext cx="7289800" cy="1143000"/>
          </a:xfrm>
        </p:spPr>
        <p:txBody>
          <a:bodyPr/>
          <a:lstStyle/>
          <a:p>
            <a:pPr eaLnBrk="1" hangingPunct="1">
              <a:defRPr/>
            </a:pPr>
            <a:r>
              <a:rPr lang="pl-PL" smtClean="0">
                <a:solidFill>
                  <a:schemeClr val="accent2"/>
                </a:solidFill>
              </a:rPr>
              <a:t>Comparative and superlative forms of adjectives</a:t>
            </a:r>
            <a:endParaRPr lang="en-US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7391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" smtClean="0"/>
              <a:t>Irregular comparatives</a:t>
            </a:r>
            <a:endParaRPr lang="en-US" smtClean="0"/>
          </a:p>
        </p:txBody>
      </p:sp>
      <p:sp>
        <p:nvSpPr>
          <p:cNvPr id="40982" name="Text Box 1046"/>
          <p:cNvSpPr txBox="1">
            <a:spLocks noChangeArrowheads="1"/>
          </p:cNvSpPr>
          <p:nvPr/>
        </p:nvSpPr>
        <p:spPr bwMode="auto">
          <a:xfrm>
            <a:off x="4117976" y="4291013"/>
            <a:ext cx="20589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s-ES" sz="32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further</a:t>
            </a:r>
            <a:endParaRPr lang="en-US" sz="320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40983" name="Text Box 1047"/>
          <p:cNvSpPr txBox="1">
            <a:spLocks noChangeArrowheads="1"/>
          </p:cNvSpPr>
          <p:nvPr/>
        </p:nvSpPr>
        <p:spPr bwMode="auto">
          <a:xfrm>
            <a:off x="588963" y="2424112"/>
            <a:ext cx="14414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s-ES" sz="3200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good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40984" name="Text Box 1048"/>
          <p:cNvSpPr txBox="1">
            <a:spLocks noChangeArrowheads="1"/>
          </p:cNvSpPr>
          <p:nvPr/>
        </p:nvSpPr>
        <p:spPr bwMode="auto">
          <a:xfrm>
            <a:off x="500063" y="3359149"/>
            <a:ext cx="9826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s-ES" sz="3200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bad</a:t>
            </a: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  </a:t>
            </a:r>
            <a:endParaRPr lang="es-ES" sz="3200"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14343" name="Line 1050"/>
          <p:cNvSpPr>
            <a:spLocks noChangeShapeType="1"/>
          </p:cNvSpPr>
          <p:nvPr/>
        </p:nvSpPr>
        <p:spPr bwMode="auto">
          <a:xfrm>
            <a:off x="2228850" y="1571625"/>
            <a:ext cx="0" cy="4772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988" name="Text Box 1052"/>
          <p:cNvSpPr txBox="1">
            <a:spLocks noChangeArrowheads="1"/>
          </p:cNvSpPr>
          <p:nvPr/>
        </p:nvSpPr>
        <p:spPr bwMode="auto">
          <a:xfrm>
            <a:off x="646113" y="4291012"/>
            <a:ext cx="13652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s-ES" sz="3200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far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14346" name="Line 1054"/>
          <p:cNvSpPr>
            <a:spLocks noChangeShapeType="1"/>
          </p:cNvSpPr>
          <p:nvPr/>
        </p:nvSpPr>
        <p:spPr bwMode="auto">
          <a:xfrm>
            <a:off x="471488" y="2286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47" name="Line 1055"/>
          <p:cNvSpPr>
            <a:spLocks noChangeShapeType="1"/>
          </p:cNvSpPr>
          <p:nvPr/>
        </p:nvSpPr>
        <p:spPr bwMode="auto">
          <a:xfrm>
            <a:off x="500063" y="5986463"/>
            <a:ext cx="6843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48" name="Line 1056"/>
          <p:cNvSpPr>
            <a:spLocks noChangeShapeType="1"/>
          </p:cNvSpPr>
          <p:nvPr/>
        </p:nvSpPr>
        <p:spPr bwMode="auto">
          <a:xfrm>
            <a:off x="485775" y="3209925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49" name="Line 1057"/>
          <p:cNvSpPr>
            <a:spLocks noChangeShapeType="1"/>
          </p:cNvSpPr>
          <p:nvPr/>
        </p:nvSpPr>
        <p:spPr bwMode="auto">
          <a:xfrm>
            <a:off x="500063" y="4135438"/>
            <a:ext cx="6843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50" name="Line 1058"/>
          <p:cNvSpPr>
            <a:spLocks noChangeShapeType="1"/>
          </p:cNvSpPr>
          <p:nvPr/>
        </p:nvSpPr>
        <p:spPr bwMode="auto">
          <a:xfrm>
            <a:off x="500063" y="5060950"/>
            <a:ext cx="6843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995" name="Text Box 1059"/>
          <p:cNvSpPr txBox="1">
            <a:spLocks noChangeArrowheads="1"/>
          </p:cNvSpPr>
          <p:nvPr/>
        </p:nvSpPr>
        <p:spPr bwMode="auto">
          <a:xfrm>
            <a:off x="3859213" y="1630363"/>
            <a:ext cx="2141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l-PL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comparative</a:t>
            </a:r>
            <a:endParaRPr lang="en-US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14353" name="Rectangle 1061"/>
          <p:cNvSpPr>
            <a:spLocks noChangeArrowheads="1"/>
          </p:cNvSpPr>
          <p:nvPr/>
        </p:nvSpPr>
        <p:spPr bwMode="auto">
          <a:xfrm>
            <a:off x="3883026" y="1643063"/>
            <a:ext cx="1857375" cy="466725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1006" name="Rectangle 1070"/>
          <p:cNvSpPr>
            <a:spLocks noChangeArrowheads="1"/>
          </p:cNvSpPr>
          <p:nvPr/>
        </p:nvSpPr>
        <p:spPr bwMode="auto">
          <a:xfrm>
            <a:off x="7591425" y="481013"/>
            <a:ext cx="1338263" cy="29527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6699FF"/>
              </a:gs>
            </a:gsLst>
            <a:lin ang="5400000" scaled="1"/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Where you are:</a:t>
            </a:r>
            <a:endParaRPr lang="en-US" sz="1200" b="1"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41007" name="Rectangle 1071"/>
          <p:cNvSpPr>
            <a:spLocks noChangeArrowheads="1"/>
          </p:cNvSpPr>
          <p:nvPr/>
        </p:nvSpPr>
        <p:spPr bwMode="auto">
          <a:xfrm>
            <a:off x="7591425" y="776288"/>
            <a:ext cx="1338263" cy="24812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Contents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Noun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Adjective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Syllable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Comparatives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Superlatives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Comparison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Practice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endParaRPr lang="pl-PL" sz="1200" b="1">
              <a:solidFill>
                <a:srgbClr val="6699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  <a:hlinkClick r:id="" action="ppaction://noaction"/>
              </a:rPr>
              <a:t>Help</a:t>
            </a:r>
            <a:endParaRPr lang="pl-PL" sz="1200" b="1">
              <a:solidFill>
                <a:srgbClr val="6699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  <a:hlinkClick r:id="" action="ppaction://noaction"/>
              </a:rPr>
              <a:t>Dictionary</a:t>
            </a:r>
            <a:endParaRPr lang="en-US" sz="1200" b="1">
              <a:solidFill>
                <a:srgbClr val="6699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14357" name="AutoShape 107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58138" y="6096000"/>
            <a:ext cx="287337" cy="287338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4358" name="AutoShape 107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01038" y="6096000"/>
            <a:ext cx="287337" cy="287338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4359" name="AutoShape 107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00950" y="6096000"/>
            <a:ext cx="287338" cy="287338"/>
          </a:xfrm>
          <a:prstGeom prst="actionButtonBeginning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4360" name="AutoShape 107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58225" y="6096000"/>
            <a:ext cx="287338" cy="287338"/>
          </a:xfrm>
          <a:prstGeom prst="actionButtonEnd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1012" name="Rectangle 1076">
            <a:hlinkClick r:id="" action="ppaction://hlinkshowjump?jump=lastslideviewed"/>
          </p:cNvPr>
          <p:cNvSpPr>
            <a:spLocks noChangeArrowheads="1"/>
          </p:cNvSpPr>
          <p:nvPr/>
        </p:nvSpPr>
        <p:spPr bwMode="auto">
          <a:xfrm>
            <a:off x="7591425" y="5695950"/>
            <a:ext cx="1381125" cy="28098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6699FF"/>
              </a:gs>
            </a:gsLst>
            <a:lin ang="5400000" scaled="1"/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Back </a:t>
            </a:r>
            <a:endParaRPr lang="en-US" sz="1200" b="1"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14362" name="Line 1077"/>
          <p:cNvSpPr>
            <a:spLocks noChangeShapeType="1"/>
          </p:cNvSpPr>
          <p:nvPr/>
        </p:nvSpPr>
        <p:spPr bwMode="auto">
          <a:xfrm>
            <a:off x="0" y="271463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63" name="Line 1078"/>
          <p:cNvSpPr>
            <a:spLocks noChangeShapeType="1"/>
          </p:cNvSpPr>
          <p:nvPr/>
        </p:nvSpPr>
        <p:spPr bwMode="auto">
          <a:xfrm>
            <a:off x="0" y="6586538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" name="Text Box 1046"/>
          <p:cNvSpPr txBox="1">
            <a:spLocks noChangeArrowheads="1"/>
          </p:cNvSpPr>
          <p:nvPr/>
        </p:nvSpPr>
        <p:spPr bwMode="auto">
          <a:xfrm>
            <a:off x="4092576" y="2462213"/>
            <a:ext cx="13652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l-PL" sz="32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better</a:t>
            </a:r>
            <a:endParaRPr lang="en-US" sz="320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43" name="Text Box 1046"/>
          <p:cNvSpPr txBox="1">
            <a:spLocks noChangeArrowheads="1"/>
          </p:cNvSpPr>
          <p:nvPr/>
        </p:nvSpPr>
        <p:spPr bwMode="auto">
          <a:xfrm>
            <a:off x="4105276" y="3402013"/>
            <a:ext cx="13652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s-ES" sz="32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worse</a:t>
            </a:r>
            <a:endParaRPr lang="en-US" sz="320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1027"/>
          <p:cNvSpPr>
            <a:spLocks noGrp="1" noChangeArrowheads="1"/>
          </p:cNvSpPr>
          <p:nvPr>
            <p:ph type="title"/>
          </p:nvPr>
        </p:nvSpPr>
        <p:spPr>
          <a:xfrm>
            <a:off x="0" y="571500"/>
            <a:ext cx="7426325" cy="571500"/>
          </a:xfrm>
        </p:spPr>
        <p:txBody>
          <a:bodyPr/>
          <a:lstStyle/>
          <a:p>
            <a:pPr eaLnBrk="1" hangingPunct="1">
              <a:defRPr/>
            </a:pPr>
            <a:r>
              <a:rPr lang="pl-PL" smtClean="0"/>
              <a:t>Exercises</a:t>
            </a:r>
            <a:endParaRPr lang="en-US" smtClean="0"/>
          </a:p>
        </p:txBody>
      </p:sp>
      <p:sp>
        <p:nvSpPr>
          <p:cNvPr id="48132" name="Rectangle 1028"/>
          <p:cNvSpPr>
            <a:spLocks noChangeArrowheads="1"/>
          </p:cNvSpPr>
          <p:nvPr/>
        </p:nvSpPr>
        <p:spPr bwMode="auto">
          <a:xfrm>
            <a:off x="7591425" y="481013"/>
            <a:ext cx="1338263" cy="29527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6699FF"/>
              </a:gs>
            </a:gsLst>
            <a:lin ang="5400000" scaled="1"/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Where you are:</a:t>
            </a:r>
            <a:endParaRPr lang="en-US" sz="1200" b="1"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48133" name="Rectangle 1029"/>
          <p:cNvSpPr>
            <a:spLocks noChangeArrowheads="1"/>
          </p:cNvSpPr>
          <p:nvPr/>
        </p:nvSpPr>
        <p:spPr bwMode="auto">
          <a:xfrm>
            <a:off x="7591425" y="776288"/>
            <a:ext cx="1338263" cy="24812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Contents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Noun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Adjective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Syllable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Comparatives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Superlatives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Comparison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Practice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endParaRPr lang="pl-PL" sz="1200" b="1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  <a:hlinkClick r:id="" action="ppaction://noaction"/>
              </a:rPr>
              <a:t>Help</a:t>
            </a:r>
            <a:endParaRPr lang="pl-PL" sz="1200" b="1">
              <a:solidFill>
                <a:srgbClr val="6699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  <a:hlinkClick r:id="" action="ppaction://noaction"/>
              </a:rPr>
              <a:t>Dictionary</a:t>
            </a:r>
            <a:endParaRPr lang="en-US" sz="1200" b="1">
              <a:solidFill>
                <a:srgbClr val="6699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15365" name="AutoShape 103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58138" y="6096000"/>
            <a:ext cx="287337" cy="287338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5366" name="AutoShape 103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01038" y="6096000"/>
            <a:ext cx="287337" cy="287338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5367" name="AutoShape 1032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00950" y="6096000"/>
            <a:ext cx="287338" cy="287338"/>
          </a:xfrm>
          <a:prstGeom prst="actionButtonBeginning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5368" name="AutoShape 1033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58225" y="6096000"/>
            <a:ext cx="287338" cy="287338"/>
          </a:xfrm>
          <a:prstGeom prst="actionButtonEnd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8138" name="Rectangle 1034">
            <a:hlinkClick r:id="" action="ppaction://hlinkshowjump?jump=lastslideviewed"/>
          </p:cNvPr>
          <p:cNvSpPr>
            <a:spLocks noChangeArrowheads="1"/>
          </p:cNvSpPr>
          <p:nvPr/>
        </p:nvSpPr>
        <p:spPr bwMode="auto">
          <a:xfrm>
            <a:off x="7591425" y="5695950"/>
            <a:ext cx="1381125" cy="28098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6699FF"/>
              </a:gs>
            </a:gsLst>
            <a:lin ang="5400000" scaled="1"/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Back </a:t>
            </a:r>
            <a:endParaRPr lang="en-US" sz="1200" b="1"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15370" name="Line 1035"/>
          <p:cNvSpPr>
            <a:spLocks noChangeShapeType="1"/>
          </p:cNvSpPr>
          <p:nvPr/>
        </p:nvSpPr>
        <p:spPr bwMode="auto">
          <a:xfrm>
            <a:off x="0" y="271463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1" name="Line 1036"/>
          <p:cNvSpPr>
            <a:spLocks noChangeShapeType="1"/>
          </p:cNvSpPr>
          <p:nvPr/>
        </p:nvSpPr>
        <p:spPr bwMode="auto">
          <a:xfrm>
            <a:off x="0" y="6586538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2" name="Text Box 1037"/>
          <p:cNvSpPr txBox="1">
            <a:spLocks noChangeArrowheads="1"/>
          </p:cNvSpPr>
          <p:nvPr/>
        </p:nvSpPr>
        <p:spPr bwMode="auto">
          <a:xfrm>
            <a:off x="0" y="952500"/>
            <a:ext cx="7340600" cy="4862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pl-PL" sz="2800" b="1" dirty="0">
                <a:latin typeface="Trebuchet MS" pitchFamily="34" charset="0"/>
              </a:rPr>
              <a:t>List of adjectives</a:t>
            </a:r>
          </a:p>
          <a:p>
            <a:pPr eaLnBrk="1" hangingPunct="1"/>
            <a:endParaRPr lang="pl-PL" sz="1800" dirty="0">
              <a:latin typeface="Arial" charset="0"/>
            </a:endParaRPr>
          </a:p>
          <a:p>
            <a:pPr lvl="1" eaLnBrk="1" hangingPunct="1"/>
            <a:r>
              <a:rPr lang="en-US" sz="2800" dirty="0">
                <a:latin typeface="Arial" charset="0"/>
              </a:rPr>
              <a:t>hot</a:t>
            </a:r>
            <a:r>
              <a:rPr lang="pl-PL" sz="2800" dirty="0">
                <a:latin typeface="Arial" charset="0"/>
              </a:rPr>
              <a:t>		</a:t>
            </a:r>
            <a:r>
              <a:rPr lang="en-US" sz="2800" dirty="0" smtClean="0">
                <a:latin typeface="Arial" charset="0"/>
              </a:rPr>
              <a:t>big</a:t>
            </a:r>
            <a:r>
              <a:rPr lang="pl-PL" sz="2800" dirty="0">
                <a:latin typeface="Arial" charset="0"/>
              </a:rPr>
              <a:t>			</a:t>
            </a:r>
            <a:r>
              <a:rPr lang="en-US" sz="2800" dirty="0">
                <a:latin typeface="Arial" charset="0"/>
              </a:rPr>
              <a:t>thin</a:t>
            </a:r>
            <a:r>
              <a:rPr lang="pl-PL" sz="2800" dirty="0">
                <a:latin typeface="Arial" charset="0"/>
              </a:rPr>
              <a:t>	</a:t>
            </a:r>
          </a:p>
          <a:p>
            <a:pPr lvl="1" eaLnBrk="1" hangingPunct="1"/>
            <a:r>
              <a:rPr lang="en-US" sz="2800" dirty="0">
                <a:latin typeface="Arial" charset="0"/>
              </a:rPr>
              <a:t>nice</a:t>
            </a:r>
            <a:r>
              <a:rPr lang="pl-PL" sz="2800" dirty="0">
                <a:latin typeface="Arial" charset="0"/>
              </a:rPr>
              <a:t>		</a:t>
            </a:r>
            <a:r>
              <a:rPr lang="en-US" sz="2800" dirty="0">
                <a:latin typeface="Arial" charset="0"/>
              </a:rPr>
              <a:t>dangerous</a:t>
            </a:r>
            <a:r>
              <a:rPr lang="pl-PL" sz="2800" dirty="0">
                <a:latin typeface="Arial" charset="0"/>
              </a:rPr>
              <a:t>		</a:t>
            </a:r>
            <a:r>
              <a:rPr lang="en-US" sz="2800" dirty="0">
                <a:latin typeface="Arial" charset="0"/>
              </a:rPr>
              <a:t>young</a:t>
            </a:r>
            <a:endParaRPr lang="pl-PL" sz="2800" dirty="0">
              <a:latin typeface="Arial" charset="0"/>
            </a:endParaRPr>
          </a:p>
          <a:p>
            <a:pPr lvl="1" eaLnBrk="1" hangingPunct="1"/>
            <a:r>
              <a:rPr lang="en-US" sz="2800" dirty="0">
                <a:latin typeface="Arial" charset="0"/>
              </a:rPr>
              <a:t>short</a:t>
            </a:r>
            <a:r>
              <a:rPr lang="pl-PL" sz="2800" dirty="0">
                <a:latin typeface="Arial" charset="0"/>
              </a:rPr>
              <a:t>		</a:t>
            </a:r>
            <a:r>
              <a:rPr lang="en-US" sz="2800" dirty="0">
                <a:latin typeface="Arial" charset="0"/>
              </a:rPr>
              <a:t>intelligent</a:t>
            </a:r>
            <a:r>
              <a:rPr lang="pl-PL" sz="2800" dirty="0">
                <a:latin typeface="Arial" charset="0"/>
              </a:rPr>
              <a:t>		</a:t>
            </a:r>
            <a:r>
              <a:rPr lang="en-US" sz="2800" dirty="0">
                <a:latin typeface="Arial" charset="0"/>
              </a:rPr>
              <a:t>lovely</a:t>
            </a:r>
            <a:endParaRPr lang="pl-PL" sz="2800" dirty="0">
              <a:latin typeface="Arial" charset="0"/>
            </a:endParaRPr>
          </a:p>
          <a:p>
            <a:pPr lvl="1" eaLnBrk="1" hangingPunct="1"/>
            <a:r>
              <a:rPr lang="en-US" sz="2800" dirty="0">
                <a:latin typeface="Arial" charset="0"/>
              </a:rPr>
              <a:t>kind</a:t>
            </a:r>
            <a:r>
              <a:rPr lang="pl-PL" sz="2800" dirty="0">
                <a:latin typeface="Arial" charset="0"/>
              </a:rPr>
              <a:t>		</a:t>
            </a:r>
            <a:r>
              <a:rPr lang="en-US" sz="2800" dirty="0">
                <a:latin typeface="Arial" charset="0"/>
              </a:rPr>
              <a:t>happy</a:t>
            </a:r>
            <a:r>
              <a:rPr lang="pl-PL" sz="2800" dirty="0">
                <a:latin typeface="Arial" charset="0"/>
              </a:rPr>
              <a:t>		</a:t>
            </a:r>
            <a:r>
              <a:rPr lang="en-US" sz="2800" dirty="0">
                <a:latin typeface="Arial" charset="0"/>
              </a:rPr>
              <a:t>attractive</a:t>
            </a:r>
          </a:p>
          <a:p>
            <a:pPr lvl="1" eaLnBrk="1" hangingPunct="1"/>
            <a:r>
              <a:rPr lang="en-US" sz="2800" dirty="0">
                <a:latin typeface="Arial" charset="0"/>
              </a:rPr>
              <a:t>cheap		small			clean</a:t>
            </a:r>
            <a:endParaRPr lang="pl-PL" sz="2800" dirty="0">
              <a:latin typeface="Arial" charset="0"/>
            </a:endParaRPr>
          </a:p>
          <a:p>
            <a:pPr lvl="1" eaLnBrk="1" hangingPunct="1"/>
            <a:r>
              <a:rPr lang="en-US" sz="2800" dirty="0">
                <a:latin typeface="Arial" charset="0"/>
              </a:rPr>
              <a:t>exciting</a:t>
            </a:r>
            <a:r>
              <a:rPr lang="pl-PL" sz="2800" dirty="0">
                <a:latin typeface="Arial" charset="0"/>
              </a:rPr>
              <a:t>		</a:t>
            </a:r>
            <a:r>
              <a:rPr lang="en-US" sz="2800" dirty="0">
                <a:latin typeface="Arial" charset="0"/>
              </a:rPr>
              <a:t>pretty</a:t>
            </a:r>
            <a:r>
              <a:rPr lang="pl-PL" sz="2800" dirty="0">
                <a:latin typeface="Arial" charset="0"/>
              </a:rPr>
              <a:t>			</a:t>
            </a:r>
            <a:r>
              <a:rPr lang="en-US" sz="2800" dirty="0">
                <a:latin typeface="Arial" charset="0"/>
              </a:rPr>
              <a:t>unhappy</a:t>
            </a:r>
            <a:endParaRPr lang="pl-PL" sz="2800" dirty="0">
              <a:latin typeface="Arial" charset="0"/>
            </a:endParaRPr>
          </a:p>
          <a:p>
            <a:pPr lvl="1" eaLnBrk="1" hangingPunct="1"/>
            <a:r>
              <a:rPr lang="en-US" sz="2800" dirty="0">
                <a:latin typeface="Arial" charset="0"/>
              </a:rPr>
              <a:t>good</a:t>
            </a:r>
            <a:r>
              <a:rPr lang="pl-PL" sz="2800" dirty="0">
                <a:latin typeface="Arial" charset="0"/>
              </a:rPr>
              <a:t>		</a:t>
            </a:r>
            <a:r>
              <a:rPr lang="en-US" sz="2800" dirty="0">
                <a:latin typeface="Arial" charset="0"/>
              </a:rPr>
              <a:t>annoyed</a:t>
            </a:r>
            <a:r>
              <a:rPr lang="pl-PL" sz="2800" dirty="0">
                <a:latin typeface="Arial" charset="0"/>
              </a:rPr>
              <a:t>		</a:t>
            </a:r>
            <a:r>
              <a:rPr lang="en-US" sz="2800" dirty="0">
                <a:latin typeface="Arial" charset="0"/>
              </a:rPr>
              <a:t>safe</a:t>
            </a:r>
            <a:endParaRPr lang="pl-PL" sz="2800" dirty="0">
              <a:latin typeface="Arial" charset="0"/>
            </a:endParaRPr>
          </a:p>
          <a:p>
            <a:pPr lvl="1" eaLnBrk="1" hangingPunct="1"/>
            <a:r>
              <a:rPr lang="en-US" sz="2800" dirty="0">
                <a:latin typeface="Arial" charset="0"/>
              </a:rPr>
              <a:t>bad</a:t>
            </a:r>
            <a:r>
              <a:rPr lang="pl-PL" sz="2800" dirty="0">
                <a:latin typeface="Arial" charset="0"/>
              </a:rPr>
              <a:t>		</a:t>
            </a:r>
            <a:r>
              <a:rPr lang="en-US" sz="2800" dirty="0">
                <a:latin typeface="Arial" charset="0"/>
              </a:rPr>
              <a:t>expensive		tired</a:t>
            </a:r>
          </a:p>
          <a:p>
            <a:pPr lvl="1" eaLnBrk="1" hangingPunct="1"/>
            <a:endParaRPr lang="en-US" sz="4000" dirty="0"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7391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cs typeface="Times New Roman" charset="0"/>
              </a:rPr>
              <a:t>What is an adjective?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7391400" cy="609600"/>
          </a:xfrm>
        </p:spPr>
        <p:txBody>
          <a:bodyPr/>
          <a:lstStyle/>
          <a:p>
            <a:pPr algn="ctr" eaLnBrk="1" hangingPunct="1">
              <a:buClrTx/>
              <a:buFontTx/>
              <a:buNone/>
            </a:pPr>
            <a:r>
              <a:rPr lang="en-US" sz="2800" smtClean="0">
                <a:solidFill>
                  <a:schemeClr val="accent2"/>
                </a:solidFill>
                <a:cs typeface="Times New Roman" charset="0"/>
              </a:rPr>
              <a:t>Adjective is a word which describes a noun</a:t>
            </a:r>
            <a:r>
              <a:rPr lang="en-US" sz="2800" smtClean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2362200" y="4265613"/>
            <a:ext cx="8874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pl-PL" sz="3200" b="1">
                <a:latin typeface="Trebuchet MS" pitchFamily="34" charset="0"/>
                <a:cs typeface="Times New Roman" charset="0"/>
              </a:rPr>
              <a:t>fast</a:t>
            </a:r>
            <a:endParaRPr lang="en-US" sz="3200" b="1">
              <a:latin typeface="Trebuchet MS" pitchFamily="34" charset="0"/>
              <a:cs typeface="Times New Roman" charset="0"/>
            </a:endParaRPr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2503488" y="3244850"/>
            <a:ext cx="7461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pl-PL" sz="3200" b="1">
                <a:latin typeface="Trebuchet MS" pitchFamily="34" charset="0"/>
                <a:cs typeface="Times New Roman" charset="0"/>
              </a:rPr>
              <a:t>big</a:t>
            </a:r>
            <a:endParaRPr lang="en-US" sz="3200" b="1">
              <a:latin typeface="Trebuchet MS" pitchFamily="34" charset="0"/>
              <a:cs typeface="Times New Roman" charset="0"/>
            </a:endParaRPr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1155700" y="5287963"/>
            <a:ext cx="20939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pl-PL" sz="3200" b="1">
                <a:latin typeface="Trebuchet MS" pitchFamily="34" charset="0"/>
                <a:cs typeface="Times New Roman" charset="0"/>
              </a:rPr>
              <a:t>expensive</a:t>
            </a:r>
            <a:endParaRPr lang="en-US" sz="3200" b="1">
              <a:latin typeface="Trebuchet MS" pitchFamily="34" charset="0"/>
              <a:cs typeface="Times New Roman" charset="0"/>
            </a:endParaRP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4724400" y="3930650"/>
            <a:ext cx="1905000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l-PL" sz="6600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  <a:cs typeface="Times New Roman" charset="0"/>
              </a:rPr>
              <a:t>car</a:t>
            </a:r>
            <a:endParaRPr lang="en-US" sz="6600"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  <a:cs typeface="Times New Roman" charset="0"/>
            </a:endParaRPr>
          </a:p>
        </p:txBody>
      </p:sp>
      <p:sp>
        <p:nvSpPr>
          <p:cNvPr id="21524" name="Line 20"/>
          <p:cNvSpPr>
            <a:spLocks noChangeShapeType="1"/>
          </p:cNvSpPr>
          <p:nvPr/>
        </p:nvSpPr>
        <p:spPr bwMode="auto">
          <a:xfrm>
            <a:off x="3352800" y="3579813"/>
            <a:ext cx="1295400" cy="7620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525" name="Line 21"/>
          <p:cNvSpPr>
            <a:spLocks noChangeShapeType="1"/>
          </p:cNvSpPr>
          <p:nvPr/>
        </p:nvSpPr>
        <p:spPr bwMode="auto">
          <a:xfrm>
            <a:off x="3352800" y="4570413"/>
            <a:ext cx="129540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526" name="Line 22"/>
          <p:cNvSpPr>
            <a:spLocks noChangeShapeType="1"/>
          </p:cNvSpPr>
          <p:nvPr/>
        </p:nvSpPr>
        <p:spPr bwMode="auto">
          <a:xfrm flipV="1">
            <a:off x="3352800" y="4799013"/>
            <a:ext cx="1295400" cy="7620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528" name="Line 24"/>
          <p:cNvSpPr>
            <a:spLocks noChangeShapeType="1"/>
          </p:cNvSpPr>
          <p:nvPr/>
        </p:nvSpPr>
        <p:spPr bwMode="auto">
          <a:xfrm>
            <a:off x="3886200" y="2590800"/>
            <a:ext cx="0" cy="32766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530" name="Line 26"/>
          <p:cNvSpPr>
            <a:spLocks noChangeShapeType="1"/>
          </p:cNvSpPr>
          <p:nvPr/>
        </p:nvSpPr>
        <p:spPr bwMode="auto">
          <a:xfrm>
            <a:off x="1143000" y="3124200"/>
            <a:ext cx="5334000" cy="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531" name="Text Box 27"/>
          <p:cNvSpPr txBox="1">
            <a:spLocks noChangeArrowheads="1"/>
          </p:cNvSpPr>
          <p:nvPr/>
        </p:nvSpPr>
        <p:spPr bwMode="auto">
          <a:xfrm>
            <a:off x="1676400" y="2536825"/>
            <a:ext cx="1590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pl-PL">
                <a:latin typeface="Trebuchet MS" pitchFamily="34" charset="0"/>
              </a:rPr>
              <a:t>adjectives</a:t>
            </a:r>
            <a:endParaRPr lang="en-US">
              <a:latin typeface="Trebuchet MS" pitchFamily="34" charset="0"/>
            </a:endParaRPr>
          </a:p>
        </p:txBody>
      </p:sp>
      <p:sp>
        <p:nvSpPr>
          <p:cNvPr id="21532" name="Text Box 28"/>
          <p:cNvSpPr txBox="1">
            <a:spLocks noChangeArrowheads="1"/>
          </p:cNvSpPr>
          <p:nvPr/>
        </p:nvSpPr>
        <p:spPr bwMode="auto">
          <a:xfrm>
            <a:off x="4800600" y="2536825"/>
            <a:ext cx="847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pl-PL">
                <a:latin typeface="Trebuchet MS" pitchFamily="34" charset="0"/>
              </a:rPr>
              <a:t>noun</a:t>
            </a:r>
            <a:endParaRPr lang="en-US">
              <a:latin typeface="Trebuchet MS" pitchFamily="34" charset="0"/>
            </a:endParaRPr>
          </a:p>
        </p:txBody>
      </p:sp>
      <p:sp>
        <p:nvSpPr>
          <p:cNvPr id="21549" name="Rectangle 45"/>
          <p:cNvSpPr>
            <a:spLocks noChangeArrowheads="1"/>
          </p:cNvSpPr>
          <p:nvPr/>
        </p:nvSpPr>
        <p:spPr bwMode="auto">
          <a:xfrm>
            <a:off x="7591425" y="481013"/>
            <a:ext cx="1338263" cy="29527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6699FF"/>
              </a:gs>
            </a:gsLst>
            <a:lin ang="5400000" scaled="1"/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Where you are:</a:t>
            </a:r>
            <a:endParaRPr lang="en-US" sz="1200" b="1"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21550" name="Rectangle 46"/>
          <p:cNvSpPr>
            <a:spLocks noChangeArrowheads="1"/>
          </p:cNvSpPr>
          <p:nvPr/>
        </p:nvSpPr>
        <p:spPr bwMode="auto">
          <a:xfrm>
            <a:off x="7591425" y="776288"/>
            <a:ext cx="1338263" cy="24812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Contents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Noun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Adjective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Syllable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Comparatives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Superlatives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Comparison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Practice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endParaRPr lang="pl-PL" sz="1200" b="1">
              <a:solidFill>
                <a:srgbClr val="6699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  <a:hlinkClick r:id="" action="ppaction://noaction"/>
              </a:rPr>
              <a:t>Help</a:t>
            </a:r>
            <a:endParaRPr lang="pl-PL" sz="1200" b="1">
              <a:solidFill>
                <a:srgbClr val="6699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  <a:hlinkClick r:id="" action="ppaction://noaction"/>
              </a:rPr>
              <a:t>Dictionary</a:t>
            </a:r>
            <a:endParaRPr lang="en-US" sz="1200" b="1">
              <a:solidFill>
                <a:srgbClr val="6699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4113" name="AutoShape 4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58138" y="6096000"/>
            <a:ext cx="287337" cy="287338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114" name="AutoShape 4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01038" y="6096000"/>
            <a:ext cx="287337" cy="287338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115" name="AutoShape 4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00950" y="6096000"/>
            <a:ext cx="287338" cy="287338"/>
          </a:xfrm>
          <a:prstGeom prst="actionButtonBeginning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116" name="AutoShape 5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58225" y="6096000"/>
            <a:ext cx="287338" cy="287338"/>
          </a:xfrm>
          <a:prstGeom prst="actionButtonEnd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1555" name="Rectangle 51">
            <a:hlinkClick r:id="" action="ppaction://hlinkshowjump?jump=lastslideviewed"/>
          </p:cNvPr>
          <p:cNvSpPr>
            <a:spLocks noChangeArrowheads="1"/>
          </p:cNvSpPr>
          <p:nvPr/>
        </p:nvSpPr>
        <p:spPr bwMode="auto">
          <a:xfrm>
            <a:off x="7591425" y="5695950"/>
            <a:ext cx="1381125" cy="28098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6699FF"/>
              </a:gs>
            </a:gsLst>
            <a:lin ang="5400000" scaled="1"/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Back </a:t>
            </a:r>
            <a:endParaRPr lang="en-US" sz="1200" b="1"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4118" name="Line 52"/>
          <p:cNvSpPr>
            <a:spLocks noChangeShapeType="1"/>
          </p:cNvSpPr>
          <p:nvPr/>
        </p:nvSpPr>
        <p:spPr bwMode="auto">
          <a:xfrm>
            <a:off x="0" y="271463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19" name="Line 53"/>
          <p:cNvSpPr>
            <a:spLocks noChangeShapeType="1"/>
          </p:cNvSpPr>
          <p:nvPr/>
        </p:nvSpPr>
        <p:spPr bwMode="auto">
          <a:xfrm>
            <a:off x="0" y="6586538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0" grpId="0" autoUpdateAnimBg="0"/>
      <p:bldP spid="21512" grpId="0" autoUpdateAnimBg="0"/>
      <p:bldP spid="21513" grpId="0" autoUpdateAnimBg="0"/>
      <p:bldP spid="21508" grpId="0" autoUpdateAnimBg="0"/>
      <p:bldP spid="21524" grpId="0" animBg="1"/>
      <p:bldP spid="21525" grpId="0" animBg="1"/>
      <p:bldP spid="21526" grpId="0" animBg="1"/>
      <p:bldP spid="21528" grpId="0" animBg="1"/>
      <p:bldP spid="21530" grpId="0" animBg="1"/>
      <p:bldP spid="21531" grpId="0" autoUpdateAnimBg="0"/>
      <p:bldP spid="21532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7391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cs typeface="Times New Roman" charset="0"/>
              </a:rPr>
              <a:t>What is a </a:t>
            </a:r>
            <a:r>
              <a:rPr lang="pl-PL" smtClean="0"/>
              <a:t>syllable</a:t>
            </a:r>
            <a:r>
              <a:rPr lang="en-US" smtClean="0">
                <a:cs typeface="Times New Roman" charset="0"/>
              </a:rPr>
              <a:t>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7391400" cy="609600"/>
          </a:xfrm>
        </p:spPr>
        <p:txBody>
          <a:bodyPr/>
          <a:lstStyle/>
          <a:p>
            <a:pPr algn="ctr" eaLnBrk="1" hangingPunct="1">
              <a:buClrTx/>
              <a:buFontTx/>
              <a:buNone/>
            </a:pPr>
            <a:r>
              <a:rPr lang="pl-PL" sz="2400" smtClean="0">
                <a:solidFill>
                  <a:schemeClr val="accent2"/>
                </a:solidFill>
              </a:rPr>
              <a:t>Syllable is a part of a word containing vowel sound</a:t>
            </a:r>
            <a:r>
              <a:rPr lang="en-US" sz="2800" smtClean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2133600" y="2408238"/>
            <a:ext cx="1905000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pl-PL" sz="6600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read</a:t>
            </a:r>
            <a:endParaRPr lang="en-US" sz="6600"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32783" name="Text Box 15"/>
          <p:cNvSpPr txBox="1">
            <a:spLocks noChangeArrowheads="1"/>
          </p:cNvSpPr>
          <p:nvPr/>
        </p:nvSpPr>
        <p:spPr bwMode="auto">
          <a:xfrm>
            <a:off x="3886200" y="2408238"/>
            <a:ext cx="1905000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l-PL" sz="6600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ing</a:t>
            </a:r>
            <a:endParaRPr lang="en-US" sz="6600"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32784" name="Text Box 16"/>
          <p:cNvSpPr txBox="1">
            <a:spLocks noChangeArrowheads="1"/>
          </p:cNvSpPr>
          <p:nvPr/>
        </p:nvSpPr>
        <p:spPr bwMode="auto">
          <a:xfrm>
            <a:off x="838200" y="4068763"/>
            <a:ext cx="1905000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pl-PL" sz="6600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read</a:t>
            </a:r>
            <a:endParaRPr lang="en-US" sz="6600"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32785" name="Text Box 17"/>
          <p:cNvSpPr txBox="1">
            <a:spLocks noChangeArrowheads="1"/>
          </p:cNvSpPr>
          <p:nvPr/>
        </p:nvSpPr>
        <p:spPr bwMode="auto">
          <a:xfrm>
            <a:off x="4953000" y="4068763"/>
            <a:ext cx="1905000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l-PL" sz="6600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ing</a:t>
            </a:r>
            <a:endParaRPr lang="en-US" sz="6600"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32786" name="Line 18"/>
          <p:cNvSpPr>
            <a:spLocks noChangeShapeType="1"/>
          </p:cNvSpPr>
          <p:nvPr/>
        </p:nvSpPr>
        <p:spPr bwMode="auto">
          <a:xfrm>
            <a:off x="4267200" y="3414713"/>
            <a:ext cx="1295400" cy="7620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88" name="Line 20"/>
          <p:cNvSpPr>
            <a:spLocks noChangeShapeType="1"/>
          </p:cNvSpPr>
          <p:nvPr/>
        </p:nvSpPr>
        <p:spPr bwMode="auto">
          <a:xfrm rot="6948650">
            <a:off x="1866900" y="3529013"/>
            <a:ext cx="1295400" cy="7620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89" name="Text Box 21"/>
          <p:cNvSpPr txBox="1">
            <a:spLocks noChangeArrowheads="1"/>
          </p:cNvSpPr>
          <p:nvPr/>
        </p:nvSpPr>
        <p:spPr bwMode="auto">
          <a:xfrm>
            <a:off x="457200" y="5167313"/>
            <a:ext cx="2667000" cy="52863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l-PL" sz="2800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1</a:t>
            </a:r>
            <a:r>
              <a:rPr lang="pl-PL" sz="2900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st</a:t>
            </a:r>
            <a:r>
              <a:rPr lang="pl-PL" sz="2800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  syllable</a:t>
            </a:r>
            <a:endParaRPr lang="en-US" sz="2800"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32790" name="Text Box 22"/>
          <p:cNvSpPr txBox="1">
            <a:spLocks noChangeArrowheads="1"/>
          </p:cNvSpPr>
          <p:nvPr/>
        </p:nvSpPr>
        <p:spPr bwMode="auto">
          <a:xfrm>
            <a:off x="4419600" y="5167313"/>
            <a:ext cx="2438400" cy="52863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l-PL" sz="2800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2nd syllable</a:t>
            </a:r>
            <a:endParaRPr lang="en-US" sz="2800"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32791" name="Line 23"/>
          <p:cNvSpPr>
            <a:spLocks noChangeShapeType="1"/>
          </p:cNvSpPr>
          <p:nvPr/>
        </p:nvSpPr>
        <p:spPr bwMode="auto">
          <a:xfrm>
            <a:off x="2819400" y="4710113"/>
            <a:ext cx="1981200" cy="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99" name="Rectangle 31"/>
          <p:cNvSpPr>
            <a:spLocks noChangeArrowheads="1"/>
          </p:cNvSpPr>
          <p:nvPr/>
        </p:nvSpPr>
        <p:spPr bwMode="auto">
          <a:xfrm>
            <a:off x="7591425" y="481013"/>
            <a:ext cx="1338263" cy="29527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6699FF"/>
              </a:gs>
            </a:gsLst>
            <a:lin ang="5400000" scaled="1"/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Where you are:</a:t>
            </a:r>
            <a:endParaRPr lang="en-US" sz="1200" b="1"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32800" name="Rectangle 32"/>
          <p:cNvSpPr>
            <a:spLocks noChangeArrowheads="1"/>
          </p:cNvSpPr>
          <p:nvPr/>
        </p:nvSpPr>
        <p:spPr bwMode="auto">
          <a:xfrm>
            <a:off x="7591425" y="776288"/>
            <a:ext cx="1338263" cy="24812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Contents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Noun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Adjective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Syllable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Comparatives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Superlatives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Comparison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Practice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endParaRPr lang="pl-PL" sz="1200" b="1">
              <a:solidFill>
                <a:srgbClr val="6699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  <a:hlinkClick r:id="" action="ppaction://noaction"/>
              </a:rPr>
              <a:t>Help</a:t>
            </a:r>
            <a:endParaRPr lang="pl-PL" sz="1200" b="1">
              <a:solidFill>
                <a:srgbClr val="6699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  <a:hlinkClick r:id="" action="ppaction://noaction"/>
              </a:rPr>
              <a:t>Dictionary</a:t>
            </a:r>
            <a:endParaRPr lang="en-US" sz="1200" b="1">
              <a:solidFill>
                <a:srgbClr val="6699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5135" name="AutoShape 3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58138" y="6096000"/>
            <a:ext cx="287337" cy="287338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136" name="AutoShape 3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01038" y="6096000"/>
            <a:ext cx="287337" cy="287338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137" name="AutoShape 3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00950" y="6096000"/>
            <a:ext cx="287338" cy="287338"/>
          </a:xfrm>
          <a:prstGeom prst="actionButtonBeginning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138" name="AutoShape 3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58225" y="6096000"/>
            <a:ext cx="287338" cy="287338"/>
          </a:xfrm>
          <a:prstGeom prst="actionButtonEnd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2805" name="Rectangle 37">
            <a:hlinkClick r:id="" action="ppaction://hlinkshowjump?jump=lastslideviewed"/>
          </p:cNvPr>
          <p:cNvSpPr>
            <a:spLocks noChangeArrowheads="1"/>
          </p:cNvSpPr>
          <p:nvPr/>
        </p:nvSpPr>
        <p:spPr bwMode="auto">
          <a:xfrm>
            <a:off x="7591425" y="5695950"/>
            <a:ext cx="1381125" cy="28098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6699FF"/>
              </a:gs>
            </a:gsLst>
            <a:lin ang="5400000" scaled="1"/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Back </a:t>
            </a:r>
            <a:endParaRPr lang="en-US" sz="1200" b="1"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5140" name="Line 38"/>
          <p:cNvSpPr>
            <a:spLocks noChangeShapeType="1"/>
          </p:cNvSpPr>
          <p:nvPr/>
        </p:nvSpPr>
        <p:spPr bwMode="auto">
          <a:xfrm>
            <a:off x="0" y="271463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41" name="Line 39"/>
          <p:cNvSpPr>
            <a:spLocks noChangeShapeType="1"/>
          </p:cNvSpPr>
          <p:nvPr/>
        </p:nvSpPr>
        <p:spPr bwMode="auto">
          <a:xfrm>
            <a:off x="0" y="6586538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2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29" presetID="16" presetClass="entr" presetSubtype="2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1" dur="500"/>
                                        <p:tgtEl>
                                          <p:spTgt spid="32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84" grpId="0" autoUpdateAnimBg="0"/>
      <p:bldP spid="32785" grpId="0" autoUpdateAnimBg="0"/>
      <p:bldP spid="32786" grpId="0" animBg="1"/>
      <p:bldP spid="32788" grpId="0" animBg="1"/>
      <p:bldP spid="32789" grpId="0" animBg="1" autoUpdateAnimBg="0"/>
      <p:bldP spid="32790" grpId="0" animBg="1" autoUpdateAnimBg="0"/>
      <p:bldP spid="3279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7391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pl-PL" smtClean="0"/>
              <a:t>Syllables – examples</a:t>
            </a:r>
            <a:endParaRPr lang="en-US" smtClean="0">
              <a:cs typeface="Times New Roman" charset="0"/>
            </a:endParaRPr>
          </a:p>
        </p:txBody>
      </p:sp>
      <p:sp>
        <p:nvSpPr>
          <p:cNvPr id="3789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7391400" cy="6096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pl-PL" sz="2400" smtClean="0">
                <a:solidFill>
                  <a:srgbClr val="6699FF"/>
                </a:solidFill>
              </a:rPr>
              <a:t>1.  One-syllable adjectives</a:t>
            </a:r>
            <a:r>
              <a:rPr lang="en-US" smtClean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37901" name="Rectangle 1037"/>
          <p:cNvSpPr>
            <a:spLocks noChangeArrowheads="1"/>
          </p:cNvSpPr>
          <p:nvPr/>
        </p:nvSpPr>
        <p:spPr bwMode="auto">
          <a:xfrm>
            <a:off x="0" y="3033713"/>
            <a:ext cx="7391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pl-PL">
                <a:solidFill>
                  <a:srgbClr val="6699FF"/>
                </a:solidFill>
                <a:latin typeface="Trebuchet MS" pitchFamily="34" charset="0"/>
              </a:rPr>
              <a:t>2.  Two-syllable adjectives</a:t>
            </a:r>
            <a:r>
              <a:rPr lang="en-US" sz="3200">
                <a:solidFill>
                  <a:schemeClr val="accent2"/>
                </a:solidFill>
                <a:latin typeface="Trebuchet MS" pitchFamily="34" charset="0"/>
              </a:rPr>
              <a:t> </a:t>
            </a:r>
          </a:p>
        </p:txBody>
      </p:sp>
      <p:sp>
        <p:nvSpPr>
          <p:cNvPr id="37902" name="Rectangle 1038"/>
          <p:cNvSpPr>
            <a:spLocks noChangeArrowheads="1"/>
          </p:cNvSpPr>
          <p:nvPr/>
        </p:nvSpPr>
        <p:spPr bwMode="auto">
          <a:xfrm>
            <a:off x="0" y="4786313"/>
            <a:ext cx="7391400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pl-PL">
                <a:solidFill>
                  <a:srgbClr val="6699FF"/>
                </a:solidFill>
                <a:latin typeface="Trebuchet MS" pitchFamily="34" charset="0"/>
              </a:rPr>
              <a:t>3. Three-syllable adjectives</a:t>
            </a:r>
            <a:r>
              <a:rPr lang="en-US">
                <a:solidFill>
                  <a:srgbClr val="6699FF"/>
                </a:solidFill>
                <a:latin typeface="Trebuchet MS" pitchFamily="34" charset="0"/>
              </a:rPr>
              <a:t> </a:t>
            </a:r>
          </a:p>
        </p:txBody>
      </p:sp>
      <p:sp>
        <p:nvSpPr>
          <p:cNvPr id="37903" name="Text Box 1039"/>
          <p:cNvSpPr txBox="1">
            <a:spLocks noChangeArrowheads="1"/>
          </p:cNvSpPr>
          <p:nvPr/>
        </p:nvSpPr>
        <p:spPr bwMode="auto">
          <a:xfrm>
            <a:off x="1771650" y="2009775"/>
            <a:ext cx="8874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pl-PL" sz="3200" b="1">
                <a:latin typeface="Trebuchet MS" pitchFamily="34" charset="0"/>
              </a:rPr>
              <a:t>fast</a:t>
            </a:r>
            <a:endParaRPr lang="en-US" sz="3200" b="1">
              <a:latin typeface="Trebuchet MS" pitchFamily="34" charset="0"/>
            </a:endParaRPr>
          </a:p>
        </p:txBody>
      </p:sp>
      <p:sp>
        <p:nvSpPr>
          <p:cNvPr id="37904" name="Text Box 1040"/>
          <p:cNvSpPr txBox="1">
            <a:spLocks noChangeArrowheads="1"/>
          </p:cNvSpPr>
          <p:nvPr/>
        </p:nvSpPr>
        <p:spPr bwMode="auto">
          <a:xfrm>
            <a:off x="2808288" y="2009775"/>
            <a:ext cx="7461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pl-PL" sz="3200" b="1">
                <a:latin typeface="Trebuchet MS" pitchFamily="34" charset="0"/>
                <a:cs typeface="Times New Roman" charset="0"/>
              </a:rPr>
              <a:t>big</a:t>
            </a:r>
            <a:endParaRPr lang="en-US" sz="3200" b="1">
              <a:latin typeface="Trebuchet MS" pitchFamily="34" charset="0"/>
              <a:cs typeface="Times New Roman" charset="0"/>
            </a:endParaRPr>
          </a:p>
        </p:txBody>
      </p:sp>
      <p:sp>
        <p:nvSpPr>
          <p:cNvPr id="37905" name="Text Box 1041"/>
          <p:cNvSpPr txBox="1">
            <a:spLocks noChangeArrowheads="1"/>
          </p:cNvSpPr>
          <p:nvPr/>
        </p:nvSpPr>
        <p:spPr bwMode="auto">
          <a:xfrm>
            <a:off x="3757613" y="2009775"/>
            <a:ext cx="809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s-ES" sz="3200" b="1">
                <a:latin typeface="Trebuchet MS" pitchFamily="34" charset="0"/>
              </a:rPr>
              <a:t>tall</a:t>
            </a:r>
            <a:endParaRPr lang="en-US" sz="3200" b="1">
              <a:latin typeface="Trebuchet MS" pitchFamily="34" charset="0"/>
            </a:endParaRPr>
          </a:p>
        </p:txBody>
      </p:sp>
      <p:sp>
        <p:nvSpPr>
          <p:cNvPr id="37906" name="Text Box 1042"/>
          <p:cNvSpPr txBox="1">
            <a:spLocks noChangeArrowheads="1"/>
          </p:cNvSpPr>
          <p:nvPr/>
        </p:nvSpPr>
        <p:spPr bwMode="auto">
          <a:xfrm>
            <a:off x="4838700" y="2009775"/>
            <a:ext cx="9794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pl-PL" sz="3200" b="1">
                <a:latin typeface="Trebuchet MS" pitchFamily="34" charset="0"/>
              </a:rPr>
              <a:t>long</a:t>
            </a:r>
            <a:endParaRPr lang="en-US" sz="3200" b="1">
              <a:latin typeface="Trebuchet MS" pitchFamily="34" charset="0"/>
            </a:endParaRPr>
          </a:p>
        </p:txBody>
      </p:sp>
      <p:sp>
        <p:nvSpPr>
          <p:cNvPr id="37907" name="Text Box 1043"/>
          <p:cNvSpPr txBox="1">
            <a:spLocks noChangeArrowheads="1"/>
          </p:cNvSpPr>
          <p:nvPr/>
        </p:nvSpPr>
        <p:spPr bwMode="auto">
          <a:xfrm>
            <a:off x="1814513" y="3590925"/>
            <a:ext cx="990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pl-PL" sz="3200" b="1">
                <a:latin typeface="Trebuchet MS" pitchFamily="34" charset="0"/>
              </a:rPr>
              <a:t>hap</a:t>
            </a:r>
            <a:endParaRPr lang="en-US" sz="3200" b="1">
              <a:latin typeface="Trebuchet MS" pitchFamily="34" charset="0"/>
            </a:endParaRPr>
          </a:p>
        </p:txBody>
      </p:sp>
      <p:sp>
        <p:nvSpPr>
          <p:cNvPr id="37911" name="Text Box 1047"/>
          <p:cNvSpPr txBox="1">
            <a:spLocks noChangeArrowheads="1"/>
          </p:cNvSpPr>
          <p:nvPr/>
        </p:nvSpPr>
        <p:spPr bwMode="auto">
          <a:xfrm>
            <a:off x="1643063" y="5324475"/>
            <a:ext cx="6540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pl-PL" sz="3200" b="1">
                <a:latin typeface="Trebuchet MS" pitchFamily="34" charset="0"/>
              </a:rPr>
              <a:t>im</a:t>
            </a:r>
            <a:endParaRPr lang="en-US" sz="3200" b="1">
              <a:latin typeface="Trebuchet MS" pitchFamily="34" charset="0"/>
            </a:endParaRPr>
          </a:p>
        </p:txBody>
      </p:sp>
      <p:sp>
        <p:nvSpPr>
          <p:cNvPr id="37915" name="Text Box 1051"/>
          <p:cNvSpPr txBox="1">
            <a:spLocks noChangeArrowheads="1"/>
          </p:cNvSpPr>
          <p:nvPr/>
        </p:nvSpPr>
        <p:spPr bwMode="auto">
          <a:xfrm>
            <a:off x="2500313" y="3590925"/>
            <a:ext cx="990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pl-PL" sz="3200" b="1">
                <a:solidFill>
                  <a:srgbClr val="FF9900"/>
                </a:solidFill>
                <a:latin typeface="Trebuchet MS" pitchFamily="34" charset="0"/>
              </a:rPr>
              <a:t>py</a:t>
            </a:r>
            <a:endParaRPr lang="en-US" sz="3200" b="1">
              <a:solidFill>
                <a:srgbClr val="FF9900"/>
              </a:solidFill>
              <a:latin typeface="Trebuchet MS" pitchFamily="34" charset="0"/>
            </a:endParaRPr>
          </a:p>
        </p:txBody>
      </p:sp>
      <p:sp>
        <p:nvSpPr>
          <p:cNvPr id="37916" name="Text Box 1052"/>
          <p:cNvSpPr txBox="1">
            <a:spLocks noChangeArrowheads="1"/>
          </p:cNvSpPr>
          <p:nvPr/>
        </p:nvSpPr>
        <p:spPr bwMode="auto">
          <a:xfrm>
            <a:off x="3262313" y="3590925"/>
            <a:ext cx="990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pl-PL" sz="3200" b="1">
                <a:latin typeface="Trebuchet MS" pitchFamily="34" charset="0"/>
              </a:rPr>
              <a:t>cra</a:t>
            </a:r>
            <a:endParaRPr lang="en-US" sz="3200" b="1">
              <a:latin typeface="Trebuchet MS" pitchFamily="34" charset="0"/>
            </a:endParaRPr>
          </a:p>
        </p:txBody>
      </p:sp>
      <p:sp>
        <p:nvSpPr>
          <p:cNvPr id="37917" name="Text Box 1053"/>
          <p:cNvSpPr txBox="1">
            <a:spLocks noChangeArrowheads="1"/>
          </p:cNvSpPr>
          <p:nvPr/>
        </p:nvSpPr>
        <p:spPr bwMode="auto">
          <a:xfrm>
            <a:off x="3843338" y="3590925"/>
            <a:ext cx="990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pl-PL" sz="3200" b="1">
                <a:solidFill>
                  <a:srgbClr val="FF9900"/>
                </a:solidFill>
                <a:latin typeface="Trebuchet MS" pitchFamily="34" charset="0"/>
              </a:rPr>
              <a:t>zy</a:t>
            </a:r>
            <a:endParaRPr lang="en-US" sz="3200" b="1">
              <a:solidFill>
                <a:srgbClr val="FF9900"/>
              </a:solidFill>
              <a:latin typeface="Trebuchet MS" pitchFamily="34" charset="0"/>
            </a:endParaRPr>
          </a:p>
        </p:txBody>
      </p:sp>
      <p:sp>
        <p:nvSpPr>
          <p:cNvPr id="37918" name="Text Box 1054"/>
          <p:cNvSpPr txBox="1">
            <a:spLocks noChangeArrowheads="1"/>
          </p:cNvSpPr>
          <p:nvPr/>
        </p:nvSpPr>
        <p:spPr bwMode="auto">
          <a:xfrm>
            <a:off x="4633913" y="3590925"/>
            <a:ext cx="990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pl-PL" sz="3200" b="1">
                <a:latin typeface="Trebuchet MS" pitchFamily="34" charset="0"/>
              </a:rPr>
              <a:t>dir</a:t>
            </a:r>
            <a:endParaRPr lang="en-US" sz="3200" b="1">
              <a:latin typeface="Trebuchet MS" pitchFamily="34" charset="0"/>
            </a:endParaRPr>
          </a:p>
        </p:txBody>
      </p:sp>
      <p:sp>
        <p:nvSpPr>
          <p:cNvPr id="37919" name="Text Box 1055"/>
          <p:cNvSpPr txBox="1">
            <a:spLocks noChangeArrowheads="1"/>
          </p:cNvSpPr>
          <p:nvPr/>
        </p:nvSpPr>
        <p:spPr bwMode="auto">
          <a:xfrm>
            <a:off x="5167313" y="3605213"/>
            <a:ext cx="990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pl-PL" sz="3200" b="1">
                <a:solidFill>
                  <a:srgbClr val="FF9900"/>
                </a:solidFill>
                <a:latin typeface="Trebuchet MS" pitchFamily="34" charset="0"/>
              </a:rPr>
              <a:t>ty</a:t>
            </a:r>
            <a:endParaRPr lang="en-US" sz="3200" b="1">
              <a:solidFill>
                <a:srgbClr val="FF9900"/>
              </a:solidFill>
              <a:latin typeface="Trebuchet MS" pitchFamily="34" charset="0"/>
            </a:endParaRPr>
          </a:p>
        </p:txBody>
      </p:sp>
      <p:sp>
        <p:nvSpPr>
          <p:cNvPr id="37920" name="Text Box 1056"/>
          <p:cNvSpPr txBox="1">
            <a:spLocks noChangeArrowheads="1"/>
          </p:cNvSpPr>
          <p:nvPr/>
        </p:nvSpPr>
        <p:spPr bwMode="auto">
          <a:xfrm>
            <a:off x="2114550" y="5324475"/>
            <a:ext cx="8239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pl-PL" sz="3200" b="1">
                <a:solidFill>
                  <a:srgbClr val="FF9900"/>
                </a:solidFill>
                <a:latin typeface="Trebuchet MS" pitchFamily="34" charset="0"/>
              </a:rPr>
              <a:t>por</a:t>
            </a:r>
            <a:endParaRPr lang="en-US" sz="3200" b="1">
              <a:solidFill>
                <a:srgbClr val="FF9900"/>
              </a:solidFill>
              <a:latin typeface="Trebuchet MS" pitchFamily="34" charset="0"/>
            </a:endParaRPr>
          </a:p>
        </p:txBody>
      </p:sp>
      <p:sp>
        <p:nvSpPr>
          <p:cNvPr id="37921" name="Text Box 1057"/>
          <p:cNvSpPr txBox="1">
            <a:spLocks noChangeArrowheads="1"/>
          </p:cNvSpPr>
          <p:nvPr/>
        </p:nvSpPr>
        <p:spPr bwMode="auto">
          <a:xfrm>
            <a:off x="2771775" y="5324475"/>
            <a:ext cx="9636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pl-PL" sz="3200" b="1">
                <a:solidFill>
                  <a:srgbClr val="FF3300"/>
                </a:solidFill>
                <a:latin typeface="Trebuchet MS" pitchFamily="34" charset="0"/>
              </a:rPr>
              <a:t>tant</a:t>
            </a:r>
            <a:endParaRPr lang="en-US" sz="3200" b="1">
              <a:solidFill>
                <a:srgbClr val="FF3300"/>
              </a:solidFill>
              <a:latin typeface="Trebuchet MS" pitchFamily="34" charset="0"/>
            </a:endParaRPr>
          </a:p>
        </p:txBody>
      </p:sp>
      <p:sp>
        <p:nvSpPr>
          <p:cNvPr id="37922" name="Text Box 1058"/>
          <p:cNvSpPr txBox="1">
            <a:spLocks noChangeArrowheads="1"/>
          </p:cNvSpPr>
          <p:nvPr/>
        </p:nvSpPr>
        <p:spPr bwMode="auto">
          <a:xfrm>
            <a:off x="3829050" y="5324475"/>
            <a:ext cx="9731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pl-PL" sz="3200" b="1">
                <a:latin typeface="Trebuchet MS" pitchFamily="34" charset="0"/>
              </a:rPr>
              <a:t>won</a:t>
            </a:r>
            <a:endParaRPr lang="en-US" sz="3200" b="1">
              <a:latin typeface="Trebuchet MS" pitchFamily="34" charset="0"/>
            </a:endParaRPr>
          </a:p>
        </p:txBody>
      </p:sp>
      <p:sp>
        <p:nvSpPr>
          <p:cNvPr id="37923" name="Text Box 1059"/>
          <p:cNvSpPr txBox="1">
            <a:spLocks noChangeArrowheads="1"/>
          </p:cNvSpPr>
          <p:nvPr/>
        </p:nvSpPr>
        <p:spPr bwMode="auto">
          <a:xfrm>
            <a:off x="4614863" y="5324475"/>
            <a:ext cx="8270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pl-PL" sz="3200" b="1">
                <a:solidFill>
                  <a:srgbClr val="FF9900"/>
                </a:solidFill>
                <a:latin typeface="Trebuchet MS" pitchFamily="34" charset="0"/>
              </a:rPr>
              <a:t>der</a:t>
            </a:r>
            <a:endParaRPr lang="en-US" sz="3200" b="1">
              <a:solidFill>
                <a:srgbClr val="FF9900"/>
              </a:solidFill>
              <a:latin typeface="Trebuchet MS" pitchFamily="34" charset="0"/>
            </a:endParaRPr>
          </a:p>
        </p:txBody>
      </p:sp>
      <p:sp>
        <p:nvSpPr>
          <p:cNvPr id="37924" name="Text Box 1060"/>
          <p:cNvSpPr txBox="1">
            <a:spLocks noChangeArrowheads="1"/>
          </p:cNvSpPr>
          <p:nvPr/>
        </p:nvSpPr>
        <p:spPr bwMode="auto">
          <a:xfrm>
            <a:off x="5257800" y="5324475"/>
            <a:ext cx="6953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pl-PL" sz="3200" b="1">
                <a:solidFill>
                  <a:srgbClr val="FF3300"/>
                </a:solidFill>
                <a:latin typeface="Trebuchet MS" pitchFamily="34" charset="0"/>
              </a:rPr>
              <a:t>ful</a:t>
            </a:r>
            <a:endParaRPr lang="en-US" sz="3200" b="1">
              <a:solidFill>
                <a:srgbClr val="FF3300"/>
              </a:solidFill>
              <a:latin typeface="Trebuchet MS" pitchFamily="34" charset="0"/>
            </a:endParaRPr>
          </a:p>
        </p:txBody>
      </p:sp>
      <p:sp>
        <p:nvSpPr>
          <p:cNvPr id="37925" name="Line 1061"/>
          <p:cNvSpPr>
            <a:spLocks noChangeShapeType="1"/>
          </p:cNvSpPr>
          <p:nvPr/>
        </p:nvSpPr>
        <p:spPr bwMode="auto">
          <a:xfrm>
            <a:off x="714375" y="2386013"/>
            <a:ext cx="657225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926" name="Line 1062"/>
          <p:cNvSpPr>
            <a:spLocks noChangeShapeType="1"/>
          </p:cNvSpPr>
          <p:nvPr/>
        </p:nvSpPr>
        <p:spPr bwMode="auto">
          <a:xfrm>
            <a:off x="733425" y="3886200"/>
            <a:ext cx="65722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927" name="Line 1063"/>
          <p:cNvSpPr>
            <a:spLocks noChangeShapeType="1"/>
          </p:cNvSpPr>
          <p:nvPr/>
        </p:nvSpPr>
        <p:spPr bwMode="auto">
          <a:xfrm>
            <a:off x="733425" y="5614988"/>
            <a:ext cx="65722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935" name="Rectangle 1071"/>
          <p:cNvSpPr>
            <a:spLocks noChangeArrowheads="1"/>
          </p:cNvSpPr>
          <p:nvPr/>
        </p:nvSpPr>
        <p:spPr bwMode="auto">
          <a:xfrm>
            <a:off x="7591425" y="481013"/>
            <a:ext cx="1338263" cy="29527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6699FF"/>
              </a:gs>
            </a:gsLst>
            <a:lin ang="5400000" scaled="1"/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Where you are:</a:t>
            </a:r>
            <a:endParaRPr lang="en-US" sz="1200" b="1"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37936" name="Rectangle 1072"/>
          <p:cNvSpPr>
            <a:spLocks noChangeArrowheads="1"/>
          </p:cNvSpPr>
          <p:nvPr/>
        </p:nvSpPr>
        <p:spPr bwMode="auto">
          <a:xfrm>
            <a:off x="7591425" y="776288"/>
            <a:ext cx="1338263" cy="24812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Contents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Noun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Adjective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Syllable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Comparatives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Superlatives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Comparison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Practice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endParaRPr lang="pl-PL" sz="1200" b="1">
              <a:solidFill>
                <a:srgbClr val="6699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  <a:hlinkClick r:id="" action="ppaction://noaction"/>
              </a:rPr>
              <a:t>Help</a:t>
            </a:r>
            <a:endParaRPr lang="pl-PL" sz="1200" b="1">
              <a:solidFill>
                <a:srgbClr val="6699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  <a:hlinkClick r:id="" action="ppaction://noaction"/>
              </a:rPr>
              <a:t>Dictionary</a:t>
            </a:r>
            <a:endParaRPr lang="en-US" sz="1200" b="1">
              <a:solidFill>
                <a:srgbClr val="6699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6171" name="AutoShape 107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58138" y="6096000"/>
            <a:ext cx="287337" cy="287338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6172" name="AutoShape 107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01038" y="6096000"/>
            <a:ext cx="287337" cy="287338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6173" name="AutoShape 107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00950" y="6096000"/>
            <a:ext cx="287338" cy="287338"/>
          </a:xfrm>
          <a:prstGeom prst="actionButtonBeginning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6174" name="AutoShape 107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58225" y="6096000"/>
            <a:ext cx="287338" cy="287338"/>
          </a:xfrm>
          <a:prstGeom prst="actionButtonEnd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7941" name="Rectangle 1077">
            <a:hlinkClick r:id="" action="ppaction://hlinkshowjump?jump=lastslideviewed"/>
          </p:cNvPr>
          <p:cNvSpPr>
            <a:spLocks noChangeArrowheads="1"/>
          </p:cNvSpPr>
          <p:nvPr/>
        </p:nvSpPr>
        <p:spPr bwMode="auto">
          <a:xfrm>
            <a:off x="7591425" y="5695950"/>
            <a:ext cx="1381125" cy="28098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6699FF"/>
              </a:gs>
            </a:gsLst>
            <a:lin ang="5400000" scaled="1"/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Back </a:t>
            </a:r>
            <a:endParaRPr lang="en-US" sz="1200" b="1"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6176" name="Line 1078"/>
          <p:cNvSpPr>
            <a:spLocks noChangeShapeType="1"/>
          </p:cNvSpPr>
          <p:nvPr/>
        </p:nvSpPr>
        <p:spPr bwMode="auto">
          <a:xfrm>
            <a:off x="0" y="271463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77" name="Line 1079"/>
          <p:cNvSpPr>
            <a:spLocks noChangeShapeType="1"/>
          </p:cNvSpPr>
          <p:nvPr/>
        </p:nvSpPr>
        <p:spPr bwMode="auto">
          <a:xfrm>
            <a:off x="0" y="6586538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79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79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7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7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7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7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37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79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79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7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7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7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37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37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37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37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3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 autoUpdateAnimBg="0" advAuto="0"/>
      <p:bldP spid="37901" grpId="0" autoUpdateAnimBg="0"/>
      <p:bldP spid="37902" grpId="0" autoUpdateAnimBg="0"/>
      <p:bldP spid="37903" grpId="0" autoUpdateAnimBg="0"/>
      <p:bldP spid="37904" grpId="0" autoUpdateAnimBg="0"/>
      <p:bldP spid="37905" grpId="0" autoUpdateAnimBg="0"/>
      <p:bldP spid="37906" grpId="0" autoUpdateAnimBg="0"/>
      <p:bldP spid="37907" grpId="0" autoUpdateAnimBg="0"/>
      <p:bldP spid="37911" grpId="0" autoUpdateAnimBg="0"/>
      <p:bldP spid="37915" grpId="0" autoUpdateAnimBg="0"/>
      <p:bldP spid="37916" grpId="0" autoUpdateAnimBg="0"/>
      <p:bldP spid="37917" grpId="0" autoUpdateAnimBg="0"/>
      <p:bldP spid="37918" grpId="0" autoUpdateAnimBg="0"/>
      <p:bldP spid="37919" grpId="0" autoUpdateAnimBg="0"/>
      <p:bldP spid="37920" grpId="0" autoUpdateAnimBg="0"/>
      <p:bldP spid="37921" grpId="0" autoUpdateAnimBg="0"/>
      <p:bldP spid="37922" grpId="0" autoUpdateAnimBg="0"/>
      <p:bldP spid="37923" grpId="0" autoUpdateAnimBg="0"/>
      <p:bldP spid="37924" grpId="0" autoUpdateAnimBg="0"/>
      <p:bldP spid="37925" grpId="0" animBg="1"/>
      <p:bldP spid="37926" grpId="0" animBg="1"/>
      <p:bldP spid="379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7391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" smtClean="0">
                <a:cs typeface="Times New Roman" charset="0"/>
              </a:rPr>
              <a:t>How do we make a comparative?</a:t>
            </a:r>
            <a:endParaRPr lang="en-US" smtClean="0">
              <a:cs typeface="Times New Roman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7391400" cy="609600"/>
          </a:xfrm>
        </p:spPr>
        <p:txBody>
          <a:bodyPr/>
          <a:lstStyle/>
          <a:p>
            <a:pPr algn="ctr" eaLnBrk="1" hangingPunct="1">
              <a:buClrTx/>
              <a:buFontTx/>
              <a:buNone/>
            </a:pPr>
            <a:r>
              <a:rPr lang="es-ES" sz="2400" smtClean="0">
                <a:solidFill>
                  <a:schemeClr val="accent2"/>
                </a:solidFill>
              </a:rPr>
              <a:t>If the adjective has got one syllable </a:t>
            </a:r>
            <a:endParaRPr lang="en-US" sz="2400" smtClean="0"/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3048000" y="2590800"/>
            <a:ext cx="14414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l-PL" sz="4000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fast</a:t>
            </a:r>
            <a:endParaRPr lang="en-US" sz="4000"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35853" name="Text Box 13"/>
          <p:cNvSpPr txBox="1">
            <a:spLocks noChangeArrowheads="1"/>
          </p:cNvSpPr>
          <p:nvPr/>
        </p:nvSpPr>
        <p:spPr bwMode="auto">
          <a:xfrm>
            <a:off x="3886200" y="2590800"/>
            <a:ext cx="1219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l-PL" sz="40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-er</a:t>
            </a:r>
            <a:endParaRPr lang="en-US" sz="400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35854" name="Text Box 14"/>
          <p:cNvSpPr txBox="1">
            <a:spLocks noChangeArrowheads="1"/>
          </p:cNvSpPr>
          <p:nvPr/>
        </p:nvSpPr>
        <p:spPr bwMode="auto">
          <a:xfrm>
            <a:off x="2419350" y="3962400"/>
            <a:ext cx="29337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l-PL" sz="3200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My car is fast.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35855" name="Text Box 15"/>
          <p:cNvSpPr txBox="1">
            <a:spLocks noChangeArrowheads="1"/>
          </p:cNvSpPr>
          <p:nvPr/>
        </p:nvSpPr>
        <p:spPr bwMode="auto">
          <a:xfrm>
            <a:off x="1857375" y="4800600"/>
            <a:ext cx="40576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l-PL" sz="3200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But his car is faster.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35856" name="Rectangle 16"/>
          <p:cNvSpPr>
            <a:spLocks noChangeArrowheads="1"/>
          </p:cNvSpPr>
          <p:nvPr/>
        </p:nvSpPr>
        <p:spPr bwMode="auto">
          <a:xfrm>
            <a:off x="4419600" y="4724400"/>
            <a:ext cx="1295400" cy="685800"/>
          </a:xfrm>
          <a:prstGeom prst="rect">
            <a:avLst/>
          </a:prstGeom>
          <a:noFill/>
          <a:ln w="28575">
            <a:solidFill>
              <a:srgbClr val="FF33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cxnSp>
        <p:nvCxnSpPr>
          <p:cNvPr id="35857" name="AutoShape 17"/>
          <p:cNvCxnSpPr>
            <a:cxnSpLocks noChangeShapeType="1"/>
            <a:stCxn id="35858" idx="3"/>
            <a:endCxn id="35856" idx="3"/>
          </p:cNvCxnSpPr>
          <p:nvPr/>
        </p:nvCxnSpPr>
        <p:spPr bwMode="auto">
          <a:xfrm>
            <a:off x="4967288" y="2933700"/>
            <a:ext cx="762000" cy="2133600"/>
          </a:xfrm>
          <a:prstGeom prst="bentConnector3">
            <a:avLst>
              <a:gd name="adj1" fmla="val 128125"/>
            </a:avLst>
          </a:prstGeom>
          <a:noFill/>
          <a:ln w="28575">
            <a:solidFill>
              <a:srgbClr val="FF33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58" name="Rectangle 18"/>
          <p:cNvSpPr>
            <a:spLocks noChangeArrowheads="1"/>
          </p:cNvSpPr>
          <p:nvPr/>
        </p:nvSpPr>
        <p:spPr bwMode="auto">
          <a:xfrm>
            <a:off x="2667000" y="2590800"/>
            <a:ext cx="2286000" cy="685800"/>
          </a:xfrm>
          <a:prstGeom prst="rect">
            <a:avLst/>
          </a:prstGeom>
          <a:noFill/>
          <a:ln w="28575">
            <a:solidFill>
              <a:srgbClr val="FF33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5866" name="Rectangle 26"/>
          <p:cNvSpPr>
            <a:spLocks noChangeArrowheads="1"/>
          </p:cNvSpPr>
          <p:nvPr/>
        </p:nvSpPr>
        <p:spPr bwMode="auto">
          <a:xfrm>
            <a:off x="7591425" y="481013"/>
            <a:ext cx="1338263" cy="29527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6699FF"/>
              </a:gs>
            </a:gsLst>
            <a:lin ang="5400000" scaled="1"/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Where you are:</a:t>
            </a:r>
            <a:endParaRPr lang="en-US" sz="1200" b="1"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35867" name="Rectangle 27"/>
          <p:cNvSpPr>
            <a:spLocks noChangeArrowheads="1"/>
          </p:cNvSpPr>
          <p:nvPr/>
        </p:nvSpPr>
        <p:spPr bwMode="auto">
          <a:xfrm>
            <a:off x="7591425" y="776288"/>
            <a:ext cx="1338263" cy="24812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Contents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Noun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Adjective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Syllable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Comparatives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Superlatives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Comparison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Practice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endParaRPr lang="pl-PL" sz="1200" b="1">
              <a:solidFill>
                <a:srgbClr val="6699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  <a:hlinkClick r:id="" action="ppaction://noaction"/>
              </a:rPr>
              <a:t>Help</a:t>
            </a:r>
            <a:endParaRPr lang="pl-PL" sz="1200" b="1">
              <a:solidFill>
                <a:srgbClr val="6699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  <a:hlinkClick r:id="" action="ppaction://noaction"/>
              </a:rPr>
              <a:t>Dictionary</a:t>
            </a:r>
            <a:endParaRPr lang="en-US" sz="1200" b="1">
              <a:solidFill>
                <a:srgbClr val="6699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7181" name="AutoShape 2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58138" y="6096000"/>
            <a:ext cx="287337" cy="287338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7182" name="AutoShape 2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01038" y="6096000"/>
            <a:ext cx="287337" cy="287338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7183" name="AutoShape 3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00950" y="6096000"/>
            <a:ext cx="287338" cy="287338"/>
          </a:xfrm>
          <a:prstGeom prst="actionButtonBeginning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7184" name="AutoShape 3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58225" y="6096000"/>
            <a:ext cx="287338" cy="287338"/>
          </a:xfrm>
          <a:prstGeom prst="actionButtonEnd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5872" name="Rectangle 32">
            <a:hlinkClick r:id="" action="ppaction://hlinkshowjump?jump=lastslideviewed"/>
          </p:cNvPr>
          <p:cNvSpPr>
            <a:spLocks noChangeArrowheads="1"/>
          </p:cNvSpPr>
          <p:nvPr/>
        </p:nvSpPr>
        <p:spPr bwMode="auto">
          <a:xfrm>
            <a:off x="7591425" y="5695950"/>
            <a:ext cx="1381125" cy="28098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6699FF"/>
              </a:gs>
            </a:gsLst>
            <a:lin ang="5400000" scaled="1"/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Back </a:t>
            </a:r>
            <a:endParaRPr lang="en-US" sz="1200" b="1"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7186" name="Line 33"/>
          <p:cNvSpPr>
            <a:spLocks noChangeShapeType="1"/>
          </p:cNvSpPr>
          <p:nvPr/>
        </p:nvSpPr>
        <p:spPr bwMode="auto">
          <a:xfrm>
            <a:off x="0" y="271463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87" name="Line 34"/>
          <p:cNvSpPr>
            <a:spLocks noChangeShapeType="1"/>
          </p:cNvSpPr>
          <p:nvPr/>
        </p:nvSpPr>
        <p:spPr bwMode="auto">
          <a:xfrm>
            <a:off x="0" y="6586538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58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58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5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5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58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8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7" grpId="0" autoUpdateAnimBg="0"/>
      <p:bldP spid="35853" grpId="0" autoUpdateAnimBg="0"/>
      <p:bldP spid="35854" grpId="0" autoUpdateAnimBg="0"/>
      <p:bldP spid="35855" grpId="0" autoUpdateAnimBg="0"/>
      <p:bldP spid="35856" grpId="0" animBg="1"/>
      <p:bldP spid="3585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46100"/>
            <a:ext cx="7391400" cy="584200"/>
          </a:xfrm>
        </p:spPr>
        <p:txBody>
          <a:bodyPr/>
          <a:lstStyle/>
          <a:p>
            <a:pPr algn="ctr" eaLnBrk="1" hangingPunct="1">
              <a:buClrTx/>
              <a:buFontTx/>
              <a:buNone/>
            </a:pPr>
            <a:r>
              <a:rPr lang="es-ES" sz="4000" smtClean="0">
                <a:solidFill>
                  <a:schemeClr val="accent2"/>
                </a:solidFill>
              </a:rPr>
              <a:t>Spelling</a:t>
            </a:r>
            <a:endParaRPr lang="en-US" sz="4000" smtClean="0"/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4445000" y="2590800"/>
            <a:ext cx="14414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s-ES" sz="4000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big</a:t>
            </a:r>
            <a:endParaRPr lang="en-US" sz="4000"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35853" name="Text Box 13"/>
          <p:cNvSpPr txBox="1">
            <a:spLocks noChangeArrowheads="1"/>
          </p:cNvSpPr>
          <p:nvPr/>
        </p:nvSpPr>
        <p:spPr bwMode="auto">
          <a:xfrm>
            <a:off x="5105400" y="2590800"/>
            <a:ext cx="1219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l-PL" sz="40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-</a:t>
            </a:r>
            <a:r>
              <a:rPr lang="es-ES" sz="40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g</a:t>
            </a:r>
            <a:r>
              <a:rPr lang="pl-PL" sz="40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er</a:t>
            </a:r>
            <a:endParaRPr lang="en-US" sz="400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35854" name="Text Box 14"/>
          <p:cNvSpPr txBox="1">
            <a:spLocks noChangeArrowheads="1"/>
          </p:cNvSpPr>
          <p:nvPr/>
        </p:nvSpPr>
        <p:spPr bwMode="auto">
          <a:xfrm>
            <a:off x="2419350" y="3962400"/>
            <a:ext cx="33210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l-PL" sz="3200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My </a:t>
            </a:r>
            <a:r>
              <a:rPr lang="es-ES" sz="3200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house </a:t>
            </a:r>
            <a:r>
              <a:rPr lang="pl-PL" sz="3200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is </a:t>
            </a:r>
            <a:r>
              <a:rPr lang="es-ES" sz="3200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big</a:t>
            </a:r>
            <a:r>
              <a:rPr lang="pl-PL" sz="3200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.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35855" name="Text Box 15"/>
          <p:cNvSpPr txBox="1">
            <a:spLocks noChangeArrowheads="1"/>
          </p:cNvSpPr>
          <p:nvPr/>
        </p:nvSpPr>
        <p:spPr bwMode="auto">
          <a:xfrm>
            <a:off x="774700" y="4800600"/>
            <a:ext cx="63881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s-ES" sz="3200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But my brother’s house </a:t>
            </a:r>
            <a:r>
              <a:rPr lang="pl-PL" sz="3200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is </a:t>
            </a:r>
            <a:r>
              <a:rPr lang="es-ES" sz="3200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bigger than my house</a:t>
            </a:r>
            <a:r>
              <a:rPr lang="pl-PL" sz="3200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.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35856" name="Rectangle 16"/>
          <p:cNvSpPr>
            <a:spLocks noChangeArrowheads="1"/>
          </p:cNvSpPr>
          <p:nvPr/>
        </p:nvSpPr>
        <p:spPr bwMode="auto">
          <a:xfrm>
            <a:off x="5537200" y="4724400"/>
            <a:ext cx="1181100" cy="685800"/>
          </a:xfrm>
          <a:prstGeom prst="rect">
            <a:avLst/>
          </a:prstGeom>
          <a:noFill/>
          <a:ln w="28575">
            <a:solidFill>
              <a:srgbClr val="FF33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cxnSp>
        <p:nvCxnSpPr>
          <p:cNvPr id="35857" name="AutoShape 17"/>
          <p:cNvCxnSpPr>
            <a:cxnSpLocks noChangeShapeType="1"/>
          </p:cNvCxnSpPr>
          <p:nvPr/>
        </p:nvCxnSpPr>
        <p:spPr bwMode="auto">
          <a:xfrm>
            <a:off x="6464300" y="2933700"/>
            <a:ext cx="342900" cy="2133600"/>
          </a:xfrm>
          <a:prstGeom prst="bentConnector3">
            <a:avLst>
              <a:gd name="adj1" fmla="val 166667"/>
            </a:avLst>
          </a:prstGeom>
          <a:noFill/>
          <a:ln w="28575">
            <a:solidFill>
              <a:srgbClr val="FF33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58" name="Rectangle 18"/>
          <p:cNvSpPr>
            <a:spLocks noChangeArrowheads="1"/>
          </p:cNvSpPr>
          <p:nvPr/>
        </p:nvSpPr>
        <p:spPr bwMode="auto">
          <a:xfrm>
            <a:off x="4064000" y="2590800"/>
            <a:ext cx="2286000" cy="685800"/>
          </a:xfrm>
          <a:prstGeom prst="rect">
            <a:avLst/>
          </a:prstGeom>
          <a:noFill/>
          <a:ln w="28575">
            <a:solidFill>
              <a:srgbClr val="FF33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5866" name="Rectangle 26"/>
          <p:cNvSpPr>
            <a:spLocks noChangeArrowheads="1"/>
          </p:cNvSpPr>
          <p:nvPr/>
        </p:nvSpPr>
        <p:spPr bwMode="auto">
          <a:xfrm>
            <a:off x="7591425" y="481013"/>
            <a:ext cx="1338263" cy="29527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6699FF"/>
              </a:gs>
            </a:gsLst>
            <a:lin ang="5400000" scaled="1"/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Where you are:</a:t>
            </a:r>
            <a:endParaRPr lang="en-US" sz="1200" b="1"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35867" name="Rectangle 27"/>
          <p:cNvSpPr>
            <a:spLocks noChangeArrowheads="1"/>
          </p:cNvSpPr>
          <p:nvPr/>
        </p:nvSpPr>
        <p:spPr bwMode="auto">
          <a:xfrm>
            <a:off x="7591425" y="776288"/>
            <a:ext cx="1338263" cy="24812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Contents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Noun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Adjective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Syllable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Comparatives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Superlatives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Comparison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Practice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endParaRPr lang="pl-PL" sz="1200" b="1">
              <a:solidFill>
                <a:srgbClr val="6699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  <a:hlinkClick r:id="" action="ppaction://noaction"/>
              </a:rPr>
              <a:t>Help</a:t>
            </a:r>
            <a:endParaRPr lang="pl-PL" sz="1200" b="1">
              <a:solidFill>
                <a:srgbClr val="6699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  <a:hlinkClick r:id="" action="ppaction://noaction"/>
              </a:rPr>
              <a:t>Dictionary</a:t>
            </a:r>
            <a:endParaRPr lang="en-US" sz="1200" b="1">
              <a:solidFill>
                <a:srgbClr val="6699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8204" name="AutoShape 2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58138" y="6096000"/>
            <a:ext cx="287337" cy="287338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8205" name="AutoShape 2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01038" y="6096000"/>
            <a:ext cx="287337" cy="287338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8206" name="AutoShape 3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00950" y="6096000"/>
            <a:ext cx="287338" cy="287338"/>
          </a:xfrm>
          <a:prstGeom prst="actionButtonBeginning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8207" name="AutoShape 3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58225" y="6096000"/>
            <a:ext cx="287338" cy="287338"/>
          </a:xfrm>
          <a:prstGeom prst="actionButtonEnd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5872" name="Rectangle 32">
            <a:hlinkClick r:id="" action="ppaction://hlinkshowjump?jump=lastslideviewed"/>
          </p:cNvPr>
          <p:cNvSpPr>
            <a:spLocks noChangeArrowheads="1"/>
          </p:cNvSpPr>
          <p:nvPr/>
        </p:nvSpPr>
        <p:spPr bwMode="auto">
          <a:xfrm>
            <a:off x="7591425" y="5695950"/>
            <a:ext cx="1381125" cy="28098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6699FF"/>
              </a:gs>
            </a:gsLst>
            <a:lin ang="5400000" scaled="1"/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Back </a:t>
            </a:r>
            <a:endParaRPr lang="en-US" sz="1200" b="1"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8209" name="Line 33"/>
          <p:cNvSpPr>
            <a:spLocks noChangeShapeType="1"/>
          </p:cNvSpPr>
          <p:nvPr/>
        </p:nvSpPr>
        <p:spPr bwMode="auto">
          <a:xfrm>
            <a:off x="0" y="271463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10" name="Line 34"/>
          <p:cNvSpPr>
            <a:spLocks noChangeShapeType="1"/>
          </p:cNvSpPr>
          <p:nvPr/>
        </p:nvSpPr>
        <p:spPr bwMode="auto">
          <a:xfrm>
            <a:off x="0" y="6586538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11" name="20 CuadroTexto"/>
          <p:cNvSpPr txBox="1">
            <a:spLocks noChangeArrowheads="1"/>
          </p:cNvSpPr>
          <p:nvPr/>
        </p:nvSpPr>
        <p:spPr bwMode="auto">
          <a:xfrm>
            <a:off x="393700" y="1473200"/>
            <a:ext cx="38354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s-ES" sz="3200"/>
              <a:t>Adjectives ending CVC: double the consonant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58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58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5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5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58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8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7" grpId="0" autoUpdateAnimBg="0"/>
      <p:bldP spid="35853" grpId="0" autoUpdateAnimBg="0"/>
      <p:bldP spid="35854" grpId="0" autoUpdateAnimBg="0"/>
      <p:bldP spid="35855" grpId="0" autoUpdateAnimBg="0"/>
      <p:bldP spid="35856" grpId="0" animBg="1"/>
      <p:bldP spid="3585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14" name="Text Box 50"/>
          <p:cNvSpPr txBox="1">
            <a:spLocks noChangeArrowheads="1"/>
          </p:cNvSpPr>
          <p:nvPr/>
        </p:nvSpPr>
        <p:spPr bwMode="auto">
          <a:xfrm>
            <a:off x="3913188" y="5505450"/>
            <a:ext cx="19415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l-PL" sz="4000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good</a:t>
            </a:r>
            <a:endParaRPr lang="en-US" sz="4000"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3875088" y="4386263"/>
            <a:ext cx="19415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l-PL" sz="4000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modern</a:t>
            </a:r>
            <a:endParaRPr lang="en-US" sz="4000"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7391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cs typeface="Times New Roman" charset="0"/>
              </a:rPr>
              <a:t>“Comparative form”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7391400" cy="609600"/>
          </a:xfrm>
        </p:spPr>
        <p:txBody>
          <a:bodyPr/>
          <a:lstStyle/>
          <a:p>
            <a:pPr algn="ctr" eaLnBrk="1" hangingPunct="1">
              <a:buClrTx/>
              <a:buFontTx/>
              <a:buNone/>
            </a:pPr>
            <a:r>
              <a:rPr lang="en-GB" sz="2800" smtClean="0">
                <a:solidFill>
                  <a:schemeClr val="accent2"/>
                </a:solidFill>
              </a:rPr>
              <a:t>How is </a:t>
            </a:r>
            <a:r>
              <a:rPr lang="pl-PL" sz="2800" smtClean="0">
                <a:solidFill>
                  <a:schemeClr val="accent2"/>
                </a:solidFill>
              </a:rPr>
              <a:t>a ‘</a:t>
            </a:r>
            <a:r>
              <a:rPr lang="en-GB" sz="2800" smtClean="0">
                <a:solidFill>
                  <a:schemeClr val="accent2"/>
                </a:solidFill>
              </a:rPr>
              <a:t>comparative</a:t>
            </a:r>
            <a:r>
              <a:rPr lang="pl-PL" sz="2800" smtClean="0">
                <a:solidFill>
                  <a:schemeClr val="accent2"/>
                </a:solidFill>
              </a:rPr>
              <a:t>’</a:t>
            </a:r>
            <a:r>
              <a:rPr lang="en-GB" sz="2800" smtClean="0">
                <a:solidFill>
                  <a:schemeClr val="accent2"/>
                </a:solidFill>
              </a:rPr>
              <a:t> form built?</a:t>
            </a:r>
            <a:endParaRPr lang="en-GB" sz="2800" smtClean="0"/>
          </a:p>
        </p:txBody>
      </p:sp>
      <p:sp>
        <p:nvSpPr>
          <p:cNvPr id="36910" name="Rectangle 46"/>
          <p:cNvSpPr>
            <a:spLocks noChangeArrowheads="1"/>
          </p:cNvSpPr>
          <p:nvPr/>
        </p:nvSpPr>
        <p:spPr bwMode="auto">
          <a:xfrm>
            <a:off x="3617913" y="4471988"/>
            <a:ext cx="3422650" cy="654050"/>
          </a:xfrm>
          <a:prstGeom prst="rect">
            <a:avLst/>
          </a:prstGeom>
          <a:solidFill>
            <a:srgbClr val="2F5D8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3857625" y="2424113"/>
            <a:ext cx="14414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l-PL" sz="4000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long</a:t>
            </a:r>
            <a:endParaRPr lang="en-US" sz="4000"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4838700" y="2424113"/>
            <a:ext cx="1219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l-PL" sz="40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er</a:t>
            </a:r>
            <a:endParaRPr lang="en-US" sz="400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9225" name="Rectangle 11"/>
          <p:cNvSpPr>
            <a:spLocks noChangeArrowheads="1"/>
          </p:cNvSpPr>
          <p:nvPr/>
        </p:nvSpPr>
        <p:spPr bwMode="auto">
          <a:xfrm>
            <a:off x="171450" y="2590800"/>
            <a:ext cx="342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r">
              <a:spcBef>
                <a:spcPct val="20000"/>
              </a:spcBef>
            </a:pPr>
            <a:r>
              <a:rPr lang="pl-PL">
                <a:solidFill>
                  <a:schemeClr val="accent2"/>
                </a:solidFill>
                <a:latin typeface="Trebuchet MS" pitchFamily="34" charset="0"/>
              </a:rPr>
              <a:t>one syllable adjectives</a:t>
            </a:r>
            <a:endParaRPr lang="en-GB">
              <a:latin typeface="Trebuchet MS" pitchFamily="34" charset="0"/>
            </a:endParaRPr>
          </a:p>
        </p:txBody>
      </p:sp>
      <p:sp>
        <p:nvSpPr>
          <p:cNvPr id="9226" name="Rectangle 12"/>
          <p:cNvSpPr>
            <a:spLocks noChangeArrowheads="1"/>
          </p:cNvSpPr>
          <p:nvPr/>
        </p:nvSpPr>
        <p:spPr bwMode="auto">
          <a:xfrm>
            <a:off x="171450" y="3305175"/>
            <a:ext cx="34290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r">
              <a:spcBef>
                <a:spcPct val="20000"/>
              </a:spcBef>
            </a:pPr>
            <a:r>
              <a:rPr lang="pl-PL">
                <a:solidFill>
                  <a:schemeClr val="accent2"/>
                </a:solidFill>
                <a:latin typeface="Trebuchet MS" pitchFamily="34" charset="0"/>
              </a:rPr>
              <a:t>two syllable adjectives</a:t>
            </a:r>
          </a:p>
          <a:p>
            <a:pPr marL="342900" indent="-342900" algn="r">
              <a:spcBef>
                <a:spcPct val="20000"/>
              </a:spcBef>
            </a:pPr>
            <a:r>
              <a:rPr lang="pl-PL">
                <a:solidFill>
                  <a:schemeClr val="accent2"/>
                </a:solidFill>
                <a:latin typeface="Trebuchet MS" pitchFamily="34" charset="0"/>
              </a:rPr>
              <a:t>ending in -y</a:t>
            </a:r>
            <a:endParaRPr lang="en-GB">
              <a:latin typeface="Trebuchet MS" pitchFamily="34" charset="0"/>
            </a:endParaRPr>
          </a:p>
        </p:txBody>
      </p:sp>
      <p:sp>
        <p:nvSpPr>
          <p:cNvPr id="36880" name="Text Box 16"/>
          <p:cNvSpPr txBox="1">
            <a:spLocks noChangeArrowheads="1"/>
          </p:cNvSpPr>
          <p:nvPr/>
        </p:nvSpPr>
        <p:spPr bwMode="auto">
          <a:xfrm>
            <a:off x="3317875" y="3367088"/>
            <a:ext cx="17224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pl-PL" sz="4000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funn</a:t>
            </a:r>
            <a:endParaRPr lang="en-US" sz="4000"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9228" name="Rectangle 17"/>
          <p:cNvSpPr>
            <a:spLocks noChangeArrowheads="1"/>
          </p:cNvSpPr>
          <p:nvPr/>
        </p:nvSpPr>
        <p:spPr bwMode="auto">
          <a:xfrm>
            <a:off x="142875" y="4391025"/>
            <a:ext cx="345757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r">
              <a:spcBef>
                <a:spcPct val="20000"/>
              </a:spcBef>
            </a:pPr>
            <a:r>
              <a:rPr lang="pl-PL">
                <a:solidFill>
                  <a:schemeClr val="accent2"/>
                </a:solidFill>
                <a:latin typeface="Trebuchet MS" pitchFamily="34" charset="0"/>
              </a:rPr>
              <a:t>other two and three syllable adjectives</a:t>
            </a:r>
            <a:endParaRPr lang="en-GB">
              <a:solidFill>
                <a:schemeClr val="accent2"/>
              </a:solidFill>
              <a:latin typeface="Trebuchet MS" pitchFamily="34" charset="0"/>
            </a:endParaRPr>
          </a:p>
        </p:txBody>
      </p:sp>
      <p:sp>
        <p:nvSpPr>
          <p:cNvPr id="9229" name="Rectangle 20"/>
          <p:cNvSpPr>
            <a:spLocks noChangeArrowheads="1"/>
          </p:cNvSpPr>
          <p:nvPr/>
        </p:nvSpPr>
        <p:spPr bwMode="auto">
          <a:xfrm>
            <a:off x="119063" y="5481638"/>
            <a:ext cx="345757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r">
              <a:spcBef>
                <a:spcPct val="20000"/>
              </a:spcBef>
            </a:pPr>
            <a:r>
              <a:rPr lang="pl-PL">
                <a:solidFill>
                  <a:schemeClr val="accent2"/>
                </a:solidFill>
                <a:latin typeface="Trebuchet MS" pitchFamily="34" charset="0"/>
              </a:rPr>
              <a:t>irregular adjectives</a:t>
            </a:r>
          </a:p>
          <a:p>
            <a:pPr marL="342900" indent="-342900" algn="r">
              <a:spcBef>
                <a:spcPct val="20000"/>
              </a:spcBef>
            </a:pPr>
            <a:r>
              <a:rPr lang="pl-PL">
                <a:solidFill>
                  <a:schemeClr val="accent2"/>
                </a:solidFill>
                <a:latin typeface="Trebuchet MS" pitchFamily="34" charset="0"/>
              </a:rPr>
              <a:t>for example ‘good’</a:t>
            </a:r>
            <a:endParaRPr lang="en-GB">
              <a:solidFill>
                <a:schemeClr val="accent2"/>
              </a:solidFill>
              <a:latin typeface="Trebuchet MS" pitchFamily="34" charset="0"/>
            </a:endParaRPr>
          </a:p>
        </p:txBody>
      </p:sp>
      <p:sp>
        <p:nvSpPr>
          <p:cNvPr id="36889" name="Text Box 25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586413" y="3375025"/>
            <a:ext cx="5603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2800" b="1">
                <a:solidFill>
                  <a:srgbClr val="FFFF00"/>
                </a:solidFill>
                <a:sym typeface="Webdings" pitchFamily="18" charset="2"/>
              </a:rPr>
              <a:t></a:t>
            </a:r>
            <a:endParaRPr lang="en-US" sz="2800" b="1">
              <a:solidFill>
                <a:srgbClr val="FFFF00"/>
              </a:solidFill>
            </a:endParaRPr>
          </a:p>
        </p:txBody>
      </p:sp>
      <p:sp>
        <p:nvSpPr>
          <p:cNvPr id="36897" name="Rectangle 33"/>
          <p:cNvSpPr>
            <a:spLocks noChangeArrowheads="1"/>
          </p:cNvSpPr>
          <p:nvPr/>
        </p:nvSpPr>
        <p:spPr bwMode="auto">
          <a:xfrm>
            <a:off x="7591425" y="481013"/>
            <a:ext cx="1338263" cy="29527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6699FF"/>
              </a:gs>
            </a:gsLst>
            <a:lin ang="5400000" scaled="1"/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Where you are:</a:t>
            </a:r>
            <a:endParaRPr lang="en-US" sz="1200" b="1"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36898" name="Rectangle 34"/>
          <p:cNvSpPr>
            <a:spLocks noChangeArrowheads="1"/>
          </p:cNvSpPr>
          <p:nvPr/>
        </p:nvSpPr>
        <p:spPr bwMode="auto">
          <a:xfrm>
            <a:off x="7591425" y="776288"/>
            <a:ext cx="1338263" cy="24812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Contents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Noun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Adjective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Syllable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Comparatives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Superlatives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Comparison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Practice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endParaRPr lang="pl-PL" sz="1200" b="1">
              <a:solidFill>
                <a:srgbClr val="6699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  <a:hlinkClick r:id="" action="ppaction://noaction"/>
              </a:rPr>
              <a:t>Help</a:t>
            </a:r>
            <a:endParaRPr lang="pl-PL" sz="1200" b="1">
              <a:solidFill>
                <a:srgbClr val="6699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  <a:hlinkClick r:id="" action="ppaction://noaction"/>
              </a:rPr>
              <a:t>Dictionary</a:t>
            </a:r>
            <a:endParaRPr lang="en-US" sz="1200" b="1">
              <a:solidFill>
                <a:srgbClr val="6699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9233" name="AutoShape 3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58138" y="6096000"/>
            <a:ext cx="287337" cy="287338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9234" name="AutoShape 3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01038" y="6096000"/>
            <a:ext cx="287337" cy="287338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9235" name="AutoShape 3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00950" y="6096000"/>
            <a:ext cx="287338" cy="287338"/>
          </a:xfrm>
          <a:prstGeom prst="actionButtonBeginning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9236" name="AutoShape 3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58225" y="6096000"/>
            <a:ext cx="287338" cy="287338"/>
          </a:xfrm>
          <a:prstGeom prst="actionButtonEnd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6903" name="Rectangle 39">
            <a:hlinkClick r:id="" action="ppaction://hlinkshowjump?jump=lastslideviewed"/>
          </p:cNvPr>
          <p:cNvSpPr>
            <a:spLocks noChangeArrowheads="1"/>
          </p:cNvSpPr>
          <p:nvPr/>
        </p:nvSpPr>
        <p:spPr bwMode="auto">
          <a:xfrm>
            <a:off x="7591425" y="5695950"/>
            <a:ext cx="1381125" cy="28098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6699FF"/>
              </a:gs>
            </a:gsLst>
            <a:lin ang="5400000" scaled="1"/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Back </a:t>
            </a:r>
            <a:endParaRPr lang="en-US" sz="1200" b="1"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9238" name="Line 40"/>
          <p:cNvSpPr>
            <a:spLocks noChangeShapeType="1"/>
          </p:cNvSpPr>
          <p:nvPr/>
        </p:nvSpPr>
        <p:spPr bwMode="auto">
          <a:xfrm>
            <a:off x="0" y="271463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39" name="Line 41"/>
          <p:cNvSpPr>
            <a:spLocks noChangeShapeType="1"/>
          </p:cNvSpPr>
          <p:nvPr/>
        </p:nvSpPr>
        <p:spPr bwMode="auto">
          <a:xfrm>
            <a:off x="0" y="6586538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908" name="Text Box 44"/>
          <p:cNvSpPr txBox="1">
            <a:spLocks noChangeArrowheads="1"/>
          </p:cNvSpPr>
          <p:nvPr/>
        </p:nvSpPr>
        <p:spPr bwMode="auto">
          <a:xfrm>
            <a:off x="4835525" y="3367088"/>
            <a:ext cx="4699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pl-PL" sz="4000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y</a:t>
            </a:r>
            <a:endParaRPr lang="en-US" sz="4000"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36909" name="Rectangle 45"/>
          <p:cNvSpPr>
            <a:spLocks noChangeArrowheads="1"/>
          </p:cNvSpPr>
          <p:nvPr/>
        </p:nvSpPr>
        <p:spPr bwMode="auto">
          <a:xfrm>
            <a:off x="4943475" y="3506788"/>
            <a:ext cx="425450" cy="552450"/>
          </a:xfrm>
          <a:prstGeom prst="rect">
            <a:avLst/>
          </a:prstGeom>
          <a:solidFill>
            <a:srgbClr val="2F5D8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4854575" y="3367088"/>
            <a:ext cx="9318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l-PL" sz="40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ier</a:t>
            </a:r>
            <a:endParaRPr lang="en-US" sz="400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36911" name="Text Box 47"/>
          <p:cNvSpPr txBox="1">
            <a:spLocks noChangeArrowheads="1"/>
          </p:cNvSpPr>
          <p:nvPr/>
        </p:nvSpPr>
        <p:spPr bwMode="auto">
          <a:xfrm>
            <a:off x="5200650" y="4398963"/>
            <a:ext cx="19415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l-PL" sz="4000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modern</a:t>
            </a:r>
            <a:endParaRPr lang="en-US" sz="4000"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36912" name="Text Box 48"/>
          <p:cNvSpPr txBox="1">
            <a:spLocks noChangeArrowheads="1"/>
          </p:cNvSpPr>
          <p:nvPr/>
        </p:nvSpPr>
        <p:spPr bwMode="auto">
          <a:xfrm>
            <a:off x="3871913" y="4398963"/>
            <a:ext cx="14414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l-PL" sz="40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more</a:t>
            </a:r>
            <a:endParaRPr lang="en-US" sz="400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36915" name="Rectangle 51"/>
          <p:cNvSpPr>
            <a:spLocks noChangeArrowheads="1"/>
          </p:cNvSpPr>
          <p:nvPr/>
        </p:nvSpPr>
        <p:spPr bwMode="auto">
          <a:xfrm>
            <a:off x="3838575" y="5553075"/>
            <a:ext cx="2774950" cy="654050"/>
          </a:xfrm>
          <a:prstGeom prst="rect">
            <a:avLst/>
          </a:prstGeom>
          <a:solidFill>
            <a:srgbClr val="2F5D8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6886" name="Text Box 22"/>
          <p:cNvSpPr txBox="1">
            <a:spLocks noChangeArrowheads="1"/>
          </p:cNvSpPr>
          <p:nvPr/>
        </p:nvSpPr>
        <p:spPr bwMode="auto">
          <a:xfrm>
            <a:off x="3886200" y="5510213"/>
            <a:ext cx="18700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l-PL" sz="40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better</a:t>
            </a:r>
            <a:endParaRPr lang="en-US" sz="400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6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6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6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6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6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6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6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10" grpId="0" animBg="1"/>
      <p:bldP spid="36869" grpId="0" autoUpdateAnimBg="0"/>
      <p:bldP spid="36889" grpId="0" autoUpdateAnimBg="0"/>
      <p:bldP spid="36909" grpId="0" animBg="1"/>
      <p:bldP spid="36878" grpId="0" autoUpdateAnimBg="0"/>
      <p:bldP spid="36911" grpId="0" autoUpdateAnimBg="0"/>
      <p:bldP spid="36912" grpId="0" autoUpdateAnimBg="0"/>
      <p:bldP spid="36915" grpId="0" animBg="1"/>
      <p:bldP spid="36886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7391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pl-PL" smtClean="0"/>
              <a:t>Change of ‘y’ into ‘i’</a:t>
            </a:r>
            <a:endParaRPr lang="en-US" smtClean="0"/>
          </a:p>
        </p:txBody>
      </p:sp>
      <p:sp>
        <p:nvSpPr>
          <p:cNvPr id="42023" name="Rectangle 39"/>
          <p:cNvSpPr>
            <a:spLocks noChangeArrowheads="1"/>
          </p:cNvSpPr>
          <p:nvPr/>
        </p:nvSpPr>
        <p:spPr bwMode="auto">
          <a:xfrm>
            <a:off x="7591425" y="481013"/>
            <a:ext cx="1338263" cy="29527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6699FF"/>
              </a:gs>
            </a:gsLst>
            <a:lin ang="5400000" scaled="1"/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Where you are:</a:t>
            </a:r>
            <a:endParaRPr lang="en-US" sz="1200" b="1"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42024" name="Rectangle 40"/>
          <p:cNvSpPr>
            <a:spLocks noChangeArrowheads="1"/>
          </p:cNvSpPr>
          <p:nvPr/>
        </p:nvSpPr>
        <p:spPr bwMode="auto">
          <a:xfrm>
            <a:off x="7591425" y="776288"/>
            <a:ext cx="1338263" cy="24812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Contents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Noun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Adjective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Syllable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Comparatives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Superlatives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Comparison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Practice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endParaRPr lang="pl-PL" sz="1200" b="1">
              <a:solidFill>
                <a:srgbClr val="6699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  <a:hlinkClick r:id="" action="ppaction://noaction"/>
              </a:rPr>
              <a:t>Help</a:t>
            </a:r>
            <a:endParaRPr lang="pl-PL" sz="1200" b="1">
              <a:solidFill>
                <a:srgbClr val="6699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  <a:hlinkClick r:id="" action="ppaction://noaction"/>
              </a:rPr>
              <a:t>Dictionary</a:t>
            </a:r>
            <a:endParaRPr lang="en-US" sz="1200" b="1">
              <a:solidFill>
                <a:srgbClr val="6699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10245" name="AutoShape 4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58138" y="6096000"/>
            <a:ext cx="287337" cy="287338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246" name="AutoShape 4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01038" y="6096000"/>
            <a:ext cx="287337" cy="287338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247" name="AutoShape 4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00950" y="6096000"/>
            <a:ext cx="287338" cy="287338"/>
          </a:xfrm>
          <a:prstGeom prst="actionButtonBeginning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248" name="AutoShape 44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58225" y="6096000"/>
            <a:ext cx="287338" cy="287338"/>
          </a:xfrm>
          <a:prstGeom prst="actionButtonEnd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2029" name="Rectangle 45">
            <a:hlinkClick r:id="" action="ppaction://hlinkshowjump?jump=lastslideviewed"/>
          </p:cNvPr>
          <p:cNvSpPr>
            <a:spLocks noChangeArrowheads="1"/>
          </p:cNvSpPr>
          <p:nvPr/>
        </p:nvSpPr>
        <p:spPr bwMode="auto">
          <a:xfrm>
            <a:off x="7591425" y="5695950"/>
            <a:ext cx="1381125" cy="28098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6699FF"/>
              </a:gs>
            </a:gsLst>
            <a:lin ang="5400000" scaled="1"/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Back </a:t>
            </a:r>
            <a:endParaRPr lang="en-US" sz="1200" b="1"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10250" name="Line 46"/>
          <p:cNvSpPr>
            <a:spLocks noChangeShapeType="1"/>
          </p:cNvSpPr>
          <p:nvPr/>
        </p:nvSpPr>
        <p:spPr bwMode="auto">
          <a:xfrm>
            <a:off x="0" y="271463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51" name="Line 47"/>
          <p:cNvSpPr>
            <a:spLocks noChangeShapeType="1"/>
          </p:cNvSpPr>
          <p:nvPr/>
        </p:nvSpPr>
        <p:spPr bwMode="auto">
          <a:xfrm>
            <a:off x="0" y="6586538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34" name="Text Box 50"/>
          <p:cNvSpPr txBox="1">
            <a:spLocks noChangeArrowheads="1"/>
          </p:cNvSpPr>
          <p:nvPr/>
        </p:nvSpPr>
        <p:spPr bwMode="auto">
          <a:xfrm>
            <a:off x="1287463" y="2692400"/>
            <a:ext cx="162718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l-PL" sz="4000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funny</a:t>
            </a:r>
            <a:endParaRPr lang="en-US" sz="4000"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42035" name="Text Box 51"/>
          <p:cNvSpPr txBox="1">
            <a:spLocks noChangeArrowheads="1"/>
          </p:cNvSpPr>
          <p:nvPr/>
        </p:nvSpPr>
        <p:spPr bwMode="auto">
          <a:xfrm>
            <a:off x="2609850" y="2692400"/>
            <a:ext cx="13906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l-PL" sz="40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+er</a:t>
            </a:r>
            <a:endParaRPr lang="en-US" sz="400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42036" name="Rectangle 52"/>
          <p:cNvSpPr>
            <a:spLocks noChangeArrowheads="1"/>
          </p:cNvSpPr>
          <p:nvPr/>
        </p:nvSpPr>
        <p:spPr bwMode="auto">
          <a:xfrm>
            <a:off x="1076325" y="3937000"/>
            <a:ext cx="2428875" cy="685800"/>
          </a:xfrm>
          <a:prstGeom prst="rect">
            <a:avLst/>
          </a:prstGeom>
          <a:noFill/>
          <a:ln w="28575">
            <a:solidFill>
              <a:srgbClr val="FF33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cxnSp>
        <p:nvCxnSpPr>
          <p:cNvPr id="42037" name="AutoShape 53"/>
          <p:cNvCxnSpPr>
            <a:cxnSpLocks noChangeShapeType="1"/>
            <a:stCxn id="42038" idx="3"/>
            <a:endCxn id="42036" idx="3"/>
          </p:cNvCxnSpPr>
          <p:nvPr/>
        </p:nvCxnSpPr>
        <p:spPr bwMode="auto">
          <a:xfrm>
            <a:off x="3519488" y="3035300"/>
            <a:ext cx="1587" cy="1244600"/>
          </a:xfrm>
          <a:prstGeom prst="bentConnector3">
            <a:avLst>
              <a:gd name="adj1" fmla="val 13500005"/>
            </a:avLst>
          </a:prstGeom>
          <a:noFill/>
          <a:ln w="28575">
            <a:solidFill>
              <a:srgbClr val="FF33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038" name="Rectangle 54"/>
          <p:cNvSpPr>
            <a:spLocks noChangeArrowheads="1"/>
          </p:cNvSpPr>
          <p:nvPr/>
        </p:nvSpPr>
        <p:spPr bwMode="auto">
          <a:xfrm>
            <a:off x="1092200" y="2692400"/>
            <a:ext cx="2413000" cy="685800"/>
          </a:xfrm>
          <a:prstGeom prst="rect">
            <a:avLst/>
          </a:prstGeom>
          <a:noFill/>
          <a:ln w="28575">
            <a:solidFill>
              <a:srgbClr val="FF33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2039" name="Text Box 55"/>
          <p:cNvSpPr txBox="1">
            <a:spLocks noChangeArrowheads="1"/>
          </p:cNvSpPr>
          <p:nvPr/>
        </p:nvSpPr>
        <p:spPr bwMode="auto">
          <a:xfrm>
            <a:off x="1249363" y="3889375"/>
            <a:ext cx="20701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l-PL" sz="4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y</a:t>
            </a:r>
            <a:r>
              <a:rPr lang="pl-PL" sz="40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 </a:t>
            </a:r>
            <a:r>
              <a:rPr lang="pl-PL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  <a:sym typeface="Wingdings" pitchFamily="2" charset="2"/>
              </a:rPr>
              <a:t></a:t>
            </a:r>
            <a:r>
              <a:rPr lang="pl-PL" sz="32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  <a:sym typeface="Wingdings" pitchFamily="2" charset="2"/>
              </a:rPr>
              <a:t> </a:t>
            </a:r>
            <a:r>
              <a:rPr lang="pl-PL" sz="40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  <a:sym typeface="Wingdings" pitchFamily="2" charset="2"/>
              </a:rPr>
              <a:t>i</a:t>
            </a:r>
            <a:endParaRPr lang="en-US" sz="4000" b="1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  <a:sym typeface="Wingdings" pitchFamily="2" charset="2"/>
            </a:endParaRPr>
          </a:p>
        </p:txBody>
      </p:sp>
      <p:sp>
        <p:nvSpPr>
          <p:cNvPr id="42040" name="Rectangle 56"/>
          <p:cNvSpPr>
            <a:spLocks noChangeArrowheads="1"/>
          </p:cNvSpPr>
          <p:nvPr/>
        </p:nvSpPr>
        <p:spPr bwMode="auto">
          <a:xfrm>
            <a:off x="1101725" y="5156200"/>
            <a:ext cx="2428875" cy="685800"/>
          </a:xfrm>
          <a:prstGeom prst="rect">
            <a:avLst/>
          </a:prstGeom>
          <a:noFill/>
          <a:ln w="28575">
            <a:solidFill>
              <a:srgbClr val="FF33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cxnSp>
        <p:nvCxnSpPr>
          <p:cNvPr id="42041" name="AutoShape 57"/>
          <p:cNvCxnSpPr>
            <a:cxnSpLocks noChangeShapeType="1"/>
            <a:stCxn id="42036" idx="1"/>
            <a:endCxn id="42040" idx="1"/>
          </p:cNvCxnSpPr>
          <p:nvPr/>
        </p:nvCxnSpPr>
        <p:spPr bwMode="auto">
          <a:xfrm rot="10800000" flipH="1" flipV="1">
            <a:off x="1062038" y="4279900"/>
            <a:ext cx="25400" cy="1219200"/>
          </a:xfrm>
          <a:prstGeom prst="bentConnector3">
            <a:avLst>
              <a:gd name="adj1" fmla="val -843750"/>
            </a:avLst>
          </a:prstGeom>
          <a:noFill/>
          <a:ln w="28575">
            <a:solidFill>
              <a:srgbClr val="FF33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042" name="Text Box 58"/>
          <p:cNvSpPr txBox="1">
            <a:spLocks noChangeArrowheads="1"/>
          </p:cNvSpPr>
          <p:nvPr/>
        </p:nvSpPr>
        <p:spPr bwMode="auto">
          <a:xfrm>
            <a:off x="1312863" y="5168900"/>
            <a:ext cx="12382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l-PL" sz="4000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funn</a:t>
            </a:r>
            <a:endParaRPr 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42043" name="Text Box 59"/>
          <p:cNvSpPr txBox="1">
            <a:spLocks noChangeArrowheads="1"/>
          </p:cNvSpPr>
          <p:nvPr/>
        </p:nvSpPr>
        <p:spPr bwMode="auto">
          <a:xfrm>
            <a:off x="2381250" y="5156200"/>
            <a:ext cx="11080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l-PL" sz="40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+ier</a:t>
            </a:r>
            <a:endParaRPr lang="en-US" sz="400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42044" name="Rectangle 60"/>
          <p:cNvSpPr>
            <a:spLocks noChangeArrowheads="1"/>
          </p:cNvSpPr>
          <p:nvPr/>
        </p:nvSpPr>
        <p:spPr bwMode="auto">
          <a:xfrm>
            <a:off x="4810125" y="3886200"/>
            <a:ext cx="2428875" cy="685800"/>
          </a:xfrm>
          <a:prstGeom prst="rect">
            <a:avLst/>
          </a:prstGeom>
          <a:noFill/>
          <a:ln w="28575">
            <a:solidFill>
              <a:srgbClr val="FF33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2045" name="Text Box 61"/>
          <p:cNvSpPr txBox="1">
            <a:spLocks noChangeArrowheads="1"/>
          </p:cNvSpPr>
          <p:nvPr/>
        </p:nvSpPr>
        <p:spPr bwMode="auto">
          <a:xfrm>
            <a:off x="4986338" y="3879850"/>
            <a:ext cx="197643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l-PL" sz="4000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funnier</a:t>
            </a:r>
            <a:endParaRPr 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cxnSp>
        <p:nvCxnSpPr>
          <p:cNvPr id="42046" name="AutoShape 62"/>
          <p:cNvCxnSpPr>
            <a:cxnSpLocks noChangeShapeType="1"/>
            <a:stCxn id="42040" idx="3"/>
            <a:endCxn id="42044" idx="1"/>
          </p:cNvCxnSpPr>
          <p:nvPr/>
        </p:nvCxnSpPr>
        <p:spPr bwMode="auto">
          <a:xfrm flipV="1">
            <a:off x="3544888" y="4229100"/>
            <a:ext cx="1250950" cy="1270000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rgbClr val="FF33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047" name="Text Box 63"/>
          <p:cNvSpPr txBox="1">
            <a:spLocks noChangeArrowheads="1"/>
          </p:cNvSpPr>
          <p:nvPr/>
        </p:nvSpPr>
        <p:spPr bwMode="auto">
          <a:xfrm>
            <a:off x="0" y="1268413"/>
            <a:ext cx="7367588" cy="946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l-PL" sz="2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We want the comparative form </a:t>
            </a:r>
          </a:p>
          <a:p>
            <a:pPr algn="ctr">
              <a:defRPr/>
            </a:pPr>
            <a:r>
              <a:rPr lang="pl-PL" sz="2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of the adjective ‘funny’</a:t>
            </a:r>
            <a:endParaRPr lang="en-US" sz="280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5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2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2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2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2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2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2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2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2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4500"/>
                            </p:stCondLst>
                            <p:childTnLst>
                              <p:par>
                                <p:cTn id="39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20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20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2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2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5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2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90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2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9500"/>
                            </p:stCondLst>
                            <p:childTnLst>
                              <p:par>
                                <p:cTn id="5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2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2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35" grpId="0" autoUpdateAnimBg="0"/>
      <p:bldP spid="42036" grpId="0" animBg="1"/>
      <p:bldP spid="42038" grpId="0" animBg="1"/>
      <p:bldP spid="42039" grpId="0" autoUpdateAnimBg="0"/>
      <p:bldP spid="42040" grpId="0" animBg="1"/>
      <p:bldP spid="42042" grpId="0" autoUpdateAnimBg="0"/>
      <p:bldP spid="42043" grpId="0" autoUpdateAnimBg="0"/>
      <p:bldP spid="42044" grpId="0" animBg="1"/>
      <p:bldP spid="42045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7391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pl-PL" smtClean="0"/>
              <a:t>Summary comparison</a:t>
            </a:r>
            <a:endParaRPr lang="en-US" smtClean="0"/>
          </a:p>
        </p:txBody>
      </p:sp>
      <p:sp>
        <p:nvSpPr>
          <p:cNvPr id="40976" name="Text Box 1040"/>
          <p:cNvSpPr txBox="1">
            <a:spLocks noChangeArrowheads="1"/>
          </p:cNvSpPr>
          <p:nvPr/>
        </p:nvSpPr>
        <p:spPr bwMode="auto">
          <a:xfrm>
            <a:off x="3216275" y="2405857"/>
            <a:ext cx="14414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l-PL" sz="3200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long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40977" name="Text Box 1041"/>
          <p:cNvSpPr txBox="1">
            <a:spLocks noChangeArrowheads="1"/>
          </p:cNvSpPr>
          <p:nvPr/>
        </p:nvSpPr>
        <p:spPr bwMode="auto">
          <a:xfrm>
            <a:off x="3983038" y="2405857"/>
            <a:ext cx="590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l-PL" sz="32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er</a:t>
            </a:r>
            <a:endParaRPr lang="en-US" sz="320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40978" name="Text Box 1042"/>
          <p:cNvSpPr txBox="1">
            <a:spLocks noChangeArrowheads="1"/>
          </p:cNvSpPr>
          <p:nvPr/>
        </p:nvSpPr>
        <p:spPr bwMode="auto">
          <a:xfrm>
            <a:off x="4040188" y="3340894"/>
            <a:ext cx="8905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l-PL" sz="3200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ie</a:t>
            </a:r>
            <a:r>
              <a:rPr lang="en-US" sz="3200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r</a:t>
            </a:r>
          </a:p>
        </p:txBody>
      </p:sp>
      <p:sp>
        <p:nvSpPr>
          <p:cNvPr id="40979" name="Text Box 1043"/>
          <p:cNvSpPr txBox="1">
            <a:spLocks noChangeArrowheads="1"/>
          </p:cNvSpPr>
          <p:nvPr/>
        </p:nvSpPr>
        <p:spPr bwMode="auto">
          <a:xfrm>
            <a:off x="3144838" y="3340894"/>
            <a:ext cx="10699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pl-PL" sz="3200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funn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40980" name="Text Box 1044"/>
          <p:cNvSpPr txBox="1">
            <a:spLocks noChangeArrowheads="1"/>
          </p:cNvSpPr>
          <p:nvPr/>
        </p:nvSpPr>
        <p:spPr bwMode="auto">
          <a:xfrm>
            <a:off x="4227513" y="4275932"/>
            <a:ext cx="19415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l-PL" sz="3200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modern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40981" name="Text Box 1045"/>
          <p:cNvSpPr txBox="1">
            <a:spLocks noChangeArrowheads="1"/>
          </p:cNvSpPr>
          <p:nvPr/>
        </p:nvSpPr>
        <p:spPr bwMode="auto">
          <a:xfrm>
            <a:off x="3222625" y="4275932"/>
            <a:ext cx="11747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l-PL" sz="32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more</a:t>
            </a:r>
            <a:endParaRPr lang="en-US" sz="320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40982" name="Text Box 1046"/>
          <p:cNvSpPr txBox="1">
            <a:spLocks noChangeArrowheads="1"/>
          </p:cNvSpPr>
          <p:nvPr/>
        </p:nvSpPr>
        <p:spPr bwMode="auto">
          <a:xfrm>
            <a:off x="3217863" y="5212557"/>
            <a:ext cx="13652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l-PL" sz="32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better</a:t>
            </a:r>
            <a:endParaRPr lang="en-US" sz="320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40983" name="Text Box 1047"/>
          <p:cNvSpPr txBox="1">
            <a:spLocks noChangeArrowheads="1"/>
          </p:cNvSpPr>
          <p:nvPr/>
        </p:nvSpPr>
        <p:spPr bwMode="auto">
          <a:xfrm>
            <a:off x="747712" y="2440782"/>
            <a:ext cx="14414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l-PL" sz="3200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long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40984" name="Text Box 1048"/>
          <p:cNvSpPr txBox="1">
            <a:spLocks noChangeArrowheads="1"/>
          </p:cNvSpPr>
          <p:nvPr/>
        </p:nvSpPr>
        <p:spPr bwMode="auto">
          <a:xfrm>
            <a:off x="619125" y="3375819"/>
            <a:ext cx="13271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pl-PL" sz="3200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funny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40985" name="Text Box 1049"/>
          <p:cNvSpPr txBox="1">
            <a:spLocks noChangeArrowheads="1"/>
          </p:cNvSpPr>
          <p:nvPr/>
        </p:nvSpPr>
        <p:spPr bwMode="auto">
          <a:xfrm>
            <a:off x="777875" y="4310857"/>
            <a:ext cx="16795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l-PL" sz="3200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modern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13332" name="Line 1050"/>
          <p:cNvSpPr>
            <a:spLocks noChangeShapeType="1"/>
          </p:cNvSpPr>
          <p:nvPr/>
        </p:nvSpPr>
        <p:spPr bwMode="auto">
          <a:xfrm>
            <a:off x="2701131" y="1553369"/>
            <a:ext cx="0" cy="4772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988" name="Text Box 1052"/>
          <p:cNvSpPr txBox="1">
            <a:spLocks noChangeArrowheads="1"/>
          </p:cNvSpPr>
          <p:nvPr/>
        </p:nvSpPr>
        <p:spPr bwMode="auto">
          <a:xfrm>
            <a:off x="792162" y="5247482"/>
            <a:ext cx="13652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l-PL" sz="3200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good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13335" name="Line 1054"/>
          <p:cNvSpPr>
            <a:spLocks noChangeShapeType="1"/>
          </p:cNvSpPr>
          <p:nvPr/>
        </p:nvSpPr>
        <p:spPr bwMode="auto">
          <a:xfrm>
            <a:off x="471488" y="2286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36" name="Line 1055"/>
          <p:cNvSpPr>
            <a:spLocks noChangeShapeType="1"/>
          </p:cNvSpPr>
          <p:nvPr/>
        </p:nvSpPr>
        <p:spPr bwMode="auto">
          <a:xfrm>
            <a:off x="500063" y="5986463"/>
            <a:ext cx="6843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37" name="Line 1056"/>
          <p:cNvSpPr>
            <a:spLocks noChangeShapeType="1"/>
          </p:cNvSpPr>
          <p:nvPr/>
        </p:nvSpPr>
        <p:spPr bwMode="auto">
          <a:xfrm>
            <a:off x="485775" y="3209925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38" name="Line 1057"/>
          <p:cNvSpPr>
            <a:spLocks noChangeShapeType="1"/>
          </p:cNvSpPr>
          <p:nvPr/>
        </p:nvSpPr>
        <p:spPr bwMode="auto">
          <a:xfrm>
            <a:off x="500063" y="4135438"/>
            <a:ext cx="6843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39" name="Line 1058"/>
          <p:cNvSpPr>
            <a:spLocks noChangeShapeType="1"/>
          </p:cNvSpPr>
          <p:nvPr/>
        </p:nvSpPr>
        <p:spPr bwMode="auto">
          <a:xfrm>
            <a:off x="500063" y="5060950"/>
            <a:ext cx="6843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995" name="Text Box 1059"/>
          <p:cNvSpPr txBox="1">
            <a:spLocks noChangeArrowheads="1"/>
          </p:cNvSpPr>
          <p:nvPr/>
        </p:nvSpPr>
        <p:spPr bwMode="auto">
          <a:xfrm>
            <a:off x="3302000" y="1612107"/>
            <a:ext cx="2141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l-PL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comparative</a:t>
            </a:r>
            <a:endParaRPr lang="en-US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13342" name="Rectangle 1061"/>
          <p:cNvSpPr>
            <a:spLocks noChangeArrowheads="1"/>
          </p:cNvSpPr>
          <p:nvPr/>
        </p:nvSpPr>
        <p:spPr bwMode="auto">
          <a:xfrm>
            <a:off x="3325813" y="1624807"/>
            <a:ext cx="1857375" cy="466725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1006" name="Rectangle 1070"/>
          <p:cNvSpPr>
            <a:spLocks noChangeArrowheads="1"/>
          </p:cNvSpPr>
          <p:nvPr/>
        </p:nvSpPr>
        <p:spPr bwMode="auto">
          <a:xfrm>
            <a:off x="7591425" y="481013"/>
            <a:ext cx="1338263" cy="29527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6699FF"/>
              </a:gs>
            </a:gsLst>
            <a:lin ang="5400000" scaled="1"/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Where you are:</a:t>
            </a:r>
            <a:endParaRPr lang="en-US" sz="1200" b="1"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41007" name="Rectangle 1071"/>
          <p:cNvSpPr>
            <a:spLocks noChangeArrowheads="1"/>
          </p:cNvSpPr>
          <p:nvPr/>
        </p:nvSpPr>
        <p:spPr bwMode="auto">
          <a:xfrm>
            <a:off x="7591425" y="776288"/>
            <a:ext cx="1338263" cy="24812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Contents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Noun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Adjective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Syllable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Comparatives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Superlatives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Comparison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Practice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endParaRPr lang="pl-PL" sz="1200" b="1">
              <a:solidFill>
                <a:srgbClr val="6699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  <a:hlinkClick r:id="" action="ppaction://noaction"/>
              </a:rPr>
              <a:t>Help</a:t>
            </a:r>
            <a:endParaRPr lang="pl-PL" sz="1200" b="1">
              <a:solidFill>
                <a:srgbClr val="6699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  <a:hlinkClick r:id="" action="ppaction://noaction"/>
              </a:rPr>
              <a:t>Dictionary</a:t>
            </a:r>
            <a:endParaRPr lang="en-US" sz="1200" b="1">
              <a:solidFill>
                <a:srgbClr val="6699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13346" name="AutoShape 107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58138" y="6096000"/>
            <a:ext cx="287337" cy="287338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3347" name="AutoShape 107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01038" y="6096000"/>
            <a:ext cx="287337" cy="287338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3348" name="AutoShape 107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00950" y="6096000"/>
            <a:ext cx="287338" cy="287338"/>
          </a:xfrm>
          <a:prstGeom prst="actionButtonBeginning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3349" name="AutoShape 107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58225" y="6096000"/>
            <a:ext cx="287338" cy="287338"/>
          </a:xfrm>
          <a:prstGeom prst="actionButtonEnd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1012" name="Rectangle 1076">
            <a:hlinkClick r:id="" action="ppaction://hlinkshowjump?jump=lastslideviewed"/>
          </p:cNvPr>
          <p:cNvSpPr>
            <a:spLocks noChangeArrowheads="1"/>
          </p:cNvSpPr>
          <p:nvPr/>
        </p:nvSpPr>
        <p:spPr bwMode="auto">
          <a:xfrm>
            <a:off x="7591425" y="5695950"/>
            <a:ext cx="1381125" cy="28098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6699FF"/>
              </a:gs>
            </a:gsLst>
            <a:lin ang="5400000" scaled="1"/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pl-PL" sz="1200" b="1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Back </a:t>
            </a:r>
            <a:endParaRPr lang="en-US" sz="1200" b="1"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sp>
        <p:nvSpPr>
          <p:cNvPr id="13351" name="Line 1077"/>
          <p:cNvSpPr>
            <a:spLocks noChangeShapeType="1"/>
          </p:cNvSpPr>
          <p:nvPr/>
        </p:nvSpPr>
        <p:spPr bwMode="auto">
          <a:xfrm>
            <a:off x="0" y="271463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52" name="Line 1078"/>
          <p:cNvSpPr>
            <a:spLocks noChangeShapeType="1"/>
          </p:cNvSpPr>
          <p:nvPr/>
        </p:nvSpPr>
        <p:spPr bwMode="auto">
          <a:xfrm>
            <a:off x="0" y="6586538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adar">
  <a:themeElements>
    <a:clrScheme name="Radar 1">
      <a:dk1>
        <a:srgbClr val="000000"/>
      </a:dk1>
      <a:lt1>
        <a:srgbClr val="EAEAEA"/>
      </a:lt1>
      <a:dk2>
        <a:srgbClr val="000066"/>
      </a:dk2>
      <a:lt2>
        <a:srgbClr val="FFFFFF"/>
      </a:lt2>
      <a:accent1>
        <a:srgbClr val="003399"/>
      </a:accent1>
      <a:accent2>
        <a:srgbClr val="99CCFF"/>
      </a:accent2>
      <a:accent3>
        <a:srgbClr val="AAAAB8"/>
      </a:accent3>
      <a:accent4>
        <a:srgbClr val="C8C8C8"/>
      </a:accent4>
      <a:accent5>
        <a:srgbClr val="AAADCA"/>
      </a:accent5>
      <a:accent6>
        <a:srgbClr val="8AB9E7"/>
      </a:accent6>
      <a:hlink>
        <a:srgbClr val="CC9900"/>
      </a:hlink>
      <a:folHlink>
        <a:srgbClr val="996600"/>
      </a:folHlink>
    </a:clrScheme>
    <a:fontScheme name="Radar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Radar 1">
        <a:dk1>
          <a:srgbClr val="000000"/>
        </a:dk1>
        <a:lt1>
          <a:srgbClr val="EAEAEA"/>
        </a:lt1>
        <a:dk2>
          <a:srgbClr val="000066"/>
        </a:dk2>
        <a:lt2>
          <a:srgbClr val="FFFFFF"/>
        </a:lt2>
        <a:accent1>
          <a:srgbClr val="003399"/>
        </a:accent1>
        <a:accent2>
          <a:srgbClr val="99CCFF"/>
        </a:accent2>
        <a:accent3>
          <a:srgbClr val="AAAAB8"/>
        </a:accent3>
        <a:accent4>
          <a:srgbClr val="C8C8C8"/>
        </a:accent4>
        <a:accent5>
          <a:srgbClr val="AAADCA"/>
        </a:accent5>
        <a:accent6>
          <a:srgbClr val="8AB9E7"/>
        </a:accent6>
        <a:hlink>
          <a:srgbClr val="CC9900"/>
        </a:hlink>
        <a:folHlink>
          <a:srgbClr val="99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ar 2">
        <a:dk1>
          <a:srgbClr val="666699"/>
        </a:dk1>
        <a:lt1>
          <a:srgbClr val="CCCCFF"/>
        </a:lt1>
        <a:dk2>
          <a:srgbClr val="000040"/>
        </a:dk2>
        <a:lt2>
          <a:srgbClr val="A4A4C2"/>
        </a:lt2>
        <a:accent1>
          <a:srgbClr val="003399"/>
        </a:accent1>
        <a:accent2>
          <a:srgbClr val="0099FF"/>
        </a:accent2>
        <a:accent3>
          <a:srgbClr val="E2E2FF"/>
        </a:accent3>
        <a:accent4>
          <a:srgbClr val="565682"/>
        </a:accent4>
        <a:accent5>
          <a:srgbClr val="AAADCA"/>
        </a:accent5>
        <a:accent6>
          <a:srgbClr val="008AE7"/>
        </a:accent6>
        <a:hlink>
          <a:srgbClr val="B68600"/>
        </a:hlink>
        <a:folHlink>
          <a:srgbClr val="8A5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ar 3">
        <a:dk1>
          <a:srgbClr val="000000"/>
        </a:dk1>
        <a:lt1>
          <a:srgbClr val="EAEAEA"/>
        </a:lt1>
        <a:dk2>
          <a:srgbClr val="000000"/>
        </a:dk2>
        <a:lt2>
          <a:srgbClr val="B2B2B2"/>
        </a:lt2>
        <a:accent1>
          <a:srgbClr val="777777"/>
        </a:accent1>
        <a:accent2>
          <a:srgbClr val="B2B2B2"/>
        </a:accent2>
        <a:accent3>
          <a:srgbClr val="F3F3F3"/>
        </a:accent3>
        <a:accent4>
          <a:srgbClr val="000000"/>
        </a:accent4>
        <a:accent5>
          <a:srgbClr val="BDBDBD"/>
        </a:accent5>
        <a:accent6>
          <a:srgbClr val="A1A1A1"/>
        </a:accent6>
        <a:hlink>
          <a:srgbClr val="80808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ar 4">
        <a:dk1>
          <a:srgbClr val="333333"/>
        </a:dk1>
        <a:lt1>
          <a:srgbClr val="FFFF66"/>
        </a:lt1>
        <a:dk2>
          <a:srgbClr val="000000"/>
        </a:dk2>
        <a:lt2>
          <a:srgbClr val="CC3300"/>
        </a:lt2>
        <a:accent1>
          <a:srgbClr val="5F5F5F"/>
        </a:accent1>
        <a:accent2>
          <a:srgbClr val="3399FF"/>
        </a:accent2>
        <a:accent3>
          <a:srgbClr val="AAAAAA"/>
        </a:accent3>
        <a:accent4>
          <a:srgbClr val="DADA56"/>
        </a:accent4>
        <a:accent5>
          <a:srgbClr val="B6B6B6"/>
        </a:accent5>
        <a:accent6>
          <a:srgbClr val="2D8AE7"/>
        </a:accent6>
        <a:hlink>
          <a:srgbClr val="008000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ar 5">
        <a:dk1>
          <a:srgbClr val="003300"/>
        </a:dk1>
        <a:lt1>
          <a:srgbClr val="FFFFCC"/>
        </a:lt1>
        <a:dk2>
          <a:srgbClr val="006600"/>
        </a:dk2>
        <a:lt2>
          <a:srgbClr val="FFFF00"/>
        </a:lt2>
        <a:accent1>
          <a:srgbClr val="008000"/>
        </a:accent1>
        <a:accent2>
          <a:srgbClr val="3399FF"/>
        </a:accent2>
        <a:accent3>
          <a:srgbClr val="AAB8AA"/>
        </a:accent3>
        <a:accent4>
          <a:srgbClr val="DADAAE"/>
        </a:accent4>
        <a:accent5>
          <a:srgbClr val="AAC0AA"/>
        </a:accent5>
        <a:accent6>
          <a:srgbClr val="2D8AE7"/>
        </a:accent6>
        <a:hlink>
          <a:srgbClr val="6666FF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Designs\Radar.pot</Template>
  <TotalTime>800</TotalTime>
  <Words>408</Words>
  <Application>Microsoft Office PowerPoint</Application>
  <PresentationFormat>On-screen Show (4:3)</PresentationFormat>
  <Paragraphs>241</Paragraphs>
  <Slides>11</Slides>
  <Notes>1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  <vt:variant>
        <vt:lpstr>Custom Shows</vt:lpstr>
      </vt:variant>
      <vt:variant>
        <vt:i4>2</vt:i4>
      </vt:variant>
    </vt:vector>
  </HeadingPairs>
  <TitlesOfParts>
    <vt:vector size="14" baseType="lpstr">
      <vt:lpstr>Radar</vt:lpstr>
      <vt:lpstr>Comparative and superlative forms of adjectives</vt:lpstr>
      <vt:lpstr>What is an adjective?</vt:lpstr>
      <vt:lpstr>What is a syllable?</vt:lpstr>
      <vt:lpstr>Syllables – examples</vt:lpstr>
      <vt:lpstr>How do we make a comparative?</vt:lpstr>
      <vt:lpstr>PowerPoint Presentation</vt:lpstr>
      <vt:lpstr>“Comparative form”</vt:lpstr>
      <vt:lpstr>Change of ‘y’ into ‘i’</vt:lpstr>
      <vt:lpstr>Summary comparison</vt:lpstr>
      <vt:lpstr>Irregular comparatives</vt:lpstr>
      <vt:lpstr>Exercises</vt:lpstr>
      <vt:lpstr>Full version</vt:lpstr>
      <vt:lpstr>Without Introduction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English Grammar</dc:title>
  <dc:creator>Andrzej Walczak</dc:creator>
  <cp:lastModifiedBy>D</cp:lastModifiedBy>
  <cp:revision>40</cp:revision>
  <cp:lastPrinted>2003-01-11T19:52:14Z</cp:lastPrinted>
  <dcterms:created xsi:type="dcterms:W3CDTF">2003-01-10T21:59:47Z</dcterms:created>
  <dcterms:modified xsi:type="dcterms:W3CDTF">2012-05-11T17:54:13Z</dcterms:modified>
</cp:coreProperties>
</file>