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8" r:id="rId4"/>
    <p:sldId id="273" r:id="rId5"/>
    <p:sldId id="271" r:id="rId6"/>
    <p:sldId id="284" r:id="rId7"/>
    <p:sldId id="272" r:id="rId8"/>
    <p:sldId id="277" r:id="rId9"/>
    <p:sldId id="274" r:id="rId10"/>
    <p:sldId id="275" r:id="rId11"/>
    <p:sldId id="276" r:id="rId12"/>
    <p:sldId id="285" r:id="rId13"/>
    <p:sldId id="283" r:id="rId14"/>
  </p:sldIdLst>
  <p:sldSz cx="9144000" cy="6858000" type="screen4x3"/>
  <p:notesSz cx="6858000" cy="9144000"/>
  <p:custShowLst>
    <p:custShow name="Full version" id="0">
      <p:sldLst>
        <p:sld r:id="rId2"/>
        <p:sld r:id="rId3"/>
        <p:sld r:id="rId4"/>
        <p:sld r:id="rId5"/>
        <p:sld r:id="rId6"/>
        <p:sld r:id="rId8"/>
        <p:sld r:id="rId10"/>
        <p:sld r:id="rId11"/>
        <p:sld r:id="rId12"/>
        <p:sld r:id="rId14"/>
        <p:sld r:id="rId9"/>
      </p:sldLst>
    </p:custShow>
    <p:custShow name="Without Introduction" id="1">
      <p:sldLst>
        <p:sld r:id="rId2"/>
        <p:sld r:id="rId6"/>
        <p:sld r:id="rId8"/>
        <p:sld r:id="rId10"/>
        <p:sld r:id="rId11"/>
        <p:sld r:id="rId12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66FF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6499"/>
    <a:srgbClr val="FFFF00"/>
    <a:srgbClr val="6699FF"/>
    <a:srgbClr val="2F5D87"/>
    <a:srgbClr val="336683"/>
    <a:srgbClr val="315D85"/>
    <a:srgbClr val="316185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94660"/>
  </p:normalViewPr>
  <p:slideViewPr>
    <p:cSldViewPr snapToGrid="0">
      <p:cViewPr>
        <p:scale>
          <a:sx n="75" d="100"/>
          <a:sy n="75" d="100"/>
        </p:scale>
        <p:origin x="-1326" y="-96"/>
      </p:cViewPr>
      <p:guideLst>
        <p:guide orient="horz" pos="672"/>
        <p:guide orient="horz" pos="3633"/>
        <p:guide pos="3141"/>
        <p:guide pos="2640"/>
        <p:guide pos="891"/>
        <p:guide pos="5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4D5E6F-4130-42C3-883B-809F96C2E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C270DA-3EA3-481C-B2DA-847EE671E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3A40BF-38AB-4572-8303-5278C8A53C2A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l-PL" smtClean="0"/>
              <a:t>How to change fonts, how to position simple elements on the page, how to change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CF3D60A6-7AF8-4C8D-827A-0423594A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14B7-F948-4AB1-A823-8C2D7A708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C628-8DFA-41E7-9663-218FDF4B1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59FC1-7AE3-4E4C-8743-5A0648876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2CF4-39FA-443C-AEC7-21E7FC623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D07F-B11C-4C54-BE50-AF99197FE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05AD9-9D3C-4451-A0EA-49004A88D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875DC-E0BC-4241-AF42-9DDB896B2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E7EA2-C232-43EB-8865-1959BEEBB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8105-5802-4DD5-B0EC-E8F727D25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17FE-8671-461F-8261-01C1A8D45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A6C27BF9-2740-4897-9C2B-E986816C7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1752600"/>
            <a:ext cx="7289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>
                <a:solidFill>
                  <a:schemeClr val="accent2"/>
                </a:solidFill>
              </a:rPr>
              <a:t>Comparative and superlative forms of adjectives</a:t>
            </a:r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4835525" y="3367088"/>
            <a:ext cx="469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“</a:t>
            </a:r>
            <a:r>
              <a:rPr lang="pl-PL" smtClean="0"/>
              <a:t>Superlative</a:t>
            </a:r>
            <a:r>
              <a:rPr lang="en-US" smtClean="0">
                <a:cs typeface="Times New Roman" charset="0"/>
              </a:rPr>
              <a:t> form”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GB" sz="2800" smtClean="0">
                <a:solidFill>
                  <a:schemeClr val="accent2"/>
                </a:solidFill>
              </a:rPr>
              <a:t>How is </a:t>
            </a:r>
            <a:r>
              <a:rPr lang="pl-PL" sz="2800" smtClean="0">
                <a:solidFill>
                  <a:schemeClr val="accent2"/>
                </a:solidFill>
              </a:rPr>
              <a:t>a ‘superl</a:t>
            </a:r>
            <a:r>
              <a:rPr lang="en-GB" sz="2800" smtClean="0">
                <a:solidFill>
                  <a:schemeClr val="accent2"/>
                </a:solidFill>
              </a:rPr>
              <a:t>ative</a:t>
            </a:r>
            <a:r>
              <a:rPr lang="pl-PL" sz="2800" smtClean="0">
                <a:solidFill>
                  <a:schemeClr val="accent2"/>
                </a:solidFill>
              </a:rPr>
              <a:t>’</a:t>
            </a:r>
            <a:r>
              <a:rPr lang="en-GB" sz="2800" smtClean="0">
                <a:solidFill>
                  <a:schemeClr val="accent2"/>
                </a:solidFill>
              </a:rPr>
              <a:t> form built?</a:t>
            </a:r>
            <a:endParaRPr lang="en-GB" sz="280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57625" y="242411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838700" y="2424113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est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one syllable adjectives</a:t>
            </a:r>
            <a:endParaRPr lang="en-GB">
              <a:latin typeface="Trebuchet MS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ending in -ly</a:t>
            </a:r>
            <a:endParaRPr lang="en-GB">
              <a:latin typeface="Trebuchet MS" pitchFamily="34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71875" y="3367088"/>
            <a:ext cx="149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9063" y="5481638"/>
            <a:ext cx="3457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for example ‘good’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2302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3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4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964" name="Rectangle 28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2307" name="Line 29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Line 30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900613" y="3367088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iest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Text Box 3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00738" y="3375025"/>
            <a:ext cx="560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sym typeface="Webdings" pitchFamily="18" charset="2"/>
              </a:rPr>
              <a:t>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875088" y="4386263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3617913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5200650" y="4398963"/>
            <a:ext cx="194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3871913" y="439896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most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3913188" y="5505450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3886200" y="5510213"/>
            <a:ext cx="187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best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69" grpId="0" animBg="1"/>
      <p:bldP spid="39944" grpId="0" autoUpdateAnimBg="0"/>
      <p:bldP spid="39971" grpId="0" autoUpdateAnimBg="0"/>
      <p:bldP spid="39973" grpId="0" animBg="1"/>
      <p:bldP spid="39974" grpId="0" autoUpdateAnimBg="0"/>
      <p:bldP spid="39975" grpId="0" autoUpdateAnimBg="0"/>
      <p:bldP spid="39977" grpId="0" animBg="1"/>
      <p:bldP spid="399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Summary comparison</a:t>
            </a:r>
            <a:endParaRPr lang="en-US" smtClean="0"/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4914900" y="2424113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5667375" y="2424113"/>
            <a:ext cx="776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Text Box 1032"/>
          <p:cNvSpPr txBox="1">
            <a:spLocks noChangeArrowheads="1"/>
          </p:cNvSpPr>
          <p:nvPr/>
        </p:nvSpPr>
        <p:spPr bwMode="auto">
          <a:xfrm>
            <a:off x="5695950" y="335915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Text Box 1033"/>
          <p:cNvSpPr txBox="1">
            <a:spLocks noChangeArrowheads="1"/>
          </p:cNvSpPr>
          <p:nvPr/>
        </p:nvSpPr>
        <p:spPr bwMode="auto">
          <a:xfrm>
            <a:off x="4386263" y="3359150"/>
            <a:ext cx="149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Text Box 1035"/>
          <p:cNvSpPr txBox="1">
            <a:spLocks noChangeArrowheads="1"/>
          </p:cNvSpPr>
          <p:nvPr/>
        </p:nvSpPr>
        <p:spPr bwMode="auto">
          <a:xfrm>
            <a:off x="5815013" y="4294188"/>
            <a:ext cx="157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Text Box 1036"/>
          <p:cNvSpPr txBox="1">
            <a:spLocks noChangeArrowheads="1"/>
          </p:cNvSpPr>
          <p:nvPr/>
        </p:nvSpPr>
        <p:spPr bwMode="auto">
          <a:xfrm>
            <a:off x="4886325" y="4294188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Text Box 1038"/>
          <p:cNvSpPr txBox="1">
            <a:spLocks noChangeArrowheads="1"/>
          </p:cNvSpPr>
          <p:nvPr/>
        </p:nvSpPr>
        <p:spPr bwMode="auto">
          <a:xfrm>
            <a:off x="4886325" y="5230813"/>
            <a:ext cx="1084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Text Box 1040"/>
          <p:cNvSpPr txBox="1">
            <a:spLocks noChangeArrowheads="1"/>
          </p:cNvSpPr>
          <p:nvPr/>
        </p:nvSpPr>
        <p:spPr bwMode="auto">
          <a:xfrm>
            <a:off x="2219325" y="2424113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Text Box 1041"/>
          <p:cNvSpPr txBox="1">
            <a:spLocks noChangeArrowheads="1"/>
          </p:cNvSpPr>
          <p:nvPr/>
        </p:nvSpPr>
        <p:spPr bwMode="auto">
          <a:xfrm>
            <a:off x="2986088" y="242411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Text Box 1042"/>
          <p:cNvSpPr txBox="1">
            <a:spLocks noChangeArrowheads="1"/>
          </p:cNvSpPr>
          <p:nvPr/>
        </p:nvSpPr>
        <p:spPr bwMode="auto">
          <a:xfrm>
            <a:off x="3043238" y="3359150"/>
            <a:ext cx="890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</a:t>
            </a:r>
            <a:r>
              <a:rPr lang="en-US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</a:t>
            </a:r>
            <a:endParaRPr 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Text Box 1043"/>
          <p:cNvSpPr txBox="1">
            <a:spLocks noChangeArrowheads="1"/>
          </p:cNvSpPr>
          <p:nvPr/>
        </p:nvSpPr>
        <p:spPr bwMode="auto">
          <a:xfrm>
            <a:off x="2147888" y="3359150"/>
            <a:ext cx="1069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Text Box 1044"/>
          <p:cNvSpPr txBox="1">
            <a:spLocks noChangeArrowheads="1"/>
          </p:cNvSpPr>
          <p:nvPr/>
        </p:nvSpPr>
        <p:spPr bwMode="auto">
          <a:xfrm>
            <a:off x="3230563" y="4294188"/>
            <a:ext cx="1941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Text Box 1045"/>
          <p:cNvSpPr txBox="1">
            <a:spLocks noChangeArrowheads="1"/>
          </p:cNvSpPr>
          <p:nvPr/>
        </p:nvSpPr>
        <p:spPr bwMode="auto">
          <a:xfrm>
            <a:off x="2225675" y="4294188"/>
            <a:ext cx="1174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more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Text Box 1046"/>
          <p:cNvSpPr txBox="1">
            <a:spLocks noChangeArrowheads="1"/>
          </p:cNvSpPr>
          <p:nvPr/>
        </p:nvSpPr>
        <p:spPr bwMode="auto">
          <a:xfrm>
            <a:off x="2220913" y="52308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Text Box 1047"/>
          <p:cNvSpPr txBox="1">
            <a:spLocks noChangeArrowheads="1"/>
          </p:cNvSpPr>
          <p:nvPr/>
        </p:nvSpPr>
        <p:spPr bwMode="auto">
          <a:xfrm>
            <a:off x="419100" y="2424113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Text Box 1048"/>
          <p:cNvSpPr txBox="1">
            <a:spLocks noChangeArrowheads="1"/>
          </p:cNvSpPr>
          <p:nvPr/>
        </p:nvSpPr>
        <p:spPr bwMode="auto">
          <a:xfrm>
            <a:off x="290513" y="3359150"/>
            <a:ext cx="132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Text Box 1049"/>
          <p:cNvSpPr txBox="1">
            <a:spLocks noChangeArrowheads="1"/>
          </p:cNvSpPr>
          <p:nvPr/>
        </p:nvSpPr>
        <p:spPr bwMode="auto">
          <a:xfrm>
            <a:off x="449263" y="4294188"/>
            <a:ext cx="167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32" name="Line 1050"/>
          <p:cNvSpPr>
            <a:spLocks noChangeShapeType="1"/>
          </p:cNvSpPr>
          <p:nvPr/>
        </p:nvSpPr>
        <p:spPr bwMode="auto">
          <a:xfrm>
            <a:off x="2228850" y="1571625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3" name="Line 1051"/>
          <p:cNvSpPr>
            <a:spLocks noChangeShapeType="1"/>
          </p:cNvSpPr>
          <p:nvPr/>
        </p:nvSpPr>
        <p:spPr bwMode="auto">
          <a:xfrm>
            <a:off x="4872038" y="1571625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8" name="Text Box 1052"/>
          <p:cNvSpPr txBox="1">
            <a:spLocks noChangeArrowheads="1"/>
          </p:cNvSpPr>
          <p:nvPr/>
        </p:nvSpPr>
        <p:spPr bwMode="auto">
          <a:xfrm>
            <a:off x="463550" y="52308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35" name="Line 1054"/>
          <p:cNvSpPr>
            <a:spLocks noChangeShapeType="1"/>
          </p:cNvSpPr>
          <p:nvPr/>
        </p:nvSpPr>
        <p:spPr bwMode="auto">
          <a:xfrm>
            <a:off x="471488" y="228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6" name="Line 1055"/>
          <p:cNvSpPr>
            <a:spLocks noChangeShapeType="1"/>
          </p:cNvSpPr>
          <p:nvPr/>
        </p:nvSpPr>
        <p:spPr bwMode="auto">
          <a:xfrm>
            <a:off x="500063" y="5986463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7" name="Line 1056"/>
          <p:cNvSpPr>
            <a:spLocks noChangeShapeType="1"/>
          </p:cNvSpPr>
          <p:nvPr/>
        </p:nvSpPr>
        <p:spPr bwMode="auto">
          <a:xfrm>
            <a:off x="485775" y="3209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Line 1057"/>
          <p:cNvSpPr>
            <a:spLocks noChangeShapeType="1"/>
          </p:cNvSpPr>
          <p:nvPr/>
        </p:nvSpPr>
        <p:spPr bwMode="auto">
          <a:xfrm>
            <a:off x="500063" y="4135438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1058"/>
          <p:cNvSpPr>
            <a:spLocks noChangeShapeType="1"/>
          </p:cNvSpPr>
          <p:nvPr/>
        </p:nvSpPr>
        <p:spPr bwMode="auto">
          <a:xfrm>
            <a:off x="500063" y="5060950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1059"/>
          <p:cNvSpPr txBox="1">
            <a:spLocks noChangeArrowheads="1"/>
          </p:cNvSpPr>
          <p:nvPr/>
        </p:nvSpPr>
        <p:spPr bwMode="auto">
          <a:xfrm>
            <a:off x="2305050" y="1630363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</a:t>
            </a:r>
            <a:endParaRPr lang="en-US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Text Box 1060"/>
          <p:cNvSpPr txBox="1">
            <a:spLocks noChangeArrowheads="1"/>
          </p:cNvSpPr>
          <p:nvPr/>
        </p:nvSpPr>
        <p:spPr bwMode="auto">
          <a:xfrm>
            <a:off x="4972050" y="1630363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42" name="Rectangle 1061"/>
          <p:cNvSpPr>
            <a:spLocks noChangeArrowheads="1"/>
          </p:cNvSpPr>
          <p:nvPr/>
        </p:nvSpPr>
        <p:spPr bwMode="auto">
          <a:xfrm>
            <a:off x="2328863" y="1643063"/>
            <a:ext cx="1857375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343" name="Rectangle 1062"/>
          <p:cNvSpPr>
            <a:spLocks noChangeArrowheads="1"/>
          </p:cNvSpPr>
          <p:nvPr/>
        </p:nvSpPr>
        <p:spPr bwMode="auto">
          <a:xfrm>
            <a:off x="4995863" y="1638300"/>
            <a:ext cx="1657350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6" name="Rectangle 1070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007" name="Rectangle 1071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46" name="AutoShape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7" name="AutoShape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8" name="AutoShape 10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9" name="AutoShape 10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12" name="Rectangle 107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51" name="Line 1077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2" name="Line 1078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/>
              <a:t>Irregular comparatives</a:t>
            </a:r>
            <a:endParaRPr lang="en-US" smtClean="0"/>
          </a:p>
        </p:txBody>
      </p:sp>
      <p:sp>
        <p:nvSpPr>
          <p:cNvPr id="40974" name="Text Box 1038"/>
          <p:cNvSpPr txBox="1">
            <a:spLocks noChangeArrowheads="1"/>
          </p:cNvSpPr>
          <p:nvPr/>
        </p:nvSpPr>
        <p:spPr bwMode="auto">
          <a:xfrm>
            <a:off x="5216525" y="4278313"/>
            <a:ext cx="2136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furthest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Text Box 1046"/>
          <p:cNvSpPr txBox="1">
            <a:spLocks noChangeArrowheads="1"/>
          </p:cNvSpPr>
          <p:nvPr/>
        </p:nvSpPr>
        <p:spPr bwMode="auto">
          <a:xfrm>
            <a:off x="2563813" y="4291013"/>
            <a:ext cx="2058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further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Text Box 1047"/>
          <p:cNvSpPr txBox="1">
            <a:spLocks noChangeArrowheads="1"/>
          </p:cNvSpPr>
          <p:nvPr/>
        </p:nvSpPr>
        <p:spPr bwMode="auto">
          <a:xfrm>
            <a:off x="419100" y="2424113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Text Box 1048"/>
          <p:cNvSpPr txBox="1">
            <a:spLocks noChangeArrowheads="1"/>
          </p:cNvSpPr>
          <p:nvPr/>
        </p:nvSpPr>
        <p:spPr bwMode="auto">
          <a:xfrm>
            <a:off x="330200" y="3359150"/>
            <a:ext cx="982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bad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</a:t>
            </a:r>
            <a:endParaRPr lang="es-E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43" name="Line 1050"/>
          <p:cNvSpPr>
            <a:spLocks noChangeShapeType="1"/>
          </p:cNvSpPr>
          <p:nvPr/>
        </p:nvSpPr>
        <p:spPr bwMode="auto">
          <a:xfrm>
            <a:off x="2228850" y="1571625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1051"/>
          <p:cNvSpPr>
            <a:spLocks noChangeShapeType="1"/>
          </p:cNvSpPr>
          <p:nvPr/>
        </p:nvSpPr>
        <p:spPr bwMode="auto">
          <a:xfrm>
            <a:off x="4872038" y="1571625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8" name="Text Box 1052"/>
          <p:cNvSpPr txBox="1">
            <a:spLocks noChangeArrowheads="1"/>
          </p:cNvSpPr>
          <p:nvPr/>
        </p:nvSpPr>
        <p:spPr bwMode="auto">
          <a:xfrm>
            <a:off x="476250" y="42910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far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46" name="Line 1054"/>
          <p:cNvSpPr>
            <a:spLocks noChangeShapeType="1"/>
          </p:cNvSpPr>
          <p:nvPr/>
        </p:nvSpPr>
        <p:spPr bwMode="auto">
          <a:xfrm>
            <a:off x="471488" y="228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Line 1055"/>
          <p:cNvSpPr>
            <a:spLocks noChangeShapeType="1"/>
          </p:cNvSpPr>
          <p:nvPr/>
        </p:nvSpPr>
        <p:spPr bwMode="auto">
          <a:xfrm>
            <a:off x="500063" y="5986463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8" name="Line 1056"/>
          <p:cNvSpPr>
            <a:spLocks noChangeShapeType="1"/>
          </p:cNvSpPr>
          <p:nvPr/>
        </p:nvSpPr>
        <p:spPr bwMode="auto">
          <a:xfrm>
            <a:off x="485775" y="3209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9" name="Line 1057"/>
          <p:cNvSpPr>
            <a:spLocks noChangeShapeType="1"/>
          </p:cNvSpPr>
          <p:nvPr/>
        </p:nvSpPr>
        <p:spPr bwMode="auto">
          <a:xfrm>
            <a:off x="500063" y="4135438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1058"/>
          <p:cNvSpPr>
            <a:spLocks noChangeShapeType="1"/>
          </p:cNvSpPr>
          <p:nvPr/>
        </p:nvSpPr>
        <p:spPr bwMode="auto">
          <a:xfrm>
            <a:off x="500063" y="5060950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1059"/>
          <p:cNvSpPr txBox="1">
            <a:spLocks noChangeArrowheads="1"/>
          </p:cNvSpPr>
          <p:nvPr/>
        </p:nvSpPr>
        <p:spPr bwMode="auto">
          <a:xfrm>
            <a:off x="2305050" y="1630363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</a:t>
            </a:r>
            <a:endParaRPr lang="en-US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Text Box 1060"/>
          <p:cNvSpPr txBox="1">
            <a:spLocks noChangeArrowheads="1"/>
          </p:cNvSpPr>
          <p:nvPr/>
        </p:nvSpPr>
        <p:spPr bwMode="auto">
          <a:xfrm>
            <a:off x="4972050" y="1630363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53" name="Rectangle 1061"/>
          <p:cNvSpPr>
            <a:spLocks noChangeArrowheads="1"/>
          </p:cNvSpPr>
          <p:nvPr/>
        </p:nvSpPr>
        <p:spPr bwMode="auto">
          <a:xfrm>
            <a:off x="2328863" y="1643063"/>
            <a:ext cx="1857375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54" name="Rectangle 1062"/>
          <p:cNvSpPr>
            <a:spLocks noChangeArrowheads="1"/>
          </p:cNvSpPr>
          <p:nvPr/>
        </p:nvSpPr>
        <p:spPr bwMode="auto">
          <a:xfrm>
            <a:off x="4995863" y="1638300"/>
            <a:ext cx="1657350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6" name="Rectangle 1070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007" name="Rectangle 1071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57" name="AutoShape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8" name="AutoShape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9" name="AutoShape 10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60" name="AutoShape 10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12" name="Rectangle 107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62" name="Line 1077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3" name="Line 1078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1046"/>
          <p:cNvSpPr txBox="1">
            <a:spLocks noChangeArrowheads="1"/>
          </p:cNvSpPr>
          <p:nvPr/>
        </p:nvSpPr>
        <p:spPr bwMode="auto">
          <a:xfrm>
            <a:off x="2538413" y="24622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" name="Text Box 1038"/>
          <p:cNvSpPr txBox="1">
            <a:spLocks noChangeArrowheads="1"/>
          </p:cNvSpPr>
          <p:nvPr/>
        </p:nvSpPr>
        <p:spPr bwMode="auto">
          <a:xfrm>
            <a:off x="5153025" y="2449513"/>
            <a:ext cx="1084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3" name="Text Box 1046"/>
          <p:cNvSpPr txBox="1">
            <a:spLocks noChangeArrowheads="1"/>
          </p:cNvSpPr>
          <p:nvPr/>
        </p:nvSpPr>
        <p:spPr bwMode="auto">
          <a:xfrm>
            <a:off x="2551113" y="34020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worse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4" name="Text Box 1038"/>
          <p:cNvSpPr txBox="1">
            <a:spLocks noChangeArrowheads="1"/>
          </p:cNvSpPr>
          <p:nvPr/>
        </p:nvSpPr>
        <p:spPr bwMode="auto">
          <a:xfrm>
            <a:off x="5165725" y="3389313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worst</a:t>
            </a:r>
            <a:endParaRPr 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0" y="571500"/>
            <a:ext cx="7426325" cy="5715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Exercises</a:t>
            </a:r>
            <a:endParaRPr lang="en-US" smtClean="0"/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8133" name="Rectangle 1029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5365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6" name="AutoShape 10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7" name="AutoShape 103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8" name="AutoShape 103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38" name="Rectangle 103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5370" name="Line 1035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036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Text Box 1037"/>
          <p:cNvSpPr txBox="1">
            <a:spLocks noChangeArrowheads="1"/>
          </p:cNvSpPr>
          <p:nvPr/>
        </p:nvSpPr>
        <p:spPr bwMode="auto">
          <a:xfrm>
            <a:off x="419100" y="1589088"/>
            <a:ext cx="6921500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2000" b="1">
                <a:latin typeface="Trebuchet MS" pitchFamily="34" charset="0"/>
              </a:rPr>
              <a:t>List of adjectives</a:t>
            </a:r>
          </a:p>
          <a:p>
            <a:pPr eaLnBrk="1" hangingPunct="1"/>
            <a:endParaRPr lang="pl-PL" sz="14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hot</a:t>
            </a:r>
            <a:r>
              <a:rPr lang="pl-PL" sz="2000">
                <a:latin typeface="Arial" charset="0"/>
              </a:rPr>
              <a:t>			</a:t>
            </a:r>
            <a:r>
              <a:rPr lang="en-US" sz="2000">
                <a:latin typeface="Arial" charset="0"/>
              </a:rPr>
              <a:t>big</a:t>
            </a:r>
            <a:r>
              <a:rPr lang="pl-PL" sz="2000">
                <a:latin typeface="Arial" charset="0"/>
              </a:rPr>
              <a:t>			</a:t>
            </a:r>
            <a:r>
              <a:rPr lang="en-US" sz="2000">
                <a:latin typeface="Arial" charset="0"/>
              </a:rPr>
              <a:t>thin</a:t>
            </a:r>
            <a:r>
              <a:rPr lang="pl-PL" sz="2000">
                <a:latin typeface="Arial" charset="0"/>
              </a:rPr>
              <a:t>	</a:t>
            </a:r>
          </a:p>
          <a:p>
            <a:pPr lvl="1" eaLnBrk="1" hangingPunct="1"/>
            <a:r>
              <a:rPr lang="en-US" sz="2000">
                <a:latin typeface="Arial" charset="0"/>
              </a:rPr>
              <a:t>nice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dangerous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young</a:t>
            </a:r>
            <a:endParaRPr lang="pl-PL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short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intelligent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lovely</a:t>
            </a:r>
            <a:endParaRPr lang="pl-PL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kind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happy</a:t>
            </a:r>
            <a:r>
              <a:rPr lang="pl-PL" sz="2000">
                <a:latin typeface="Arial" charset="0"/>
              </a:rPr>
              <a:t>			</a:t>
            </a:r>
            <a:r>
              <a:rPr lang="en-US" sz="2000">
                <a:latin typeface="Arial" charset="0"/>
              </a:rPr>
              <a:t>attractive</a:t>
            </a:r>
          </a:p>
          <a:p>
            <a:pPr lvl="1" eaLnBrk="1" hangingPunct="1"/>
            <a:r>
              <a:rPr lang="en-US" sz="2000">
                <a:latin typeface="Arial" charset="0"/>
              </a:rPr>
              <a:t>cheap		small			clean</a:t>
            </a:r>
            <a:endParaRPr lang="pl-PL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exciting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pretty</a:t>
            </a:r>
            <a:r>
              <a:rPr lang="pl-PL" sz="2000">
                <a:latin typeface="Arial" charset="0"/>
              </a:rPr>
              <a:t>			</a:t>
            </a:r>
            <a:r>
              <a:rPr lang="en-US" sz="2000">
                <a:latin typeface="Arial" charset="0"/>
              </a:rPr>
              <a:t>unhappy</a:t>
            </a:r>
            <a:endParaRPr lang="pl-PL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good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annoyed</a:t>
            </a:r>
            <a:r>
              <a:rPr lang="pl-PL" sz="2000">
                <a:latin typeface="Arial" charset="0"/>
              </a:rPr>
              <a:t>		</a:t>
            </a:r>
            <a:r>
              <a:rPr lang="en-US" sz="2000">
                <a:latin typeface="Arial" charset="0"/>
              </a:rPr>
              <a:t>safe</a:t>
            </a:r>
            <a:endParaRPr lang="pl-PL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bad</a:t>
            </a:r>
            <a:r>
              <a:rPr lang="pl-PL" sz="2000">
                <a:latin typeface="Arial" charset="0"/>
              </a:rPr>
              <a:t>			</a:t>
            </a:r>
            <a:r>
              <a:rPr lang="en-US" sz="2000">
                <a:latin typeface="Arial" charset="0"/>
              </a:rPr>
              <a:t>expensive		tired</a:t>
            </a:r>
          </a:p>
          <a:p>
            <a:pPr lvl="1" eaLnBrk="1" hangingPunct="1"/>
            <a:endParaRPr lang="en-US" sz="32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What is an adjective?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cs typeface="Times New Roman" charset="0"/>
              </a:rPr>
              <a:t>Adjective is a word which describes a noun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362200" y="4265613"/>
            <a:ext cx="887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fast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big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55700" y="5287963"/>
            <a:ext cx="2093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expensive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724400" y="3930650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cs typeface="Times New Roman" charset="0"/>
              </a:rPr>
              <a:t>car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cs typeface="Times New Roman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352800" y="35798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352800" y="4570413"/>
            <a:ext cx="1295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3352800" y="47990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>
                <a:latin typeface="Trebuchet MS" pitchFamily="34" charset="0"/>
              </a:rPr>
              <a:t>adjectives</a:t>
            </a:r>
            <a:endParaRPr lang="en-US">
              <a:latin typeface="Trebuchet MS" pitchFamily="34" charset="0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>
                <a:latin typeface="Trebuchet MS" pitchFamily="34" charset="0"/>
              </a:rPr>
              <a:t>noun</a:t>
            </a:r>
            <a:endParaRPr lang="en-US">
              <a:latin typeface="Trebuchet MS" pitchFamily="34" charset="0"/>
            </a:endParaRP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13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4" name="AutoShape 4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5" name="AutoShape 4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6" name="AutoShape 5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55" name="Rectangle 51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18" name="Line 52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9" name="Line 53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2" grpId="0" autoUpdateAnimBg="0"/>
      <p:bldP spid="21513" grpId="0" autoUpdateAnimBg="0"/>
      <p:bldP spid="21508" grpId="0" autoUpdateAnimBg="0"/>
      <p:bldP spid="21524" grpId="0" animBg="1"/>
      <p:bldP spid="21525" grpId="0" animBg="1"/>
      <p:bldP spid="21526" grpId="0" animBg="1"/>
      <p:bldP spid="21528" grpId="0" animBg="1"/>
      <p:bldP spid="21530" grpId="0" animBg="1"/>
      <p:bldP spid="21531" grpId="0" autoUpdateAnimBg="0"/>
      <p:bldP spid="215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What is a </a:t>
            </a:r>
            <a:r>
              <a:rPr lang="pl-PL" smtClean="0"/>
              <a:t>syllable</a:t>
            </a:r>
            <a:r>
              <a:rPr lang="en-US" smtClean="0">
                <a:cs typeface="Times New Roman" charset="0"/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pl-PL" sz="2400" smtClean="0">
                <a:solidFill>
                  <a:schemeClr val="accent2"/>
                </a:solidFill>
              </a:rPr>
              <a:t>Syllable is a part of a word containing vowel sound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33600" y="2408238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read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886200" y="2408238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ing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838200" y="4068763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read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953000" y="4068763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ing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4267200" y="34147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rot="6948650">
            <a:off x="1866900" y="35290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57200" y="5167313"/>
            <a:ext cx="26670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1</a:t>
            </a:r>
            <a:r>
              <a:rPr lang="pl-PL" sz="29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st</a:t>
            </a: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syllable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419600" y="5167313"/>
            <a:ext cx="24384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2nd syllable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819400" y="4710113"/>
            <a:ext cx="1981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5135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6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05" name="Rectangle 37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5140" name="Line 38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utoUpdateAnimBg="0"/>
      <p:bldP spid="32785" grpId="0" autoUpdateAnimBg="0"/>
      <p:bldP spid="32786" grpId="0" animBg="1"/>
      <p:bldP spid="32788" grpId="0" animBg="1"/>
      <p:bldP spid="32789" grpId="0" animBg="1" autoUpdateAnimBg="0"/>
      <p:bldP spid="32790" grpId="0" animBg="1" autoUpdateAnimBg="0"/>
      <p:bldP spid="327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Syllables – examples</a:t>
            </a:r>
            <a:endParaRPr lang="en-US" smtClean="0">
              <a:cs typeface="Times New Roman" charset="0"/>
            </a:endParaRP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l-PL" sz="2400" smtClean="0">
                <a:solidFill>
                  <a:srgbClr val="6699FF"/>
                </a:solidFill>
              </a:rPr>
              <a:t>1.  One-syllable adjectives</a:t>
            </a:r>
            <a:r>
              <a:rPr lang="en-US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901" name="Rectangle 1037"/>
          <p:cNvSpPr>
            <a:spLocks noChangeArrowheads="1"/>
          </p:cNvSpPr>
          <p:nvPr/>
        </p:nvSpPr>
        <p:spPr bwMode="auto">
          <a:xfrm>
            <a:off x="0" y="3033713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l-PL">
                <a:solidFill>
                  <a:srgbClr val="6699FF"/>
                </a:solidFill>
                <a:latin typeface="Trebuchet MS" pitchFamily="34" charset="0"/>
              </a:rPr>
              <a:t>2.  Two-syllable adjectives</a:t>
            </a:r>
            <a:r>
              <a:rPr lang="en-US" sz="3200">
                <a:solidFill>
                  <a:schemeClr val="accent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902" name="Rectangle 1038"/>
          <p:cNvSpPr>
            <a:spLocks noChangeArrowheads="1"/>
          </p:cNvSpPr>
          <p:nvPr/>
        </p:nvSpPr>
        <p:spPr bwMode="auto">
          <a:xfrm>
            <a:off x="0" y="4786313"/>
            <a:ext cx="7391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l-PL">
                <a:solidFill>
                  <a:srgbClr val="6699FF"/>
                </a:solidFill>
                <a:latin typeface="Trebuchet MS" pitchFamily="34" charset="0"/>
              </a:rPr>
              <a:t>3. Three-syllable adjectives</a:t>
            </a:r>
            <a:r>
              <a:rPr lang="en-US">
                <a:solidFill>
                  <a:srgbClr val="6699FF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1771650" y="2009775"/>
            <a:ext cx="887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fast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2808288" y="2009775"/>
            <a:ext cx="74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big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3757613" y="2009775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sz="3200" b="1">
                <a:latin typeface="Trebuchet MS" pitchFamily="34" charset="0"/>
              </a:rPr>
              <a:t>tall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long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18145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hap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1" name="Text Box 1047"/>
          <p:cNvSpPr txBox="1">
            <a:spLocks noChangeArrowheads="1"/>
          </p:cNvSpPr>
          <p:nvPr/>
        </p:nvSpPr>
        <p:spPr bwMode="auto">
          <a:xfrm>
            <a:off x="1643063" y="5324475"/>
            <a:ext cx="654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im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5" name="Text Box 1051"/>
          <p:cNvSpPr txBox="1">
            <a:spLocks noChangeArrowheads="1"/>
          </p:cNvSpPr>
          <p:nvPr/>
        </p:nvSpPr>
        <p:spPr bwMode="auto">
          <a:xfrm>
            <a:off x="25003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Text Box 1052"/>
          <p:cNvSpPr txBox="1">
            <a:spLocks noChangeArrowheads="1"/>
          </p:cNvSpPr>
          <p:nvPr/>
        </p:nvSpPr>
        <p:spPr bwMode="auto">
          <a:xfrm>
            <a:off x="32623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cra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7" name="Text Box 1053"/>
          <p:cNvSpPr txBox="1">
            <a:spLocks noChangeArrowheads="1"/>
          </p:cNvSpPr>
          <p:nvPr/>
        </p:nvSpPr>
        <p:spPr bwMode="auto"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Text Box 1054"/>
          <p:cNvSpPr txBox="1">
            <a:spLocks noChangeArrowheads="1"/>
          </p:cNvSpPr>
          <p:nvPr/>
        </p:nvSpPr>
        <p:spPr bwMode="auto">
          <a:xfrm>
            <a:off x="46339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dir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9" name="Text Box 1055"/>
          <p:cNvSpPr txBox="1">
            <a:spLocks noChangeArrowheads="1"/>
          </p:cNvSpPr>
          <p:nvPr/>
        </p:nvSpPr>
        <p:spPr bwMode="auto">
          <a:xfrm>
            <a:off x="5167313" y="360521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Text Box 1056"/>
          <p:cNvSpPr txBox="1">
            <a:spLocks noChangeArrowheads="1"/>
          </p:cNvSpPr>
          <p:nvPr/>
        </p:nvSpPr>
        <p:spPr bwMode="auto">
          <a:xfrm>
            <a:off x="2114550" y="5324475"/>
            <a:ext cx="823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Text Box 1057"/>
          <p:cNvSpPr txBox="1">
            <a:spLocks noChangeArrowheads="1"/>
          </p:cNvSpPr>
          <p:nvPr/>
        </p:nvSpPr>
        <p:spPr bwMode="auto">
          <a:xfrm>
            <a:off x="2771775" y="5324475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en-US" sz="3200" b="1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Text Box 1058"/>
          <p:cNvSpPr txBox="1">
            <a:spLocks noChangeArrowheads="1"/>
          </p:cNvSpPr>
          <p:nvPr/>
        </p:nvSpPr>
        <p:spPr bwMode="auto"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won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23" name="Text Box 1059"/>
          <p:cNvSpPr txBox="1">
            <a:spLocks noChangeArrowheads="1"/>
          </p:cNvSpPr>
          <p:nvPr/>
        </p:nvSpPr>
        <p:spPr bwMode="auto">
          <a:xfrm>
            <a:off x="4614863" y="5324475"/>
            <a:ext cx="827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Text Box 1060"/>
          <p:cNvSpPr txBox="1">
            <a:spLocks noChangeArrowheads="1"/>
          </p:cNvSpPr>
          <p:nvPr/>
        </p:nvSpPr>
        <p:spPr bwMode="auto"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en-US" sz="3200" b="1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5" name="Line 1061"/>
          <p:cNvSpPr>
            <a:spLocks noChangeShapeType="1"/>
          </p:cNvSpPr>
          <p:nvPr/>
        </p:nvSpPr>
        <p:spPr bwMode="auto">
          <a:xfrm>
            <a:off x="714375" y="2386013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6" name="Line 1062"/>
          <p:cNvSpPr>
            <a:spLocks noChangeShapeType="1"/>
          </p:cNvSpPr>
          <p:nvPr/>
        </p:nvSpPr>
        <p:spPr bwMode="auto"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7" name="Line 1063"/>
          <p:cNvSpPr>
            <a:spLocks noChangeShapeType="1"/>
          </p:cNvSpPr>
          <p:nvPr/>
        </p:nvSpPr>
        <p:spPr bwMode="auto">
          <a:xfrm>
            <a:off x="733425" y="5614988"/>
            <a:ext cx="657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35" name="Rectangle 1071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7936" name="Rectangle 1072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6171" name="AutoShape 107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2" name="AutoShape 107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3" name="AutoShape 107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4" name="AutoShape 107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41" name="Rectangle 1077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6176" name="Line 1078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7" name="Line 1079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 advAuto="0"/>
      <p:bldP spid="37901" grpId="0" autoUpdateAnimBg="0"/>
      <p:bldP spid="37902" grpId="0" autoUpdateAnimBg="0"/>
      <p:bldP spid="37903" grpId="0" autoUpdateAnimBg="0"/>
      <p:bldP spid="37904" grpId="0" autoUpdateAnimBg="0"/>
      <p:bldP spid="37905" grpId="0" autoUpdateAnimBg="0"/>
      <p:bldP spid="37906" grpId="0" autoUpdateAnimBg="0"/>
      <p:bldP spid="37907" grpId="0" autoUpdateAnimBg="0"/>
      <p:bldP spid="37911" grpId="0" autoUpdateAnimBg="0"/>
      <p:bldP spid="37915" grpId="0" autoUpdateAnimBg="0"/>
      <p:bldP spid="37916" grpId="0" autoUpdateAnimBg="0"/>
      <p:bldP spid="37917" grpId="0" autoUpdateAnimBg="0"/>
      <p:bldP spid="37918" grpId="0" autoUpdateAnimBg="0"/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7924" grpId="0" autoUpdateAnimBg="0"/>
      <p:bldP spid="37925" grpId="0" animBg="1"/>
      <p:bldP spid="37926" grpId="0" animBg="1"/>
      <p:bldP spid="379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>
                <a:cs typeface="Times New Roman" charset="0"/>
              </a:rPr>
              <a:t>How do we make a comparative?</a:t>
            </a:r>
            <a:endParaRPr lang="en-US" smtClean="0"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s-ES" sz="2400" smtClean="0">
                <a:solidFill>
                  <a:schemeClr val="accent2"/>
                </a:solidFill>
              </a:rPr>
              <a:t>If the adjective has got one syllable </a:t>
            </a:r>
            <a:endParaRPr lang="en-US" sz="2400" smtClean="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0" y="2590800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fast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886200" y="2590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-er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19350" y="3962400"/>
            <a:ext cx="2933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My car is fast.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857375" y="4800600"/>
            <a:ext cx="4057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But his car is faster.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19600" y="4724400"/>
            <a:ext cx="12954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5857" name="AutoShape 17"/>
          <p:cNvCxnSpPr>
            <a:cxnSpLocks noChangeShapeType="1"/>
            <a:stCxn id="35858" idx="3"/>
            <a:endCxn id="35856" idx="3"/>
          </p:cNvCxnSpPr>
          <p:nvPr/>
        </p:nvCxnSpPr>
        <p:spPr bwMode="auto"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667000" y="2590800"/>
            <a:ext cx="2286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7181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2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3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4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72" name="Rectangle 32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7186" name="Line 33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Line 34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53" grpId="0" autoUpdateAnimBg="0"/>
      <p:bldP spid="35854" grpId="0" autoUpdateAnimBg="0"/>
      <p:bldP spid="35855" grpId="0" autoUpdateAnimBg="0"/>
      <p:bldP spid="35856" grpId="0" animBg="1"/>
      <p:bldP spid="358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6100"/>
            <a:ext cx="7391400" cy="5842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s-ES" sz="4000" smtClean="0">
                <a:solidFill>
                  <a:schemeClr val="accent2"/>
                </a:solidFill>
              </a:rPr>
              <a:t>Spelling</a:t>
            </a:r>
            <a:endParaRPr lang="en-US" sz="4000" smtClean="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45000" y="2590800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105400" y="2590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-</a:t>
            </a:r>
            <a:r>
              <a:rPr lang="es-ES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</a:t>
            </a: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19350" y="3962400"/>
            <a:ext cx="332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My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house 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is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4700" y="4800600"/>
            <a:ext cx="63881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But my brother’s house 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is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bigger than my house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537200" y="4724400"/>
            <a:ext cx="11811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5857" name="AutoShape 17"/>
          <p:cNvCxnSpPr>
            <a:cxnSpLocks noChangeShapeType="1"/>
          </p:cNvCxnSpPr>
          <p:nvPr/>
        </p:nvCxnSpPr>
        <p:spPr bwMode="auto">
          <a:xfrm>
            <a:off x="6464300" y="2933700"/>
            <a:ext cx="342900" cy="2133600"/>
          </a:xfrm>
          <a:prstGeom prst="bentConnector3">
            <a:avLst>
              <a:gd name="adj1" fmla="val 166667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064000" y="2590800"/>
            <a:ext cx="2286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8204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5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6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7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72" name="Rectangle 32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8209" name="Line 33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0" name="Line 34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1" name="20 CuadroTexto"/>
          <p:cNvSpPr txBox="1">
            <a:spLocks noChangeArrowheads="1"/>
          </p:cNvSpPr>
          <p:nvPr/>
        </p:nvSpPr>
        <p:spPr bwMode="auto">
          <a:xfrm>
            <a:off x="393700" y="1473200"/>
            <a:ext cx="383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sz="3200"/>
              <a:t>Adjectives ending CVC: double the consonant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53" grpId="0" autoUpdateAnimBg="0"/>
      <p:bldP spid="35854" grpId="0" autoUpdateAnimBg="0"/>
      <p:bldP spid="35855" grpId="0" autoUpdateAnimBg="0"/>
      <p:bldP spid="35856" grpId="0" animBg="1"/>
      <p:bldP spid="358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3913188" y="5505450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75088" y="4386263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“Comparative form”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GB" sz="2800" smtClean="0">
                <a:solidFill>
                  <a:schemeClr val="accent2"/>
                </a:solidFill>
              </a:rPr>
              <a:t>How is </a:t>
            </a:r>
            <a:r>
              <a:rPr lang="pl-PL" sz="2800" smtClean="0">
                <a:solidFill>
                  <a:schemeClr val="accent2"/>
                </a:solidFill>
              </a:rPr>
              <a:t>a ‘</a:t>
            </a:r>
            <a:r>
              <a:rPr lang="en-GB" sz="2800" smtClean="0">
                <a:solidFill>
                  <a:schemeClr val="accent2"/>
                </a:solidFill>
              </a:rPr>
              <a:t>comparative</a:t>
            </a:r>
            <a:r>
              <a:rPr lang="pl-PL" sz="2800" smtClean="0">
                <a:solidFill>
                  <a:schemeClr val="accent2"/>
                </a:solidFill>
              </a:rPr>
              <a:t>’</a:t>
            </a:r>
            <a:r>
              <a:rPr lang="en-GB" sz="2800" smtClean="0">
                <a:solidFill>
                  <a:schemeClr val="accent2"/>
                </a:solidFill>
              </a:rPr>
              <a:t> form built?</a:t>
            </a:r>
            <a:endParaRPr lang="en-GB" sz="2800" smtClean="0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3617913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57625" y="242411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38700" y="2424113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one syllable adjectives</a:t>
            </a:r>
            <a:endParaRPr lang="en-GB">
              <a:latin typeface="Trebuchet MS" pitchFamily="34" charset="0"/>
            </a:endParaRP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ending in -y</a:t>
            </a:r>
            <a:endParaRPr lang="en-GB">
              <a:latin typeface="Trebuchet MS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317875" y="3367088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9229" name="Rectangle 20"/>
          <p:cNvSpPr>
            <a:spLocks noChangeArrowheads="1"/>
          </p:cNvSpPr>
          <p:nvPr/>
        </p:nvSpPr>
        <p:spPr bwMode="auto">
          <a:xfrm>
            <a:off x="119063" y="5481638"/>
            <a:ext cx="3457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for example ‘good’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Text Box 2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86413" y="3375025"/>
            <a:ext cx="560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sym typeface="Webdings" pitchFamily="18" charset="2"/>
              </a:rPr>
              <a:t>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33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4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5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6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03" name="Rectangle 39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38" name="Line 40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9" name="Line 41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4835525" y="3367088"/>
            <a:ext cx="469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54575" y="3367088"/>
            <a:ext cx="93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5200650" y="4398963"/>
            <a:ext cx="194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871913" y="439896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more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886200" y="5510213"/>
            <a:ext cx="187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869" grpId="0" autoUpdateAnimBg="0"/>
      <p:bldP spid="36889" grpId="0" autoUpdateAnimBg="0"/>
      <p:bldP spid="36909" grpId="0" animBg="1"/>
      <p:bldP spid="36878" grpId="0" autoUpdateAnimBg="0"/>
      <p:bldP spid="36911" grpId="0" autoUpdateAnimBg="0"/>
      <p:bldP spid="36912" grpId="0" autoUpdateAnimBg="0"/>
      <p:bldP spid="36915" grpId="0" animBg="1"/>
      <p:bldP spid="368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Change of ‘y’ into ‘i’</a:t>
            </a:r>
            <a:endParaRPr lang="en-US" smtClean="0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024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6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7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8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29" name="Rectangle 4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0250" name="Line 46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Line 47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1287463" y="2692400"/>
            <a:ext cx="1627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funny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2609850" y="2692400"/>
            <a:ext cx="139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+er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1076325" y="39370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2037" name="AutoShape 53"/>
          <p:cNvCxnSpPr>
            <a:cxnSpLocks noChangeShapeType="1"/>
            <a:stCxn id="42038" idx="3"/>
            <a:endCxn id="42036" idx="3"/>
          </p:cNvCxnSpPr>
          <p:nvPr/>
        </p:nvCxnSpPr>
        <p:spPr bwMode="auto">
          <a:xfrm>
            <a:off x="3519488" y="3035300"/>
            <a:ext cx="1587" cy="12446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1092200" y="2692400"/>
            <a:ext cx="2413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1249363" y="3889375"/>
            <a:ext cx="2070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</a:t>
            </a: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</a:t>
            </a: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en-US" sz="40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Rectangle 56"/>
          <p:cNvSpPr>
            <a:spLocks noChangeArrowheads="1"/>
          </p:cNvSpPr>
          <p:nvPr/>
        </p:nvSpPr>
        <p:spPr bwMode="auto">
          <a:xfrm>
            <a:off x="1101725" y="51562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2041" name="AutoShape 57"/>
          <p:cNvCxnSpPr>
            <a:cxnSpLocks noChangeShapeType="1"/>
            <a:stCxn id="42036" idx="1"/>
            <a:endCxn id="42040" idx="1"/>
          </p:cNvCxnSpPr>
          <p:nvPr/>
        </p:nvCxnSpPr>
        <p:spPr bwMode="auto"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1312863" y="5168900"/>
            <a:ext cx="1238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2381250" y="5156200"/>
            <a:ext cx="1108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+ier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Rectangle 60"/>
          <p:cNvSpPr>
            <a:spLocks noChangeArrowheads="1"/>
          </p:cNvSpPr>
          <p:nvPr/>
        </p:nvSpPr>
        <p:spPr bwMode="auto">
          <a:xfrm>
            <a:off x="4810125" y="38862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4986338" y="3879850"/>
            <a:ext cx="197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funnier</a:t>
            </a:r>
            <a:endParaRPr 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AutoShape 62"/>
          <p:cNvCxnSpPr>
            <a:cxnSpLocks noChangeShapeType="1"/>
            <a:stCxn id="42040" idx="3"/>
            <a:endCxn id="42044" idx="1"/>
          </p:cNvCxnSpPr>
          <p:nvPr/>
        </p:nvCxnSpPr>
        <p:spPr bwMode="auto">
          <a:xfrm flipV="1">
            <a:off x="3544888" y="4229100"/>
            <a:ext cx="1250950" cy="1270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7" name="Text Box 63"/>
          <p:cNvSpPr txBox="1">
            <a:spLocks noChangeArrowheads="1"/>
          </p:cNvSpPr>
          <p:nvPr/>
        </p:nvSpPr>
        <p:spPr bwMode="auto">
          <a:xfrm>
            <a:off x="0" y="1268413"/>
            <a:ext cx="73675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We want the comparative form </a:t>
            </a:r>
          </a:p>
          <a:p>
            <a:pPr algn="ctr">
              <a:defRPr/>
            </a:pPr>
            <a:r>
              <a:rPr lang="pl-P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of the adjective ‘funny’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 autoUpdateAnimBg="0"/>
      <p:bldP spid="42036" grpId="0" animBg="1"/>
      <p:bldP spid="42038" grpId="0" animBg="1"/>
      <p:bldP spid="42039" grpId="0" autoUpdateAnimBg="0"/>
      <p:bldP spid="42040" grpId="0" animBg="1"/>
      <p:bldP spid="42042" grpId="0" autoUpdateAnimBg="0"/>
      <p:bldP spid="42043" grpId="0" autoUpdateAnimBg="0"/>
      <p:bldP spid="42044" grpId="0" animBg="1"/>
      <p:bldP spid="420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What is a “</a:t>
            </a:r>
            <a:r>
              <a:rPr lang="pl-PL" smtClean="0"/>
              <a:t>superlative</a:t>
            </a:r>
            <a:r>
              <a:rPr lang="en-US" smtClean="0">
                <a:cs typeface="Times New Roman" charset="0"/>
              </a:rPr>
              <a:t> form”?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pl-PL" sz="2400" smtClean="0">
                <a:solidFill>
                  <a:schemeClr val="accent2"/>
                </a:solidFill>
              </a:rPr>
              <a:t>Comaprative form expresses the idea of ‘most’</a:t>
            </a:r>
            <a:r>
              <a:rPr lang="en-US" sz="2400" smtClean="0"/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862263" y="2590800"/>
            <a:ext cx="1627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fast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14750" y="2590800"/>
            <a:ext cx="139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-est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25488" y="3605213"/>
            <a:ext cx="6319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My car is fast. </a:t>
            </a:r>
          </a:p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Your car is fast.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385888" y="4800600"/>
            <a:ext cx="5000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But his car is the fastest.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719638" y="4738688"/>
            <a:ext cx="14382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8921" name="AutoShape 9"/>
          <p:cNvCxnSpPr>
            <a:cxnSpLocks noChangeShapeType="1"/>
            <a:stCxn id="38922" idx="3"/>
            <a:endCxn id="38920" idx="3"/>
          </p:cNvCxnSpPr>
          <p:nvPr/>
        </p:nvCxnSpPr>
        <p:spPr bwMode="auto"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667000" y="2590800"/>
            <a:ext cx="2286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1277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8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9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80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36" name="Rectangle 2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1282" name="Line 25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Line 26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nimBg="1"/>
      <p:bldP spid="38922" grpId="0" animBg="1"/>
    </p:bldLst>
  </p:timing>
</p:sld>
</file>

<file path=ppt/theme/theme1.xml><?xml version="1.0" encoding="utf-8"?>
<a:theme xmlns:a="http://schemas.openxmlformats.org/drawingml/2006/main" name="Radar">
  <a:themeElements>
    <a:clrScheme name="Radar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Rada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adar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Designs\Radar.pot</Template>
  <TotalTime>795</TotalTime>
  <Words>534</Words>
  <Application>Microsoft Office PowerPoint</Application>
  <PresentationFormat>On-screen Show (4:3)</PresentationFormat>
  <Paragraphs>305</Paragraphs>
  <Slides>13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Times New Roman</vt:lpstr>
      <vt:lpstr>Arial</vt:lpstr>
      <vt:lpstr>Trebuchet MS</vt:lpstr>
      <vt:lpstr>Webdings</vt:lpstr>
      <vt:lpstr>Wingdings</vt:lpstr>
      <vt:lpstr>Radar</vt:lpstr>
      <vt:lpstr>Comparative and superlative forms of adjectives</vt:lpstr>
      <vt:lpstr>What is an adjective?</vt:lpstr>
      <vt:lpstr>What is a syllable?</vt:lpstr>
      <vt:lpstr>Syllables – examples</vt:lpstr>
      <vt:lpstr>How do we make a comparative?</vt:lpstr>
      <vt:lpstr>PowerPoint Presentation</vt:lpstr>
      <vt:lpstr>“Comparative form”</vt:lpstr>
      <vt:lpstr>Change of ‘y’ into ‘i’</vt:lpstr>
      <vt:lpstr>What is a “superlative form”?</vt:lpstr>
      <vt:lpstr>“Superlative form”</vt:lpstr>
      <vt:lpstr>Summary comparison</vt:lpstr>
      <vt:lpstr>Irregular comparatives</vt:lpstr>
      <vt:lpstr>Exercises</vt:lpstr>
      <vt:lpstr>Full version</vt:lpstr>
      <vt:lpstr>Without Introduction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English Grammar</dc:title>
  <dc:creator>Andrzej Walczak</dc:creator>
  <cp:lastModifiedBy>Puta</cp:lastModifiedBy>
  <cp:revision>38</cp:revision>
  <cp:lastPrinted>2003-01-11T19:52:14Z</cp:lastPrinted>
  <dcterms:created xsi:type="dcterms:W3CDTF">2003-01-10T21:59:47Z</dcterms:created>
  <dcterms:modified xsi:type="dcterms:W3CDTF">2011-02-06T04:04:34Z</dcterms:modified>
</cp:coreProperties>
</file>