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  <p:sldMasterId id="2147483656" r:id="rId2"/>
  </p:sldMasterIdLst>
  <p:notesMasterIdLst>
    <p:notesMasterId r:id="rId17"/>
  </p:notesMasterIdLst>
  <p:sldIdLst>
    <p:sldId id="457" r:id="rId3"/>
    <p:sldId id="434" r:id="rId4"/>
    <p:sldId id="435" r:id="rId5"/>
    <p:sldId id="450" r:id="rId6"/>
    <p:sldId id="437" r:id="rId7"/>
    <p:sldId id="438" r:id="rId8"/>
    <p:sldId id="439" r:id="rId9"/>
    <p:sldId id="440" r:id="rId10"/>
    <p:sldId id="441" r:id="rId11"/>
    <p:sldId id="442" r:id="rId12"/>
    <p:sldId id="451" r:id="rId13"/>
    <p:sldId id="444" r:id="rId14"/>
    <p:sldId id="445" r:id="rId15"/>
    <p:sldId id="44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FF33"/>
    <a:srgbClr val="EAEAEA"/>
    <a:srgbClr val="FFFF66"/>
    <a:srgbClr val="0033CC"/>
    <a:srgbClr val="CC0000"/>
    <a:srgbClr val="66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477" autoAdjust="0"/>
    <p:restoredTop sz="94728" autoAdjust="0"/>
  </p:normalViewPr>
  <p:slideViewPr>
    <p:cSldViewPr>
      <p:cViewPr>
        <p:scale>
          <a:sx n="75" d="100"/>
          <a:sy n="75" d="100"/>
        </p:scale>
        <p:origin x="-2664" y="-100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E02AB7A-B7E3-445F-A3CC-4629DCD2F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8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61FD177-E156-4AD7-913E-D85C68BD8E25}" type="slidenum">
              <a:rPr 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C0BDB7D7-78B5-409F-ABBF-22372E5DDDBC}" type="slidenum">
              <a:rPr 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7085C9AB-2BC3-4595-A375-45FD25A03933}" type="slidenum">
              <a:rPr 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C68F5F7C-2E98-4B23-89A5-F6132DF1F12F}" type="slidenum">
              <a:rPr 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7063EB41-3EE0-4B41-A37D-5A939F150F44}" type="slidenum">
              <a:rPr 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0BBD1F72-9E24-44DB-9380-1A808D40FE54}" type="slidenum">
              <a:rPr 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2AA5FAF9-541F-4983-BE3C-530DBEDBBAD8}" type="slidenum">
              <a:rPr 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ACC6B791-A7C8-4FB8-8CB2-C724966E68E1}" type="slidenum">
              <a:rPr 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C75F2FEF-F30B-4203-A403-D364B060DAC0}" type="slidenum">
              <a:rPr 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AF154052-AADB-4A7B-B108-98825484A13E}" type="slidenum">
              <a:rPr 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589F8CA3-285C-43F0-BC5D-18E3D1E5DBF7}" type="slidenum">
              <a:rPr 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34DFFABA-D7E9-4B51-95A0-451D76500A6C}" type="slidenum">
              <a:rPr 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21ED45E4-8A40-4354-ADFF-B608FB726022}" type="slidenum">
              <a:rPr 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_with_swallow_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55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794A6-FB09-4707-A051-324C2066D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9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EEE50-C3D5-484D-BC85-5B71B07C5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8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7CAE8-02D5-41E8-BB68-9B3F18971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5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2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1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27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04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15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9B809-8B6A-4E09-8B55-2E440679E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5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5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1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0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78AC2-2DC6-40F9-83DC-EB50AC913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6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ECAF9-9AE7-4F10-A5DE-DBEE13A9F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4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74B58-2058-40EF-8CC3-4B5B40307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6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FD6A8-D8F6-4420-A5DD-2C607468A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40EB3-CCD7-437F-97A2-54FDE3FC3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E3689-E4E8-49A6-B240-E938D4DC5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4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4A0B7-474F-4319-8444-82985100A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7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0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739D19-D7E5-4E62-BB89-02D033F5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5400" b="1" dirty="0" err="1" smtClean="0">
                <a:solidFill>
                  <a:srgbClr val="FF0000"/>
                </a:solidFill>
                <a:latin typeface="Comic Sans MS" pitchFamily="66" charset="0"/>
              </a:rPr>
              <a:t>Adverbs</a:t>
            </a:r>
            <a:r>
              <a:rPr lang="es-PE" sz="5400" b="1" dirty="0" smtClean="0">
                <a:solidFill>
                  <a:srgbClr val="FF0000"/>
                </a:solidFill>
                <a:latin typeface="Comic Sans MS" pitchFamily="66" charset="0"/>
              </a:rPr>
              <a:t> of </a:t>
            </a:r>
            <a:r>
              <a:rPr lang="es-PE" sz="5400" b="1" dirty="0" err="1" smtClean="0">
                <a:solidFill>
                  <a:srgbClr val="FF0000"/>
                </a:solidFill>
                <a:latin typeface="Comic Sans MS" pitchFamily="66" charset="0"/>
              </a:rPr>
              <a:t>Manner</a:t>
            </a:r>
            <a:endParaRPr lang="en-US" sz="5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5836"/>
            <a:ext cx="8610600" cy="5614064"/>
          </a:xfrm>
        </p:spPr>
      </p:pic>
    </p:spTree>
    <p:extLst>
      <p:ext uri="{BB962C8B-B14F-4D97-AF65-F5344CB8AC3E}">
        <p14:creationId xmlns:p14="http://schemas.microsoft.com/office/powerpoint/2010/main" val="3774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DBED70F4-FFBF-4A41-8143-1887F5506F6C}" type="slidenum">
              <a:rPr lang="en-US" sz="14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4421188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en-US" sz="3600">
              <a:solidFill>
                <a:schemeClr val="tx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3200">
                <a:solidFill>
                  <a:schemeClr val="tx1"/>
                </a:solidFill>
              </a:rPr>
              <a:t>(c) Len is a </a:t>
            </a:r>
            <a:r>
              <a:rPr lang="en-US" sz="3200" b="1" i="1">
                <a:solidFill>
                  <a:srgbClr val="FF0066"/>
                </a:solidFill>
              </a:rPr>
              <a:t>fast</a:t>
            </a:r>
            <a:r>
              <a:rPr lang="en-US" sz="3200">
                <a:solidFill>
                  <a:schemeClr val="tx1"/>
                </a:solidFill>
              </a:rPr>
              <a:t> runner.</a:t>
            </a:r>
          </a:p>
          <a:p>
            <a:pPr eaLnBrk="1" hangingPunct="1">
              <a:lnSpc>
                <a:spcPct val="125000"/>
              </a:lnSpc>
            </a:pPr>
            <a:endParaRPr lang="en-US" sz="1400">
              <a:solidFill>
                <a:schemeClr val="tx1"/>
              </a:solidFill>
            </a:endParaRPr>
          </a:p>
          <a:p>
            <a:pPr eaLnBrk="1" hangingPunct="1">
              <a:lnSpc>
                <a:spcPct val="125000"/>
              </a:lnSpc>
            </a:pPr>
            <a:endParaRPr lang="en-US" sz="1400">
              <a:solidFill>
                <a:schemeClr val="tx1"/>
              </a:solidFill>
            </a:endParaRPr>
          </a:p>
          <a:p>
            <a:pPr eaLnBrk="1" hangingPunct="1">
              <a:lnSpc>
                <a:spcPct val="125000"/>
              </a:lnSpc>
            </a:pP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74469" name="Text Box 5"/>
          <p:cNvSpPr txBox="1">
            <a:spLocks noChangeArrowheads="1"/>
          </p:cNvSpPr>
          <p:nvPr/>
        </p:nvSpPr>
        <p:spPr bwMode="auto">
          <a:xfrm>
            <a:off x="1089025" y="2819400"/>
            <a:ext cx="342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rgbClr val="FF0066"/>
                </a:solidFill>
              </a:rPr>
              <a:t>ADJECTIVES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4470" name="Text Box 6"/>
          <p:cNvSpPr txBox="1">
            <a:spLocks noChangeArrowheads="1"/>
          </p:cNvSpPr>
          <p:nvPr/>
        </p:nvSpPr>
        <p:spPr bwMode="auto">
          <a:xfrm>
            <a:off x="5621338" y="2787650"/>
            <a:ext cx="271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rgbClr val="006600"/>
                </a:solidFill>
              </a:rPr>
              <a:t>ADVERBS</a:t>
            </a:r>
            <a:r>
              <a:rPr lang="en-US" sz="280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574471" name="Rectangle 7"/>
          <p:cNvSpPr>
            <a:spLocks noChangeArrowheads="1"/>
          </p:cNvSpPr>
          <p:nvPr/>
        </p:nvSpPr>
        <p:spPr bwMode="auto">
          <a:xfrm>
            <a:off x="1546225" y="3367088"/>
            <a:ext cx="13843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66"/>
                </a:solidFill>
              </a:rPr>
              <a:t>fast</a:t>
            </a:r>
          </a:p>
          <a:p>
            <a:r>
              <a:rPr lang="en-US" sz="4000" b="1" i="1">
                <a:solidFill>
                  <a:srgbClr val="FF0066"/>
                </a:solidFill>
              </a:rPr>
              <a:t>hard</a:t>
            </a:r>
          </a:p>
          <a:p>
            <a:r>
              <a:rPr lang="en-US" sz="4000" b="1" i="1">
                <a:solidFill>
                  <a:srgbClr val="FF0066"/>
                </a:solidFill>
              </a:rPr>
              <a:t>early</a:t>
            </a:r>
          </a:p>
          <a:p>
            <a:r>
              <a:rPr lang="en-US" sz="4000" b="1" i="1">
                <a:solidFill>
                  <a:srgbClr val="FF0066"/>
                </a:solidFill>
              </a:rPr>
              <a:t>late</a:t>
            </a:r>
          </a:p>
        </p:txBody>
      </p:sp>
      <p:sp>
        <p:nvSpPr>
          <p:cNvPr id="574472" name="Rectangle 8"/>
          <p:cNvSpPr>
            <a:spLocks noChangeArrowheads="1"/>
          </p:cNvSpPr>
          <p:nvPr/>
        </p:nvSpPr>
        <p:spPr bwMode="auto">
          <a:xfrm>
            <a:off x="1546225" y="3367088"/>
            <a:ext cx="13843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0066"/>
                </a:solidFill>
              </a:rPr>
              <a:t>fast</a:t>
            </a:r>
          </a:p>
          <a:p>
            <a:r>
              <a:rPr lang="en-US" sz="4000" b="1" i="1">
                <a:solidFill>
                  <a:srgbClr val="FF0066"/>
                </a:solidFill>
              </a:rPr>
              <a:t>hard</a:t>
            </a:r>
          </a:p>
          <a:p>
            <a:r>
              <a:rPr lang="en-US" sz="4000" b="1" i="1">
                <a:solidFill>
                  <a:srgbClr val="FF0066"/>
                </a:solidFill>
              </a:rPr>
              <a:t>early</a:t>
            </a:r>
          </a:p>
          <a:p>
            <a:r>
              <a:rPr lang="en-US" sz="4000" b="1" i="1">
                <a:solidFill>
                  <a:srgbClr val="FF0066"/>
                </a:solidFill>
              </a:rPr>
              <a:t>late</a:t>
            </a:r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14-10  ADJECTIVES AND ADVERBS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574476" name="Rectangle 12"/>
          <p:cNvSpPr>
            <a:spLocks noChangeArrowheads="1"/>
          </p:cNvSpPr>
          <p:nvPr/>
        </p:nvSpPr>
        <p:spPr bwMode="auto">
          <a:xfrm>
            <a:off x="5035550" y="1295400"/>
            <a:ext cx="3316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3200">
                <a:solidFill>
                  <a:schemeClr val="tx1"/>
                </a:solidFill>
              </a:rPr>
              <a:t>(d) Len runs </a:t>
            </a:r>
            <a:r>
              <a:rPr lang="en-US" sz="3200" b="1" i="1">
                <a:solidFill>
                  <a:srgbClr val="006600"/>
                </a:solidFill>
              </a:rPr>
              <a:t>fast</a:t>
            </a:r>
            <a:r>
              <a:rPr lang="en-US" sz="320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81503E-6 L 0.36354 -3.8150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74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7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46821E-7 L 0.35608 -3.46821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74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95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12139E-6 L 0.35278 3.12139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74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21965E-6 L 0.34791 -4.21965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74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574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74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574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74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9" grpId="0"/>
      <p:bldP spid="574470" grpId="0"/>
      <p:bldP spid="574471" grpId="0" build="allAtOnce"/>
      <p:bldP spid="574471" grpId="1" build="allAtOnce"/>
      <p:bldP spid="5744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1D39BC94-FDD6-4572-967C-87254A1056B1}" type="slidenum">
              <a:rPr lang="en-US" sz="14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52400" y="609600"/>
            <a:ext cx="4713288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en-US" sz="3600">
              <a:solidFill>
                <a:schemeClr val="tx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3200">
                <a:solidFill>
                  <a:schemeClr val="tx1"/>
                </a:solidFill>
              </a:rPr>
              <a:t>(e) Lou is a </a:t>
            </a:r>
            <a:r>
              <a:rPr lang="en-US" sz="3200" b="1" i="1">
                <a:solidFill>
                  <a:srgbClr val="FF0066"/>
                </a:solidFill>
              </a:rPr>
              <a:t>good</a:t>
            </a:r>
            <a:r>
              <a:rPr lang="en-US" sz="3200">
                <a:solidFill>
                  <a:schemeClr val="tx1"/>
                </a:solidFill>
              </a:rPr>
              <a:t> runner.</a:t>
            </a:r>
          </a:p>
        </p:txBody>
      </p:sp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1465263" y="2819400"/>
            <a:ext cx="3144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FF0066"/>
                </a:solidFill>
              </a:rPr>
              <a:t>ADJECTIVE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5224463" y="2819400"/>
            <a:ext cx="2433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006600"/>
                </a:solidFill>
              </a:rPr>
              <a:t>ADVERB</a:t>
            </a:r>
            <a:r>
              <a:rPr lang="en-US" sz="280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14-10  ADJECTIVES AND ADVERBS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593929" name="Rectangle 9"/>
          <p:cNvSpPr>
            <a:spLocks noChangeArrowheads="1"/>
          </p:cNvSpPr>
          <p:nvPr/>
        </p:nvSpPr>
        <p:spPr bwMode="auto">
          <a:xfrm>
            <a:off x="5068888" y="1295400"/>
            <a:ext cx="32496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3200">
                <a:solidFill>
                  <a:schemeClr val="tx1"/>
                </a:solidFill>
              </a:rPr>
              <a:t>(f) Lou runs </a:t>
            </a:r>
            <a:r>
              <a:rPr lang="en-US" sz="3200" b="1" i="1">
                <a:solidFill>
                  <a:srgbClr val="006600"/>
                </a:solidFill>
              </a:rPr>
              <a:t>well</a:t>
            </a:r>
            <a:r>
              <a:rPr lang="en-US" sz="3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93931" name="Rectangle 11"/>
          <p:cNvSpPr>
            <a:spLocks noChangeArrowheads="1"/>
          </p:cNvSpPr>
          <p:nvPr/>
        </p:nvSpPr>
        <p:spPr bwMode="auto">
          <a:xfrm>
            <a:off x="2085975" y="3455988"/>
            <a:ext cx="15621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i="1">
                <a:solidFill>
                  <a:srgbClr val="FF0066"/>
                </a:solidFill>
              </a:rPr>
              <a:t>good</a:t>
            </a:r>
          </a:p>
        </p:txBody>
      </p:sp>
      <p:sp>
        <p:nvSpPr>
          <p:cNvPr id="593932" name="Rectangle 12"/>
          <p:cNvSpPr>
            <a:spLocks noChangeArrowheads="1"/>
          </p:cNvSpPr>
          <p:nvPr/>
        </p:nvSpPr>
        <p:spPr bwMode="auto">
          <a:xfrm>
            <a:off x="5400675" y="3455988"/>
            <a:ext cx="12525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i="1">
                <a:solidFill>
                  <a:srgbClr val="006600"/>
                </a:solidFill>
              </a:rPr>
              <a:t>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/>
      <p:bldP spid="593924" grpId="0"/>
      <p:bldP spid="593929" grpId="0"/>
      <p:bldP spid="593931" grpId="0"/>
      <p:bldP spid="5939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419659BE-45B3-4908-88A0-8640D963209D}" type="slidenum">
              <a:rPr lang="en-US" sz="14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81000" y="2895600"/>
            <a:ext cx="5257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1"/>
                </a:solidFill>
              </a:rPr>
              <a:t>I can see ______.</a:t>
            </a:r>
          </a:p>
          <a:p>
            <a:pPr eaLnBrk="1" hangingPunct="1"/>
            <a:endParaRPr lang="en-US" sz="4000">
              <a:solidFill>
                <a:schemeClr val="tx1"/>
              </a:solidFill>
            </a:endParaRPr>
          </a:p>
          <a:p>
            <a:pPr eaLnBrk="1" hangingPunct="1"/>
            <a:r>
              <a:rPr lang="en-US" sz="4000">
                <a:solidFill>
                  <a:schemeClr val="tx1"/>
                </a:solidFill>
              </a:rPr>
              <a:t>It is a _____ day. </a:t>
            </a:r>
          </a:p>
          <a:p>
            <a:pPr eaLnBrk="1" hangingPunct="1"/>
            <a:r>
              <a:rPr lang="en-US" sz="4000">
                <a:solidFill>
                  <a:schemeClr val="tx1"/>
                </a:solidFill>
              </a:rPr>
              <a:t> </a:t>
            </a:r>
          </a:p>
          <a:p>
            <a:pPr eaLnBrk="1" hangingPunct="1"/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15364" name="Picture 6" descr="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340100" cy="44450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3" name="Rectangle 3"/>
          <p:cNvSpPr>
            <a:spLocks noChangeArrowheads="1"/>
          </p:cNvSpPr>
          <p:nvPr/>
        </p:nvSpPr>
        <p:spPr bwMode="auto">
          <a:xfrm>
            <a:off x="1828800" y="4114800"/>
            <a:ext cx="1285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clear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2667000" y="2895600"/>
            <a:ext cx="165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clearly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990600" y="1676400"/>
            <a:ext cx="31242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clear    clearly</a:t>
            </a:r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14-10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/>
      <p:bldP spid="5785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6C7FA185-A783-4B7D-A2B3-ABA609B55710}" type="slidenum">
              <a:rPr lang="en-US" sz="14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65125" y="2438400"/>
            <a:ext cx="8031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1"/>
                </a:solidFill>
              </a:rPr>
              <a:t>When you study enough, exams are _____.</a:t>
            </a:r>
          </a:p>
        </p:txBody>
      </p:sp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7112000" y="2438400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easy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895600" y="1600200"/>
            <a:ext cx="28956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C7303B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000000"/>
                </a:solidFill>
              </a:rPr>
              <a:t>easy    easily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14-10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pic>
        <p:nvPicPr>
          <p:cNvPr id="16391" name="Picture 8" descr="C14S70_1383980_woman rea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48063"/>
            <a:ext cx="3657600" cy="27273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3BB09489-849B-47AD-988D-1EADBED8039B}" type="slidenum">
              <a:rPr lang="en-US" sz="14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81000" y="3154363"/>
            <a:ext cx="6002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1"/>
                </a:solidFill>
              </a:rPr>
              <a:t>Everyone should drive _______.</a:t>
            </a:r>
          </a:p>
        </p:txBody>
      </p:sp>
      <p:sp>
        <p:nvSpPr>
          <p:cNvPr id="582659" name="Rectangle 3"/>
          <p:cNvSpPr>
            <a:spLocks noChangeArrowheads="1"/>
          </p:cNvSpPr>
          <p:nvPr/>
        </p:nvSpPr>
        <p:spPr bwMode="auto">
          <a:xfrm>
            <a:off x="4541838" y="3154363"/>
            <a:ext cx="1695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carefully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4092575" y="2514600"/>
            <a:ext cx="1401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careful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365125" y="2514600"/>
            <a:ext cx="8302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1"/>
                </a:solidFill>
              </a:rPr>
              <a:t>Everyone should be ______ when they drive.</a:t>
            </a:r>
          </a:p>
        </p:txBody>
      </p:sp>
      <p:pic>
        <p:nvPicPr>
          <p:cNvPr id="17415" name="Picture 6" descr="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48100"/>
            <a:ext cx="3962400" cy="263842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2743200" y="1600200"/>
            <a:ext cx="37338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C7303B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000000"/>
                </a:solidFill>
              </a:rPr>
              <a:t>careful    carefully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14-10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/>
      <p:bldP spid="5826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3DF3B213-5B10-41DE-AC7A-487E8C9F1238}" type="slidenum">
              <a:rPr lang="en-US" sz="14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371600" y="1371600"/>
            <a:ext cx="6629400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The wedding was lovely.</a:t>
            </a:r>
          </a:p>
        </p:txBody>
      </p:sp>
      <p:pic>
        <p:nvPicPr>
          <p:cNvPr id="5124" name="Picture 3" descr="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5638800" cy="380206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14-9  LINKING VERBS + ADJECTIVES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4AB6872E-5CEB-4E3F-B880-81C0BF6767F3}" type="slidenum">
              <a:rPr lang="en-US" sz="14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560130" name="AutoShape 2"/>
          <p:cNvSpPr>
            <a:spLocks noChangeArrowheads="1"/>
          </p:cNvSpPr>
          <p:nvPr/>
        </p:nvSpPr>
        <p:spPr bwMode="auto">
          <a:xfrm>
            <a:off x="2209800" y="3124200"/>
            <a:ext cx="4648200" cy="14478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        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04800" y="1779588"/>
            <a:ext cx="640715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sz="3600">
                <a:solidFill>
                  <a:schemeClr val="tx1"/>
                </a:solidFill>
              </a:rPr>
              <a:t>(a) The wedding </a:t>
            </a:r>
            <a:r>
              <a:rPr lang="en-US" sz="3600" b="1" i="1">
                <a:solidFill>
                  <a:srgbClr val="009900"/>
                </a:solidFill>
              </a:rPr>
              <a:t>was</a:t>
            </a:r>
            <a:r>
              <a:rPr lang="en-US" sz="3600" b="1">
                <a:solidFill>
                  <a:schemeClr val="tx1"/>
                </a:solidFill>
              </a:rPr>
              <a:t> </a:t>
            </a:r>
            <a:r>
              <a:rPr lang="en-US" sz="3600" b="1" i="1">
                <a:solidFill>
                  <a:srgbClr val="3333FF"/>
                </a:solidFill>
              </a:rPr>
              <a:t>   lovely</a:t>
            </a:r>
            <a:r>
              <a:rPr lang="en-US" sz="3600">
                <a:solidFill>
                  <a:schemeClr val="tx1"/>
                </a:solidFill>
              </a:rPr>
              <a:t>.</a:t>
            </a:r>
          </a:p>
          <a:p>
            <a:pPr eaLnBrk="1" hangingPunct="1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813175" y="1371600"/>
            <a:ext cx="3973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rgbClr val="009900"/>
                </a:solidFill>
              </a:rPr>
              <a:t> BE</a:t>
            </a:r>
            <a:r>
              <a:rPr lang="en-US" sz="2800">
                <a:solidFill>
                  <a:schemeClr val="tx1"/>
                </a:solidFill>
              </a:rPr>
              <a:t>   +  </a:t>
            </a:r>
            <a:r>
              <a:rPr lang="en-US" sz="2800">
                <a:solidFill>
                  <a:srgbClr val="3333FF"/>
                </a:solidFill>
              </a:rPr>
              <a:t>ADJECTIVE</a:t>
            </a:r>
            <a:r>
              <a:rPr lang="en-US" sz="3200" b="1">
                <a:solidFill>
                  <a:srgbClr val="FF0066"/>
                </a:solidFill>
              </a:rPr>
              <a:t>  </a:t>
            </a:r>
            <a:r>
              <a:rPr lang="en-US" sz="180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2667000" y="3200400"/>
            <a:ext cx="379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009900"/>
                </a:solidFill>
              </a:rPr>
              <a:t>be   </a:t>
            </a:r>
            <a:r>
              <a:rPr lang="en-US" sz="4000">
                <a:solidFill>
                  <a:schemeClr val="tx1"/>
                </a:solidFill>
              </a:rPr>
              <a:t>+</a:t>
            </a:r>
            <a:r>
              <a:rPr lang="en-US" sz="2800">
                <a:solidFill>
                  <a:schemeClr val="tx1"/>
                </a:solidFill>
              </a:rPr>
              <a:t>   </a:t>
            </a:r>
            <a:r>
              <a:rPr lang="en-US" sz="4000">
                <a:solidFill>
                  <a:srgbClr val="3333FF"/>
                </a:solidFill>
              </a:rPr>
              <a:t>adjective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2895600" y="3886200"/>
            <a:ext cx="2514600" cy="533400"/>
          </a:xfrm>
          <a:prstGeom prst="curvedUpArrow">
            <a:avLst>
              <a:gd name="adj1" fmla="val 94286"/>
              <a:gd name="adj2" fmla="val 188571"/>
              <a:gd name="adj3" fmla="val 33333"/>
            </a:avLst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14-9  LINKING VERBS + ADJECTIVES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nimBg="1"/>
      <p:bldP spid="560130" grpId="1" animBg="1"/>
      <p:bldP spid="560133" grpId="0"/>
      <p:bldP spid="5601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7451D1E4-C2AA-467E-89C0-34AA7FF40C13}" type="slidenum">
              <a:rPr lang="en-US" sz="14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590856" name="AutoShape 8"/>
          <p:cNvSpPr>
            <a:spLocks noChangeArrowheads="1"/>
          </p:cNvSpPr>
          <p:nvPr/>
        </p:nvSpPr>
        <p:spPr bwMode="auto">
          <a:xfrm>
            <a:off x="1219200" y="5410200"/>
            <a:ext cx="66294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        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90857" name="Text Box 9"/>
          <p:cNvSpPr txBox="1">
            <a:spLocks noChangeArrowheads="1"/>
          </p:cNvSpPr>
          <p:nvPr/>
        </p:nvSpPr>
        <p:spPr bwMode="auto">
          <a:xfrm>
            <a:off x="1268413" y="5368925"/>
            <a:ext cx="67425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/>
              <a:t>common </a:t>
            </a:r>
            <a:r>
              <a:rPr lang="en-US" sz="3200" dirty="0" err="1" smtClean="0"/>
              <a:t>stative</a:t>
            </a:r>
            <a:r>
              <a:rPr lang="en-US" sz="3200" dirty="0" smtClean="0"/>
              <a:t> </a:t>
            </a:r>
            <a:r>
              <a:rPr lang="en-US" sz="3200" dirty="0"/>
              <a:t>verbs: </a:t>
            </a:r>
            <a:r>
              <a:rPr lang="en-US" sz="3200" b="1" dirty="0">
                <a:solidFill>
                  <a:srgbClr val="800080"/>
                </a:solidFill>
              </a:rPr>
              <a:t>look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00080"/>
                </a:solidFill>
              </a:rPr>
              <a:t>smell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</a:p>
          <a:p>
            <a:pPr eaLnBrk="1" hangingPunct="1"/>
            <a:r>
              <a:rPr lang="en-US" sz="3200" b="1" dirty="0">
                <a:solidFill>
                  <a:srgbClr val="800080"/>
                </a:solidFill>
              </a:rPr>
              <a:t>feel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00080"/>
                </a:solidFill>
              </a:rPr>
              <a:t>taste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en-US" sz="3200" dirty="0"/>
              <a:t>and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00080"/>
                </a:solidFill>
              </a:rPr>
              <a:t>sound</a:t>
            </a:r>
          </a:p>
        </p:txBody>
      </p:sp>
      <p:sp>
        <p:nvSpPr>
          <p:cNvPr id="590852" name="Text Box 4"/>
          <p:cNvSpPr txBox="1">
            <a:spLocks noChangeArrowheads="1"/>
          </p:cNvSpPr>
          <p:nvPr/>
        </p:nvSpPr>
        <p:spPr bwMode="auto">
          <a:xfrm>
            <a:off x="3886200" y="1295400"/>
            <a:ext cx="448449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sz="2800" dirty="0">
                <a:solidFill>
                  <a:srgbClr val="800080"/>
                </a:solidFill>
              </a:rPr>
              <a:t>  </a:t>
            </a:r>
            <a:r>
              <a:rPr lang="en-US" sz="2800" dirty="0" smtClean="0">
                <a:solidFill>
                  <a:srgbClr val="800080"/>
                </a:solidFill>
              </a:rPr>
              <a:t>STATIVE</a:t>
            </a: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>
                <a:solidFill>
                  <a:schemeClr val="tx1"/>
                </a:solidFill>
              </a:rPr>
              <a:t>+ </a:t>
            </a:r>
            <a:r>
              <a:rPr lang="en-US" sz="2800" dirty="0">
                <a:solidFill>
                  <a:srgbClr val="3333FF"/>
                </a:solidFill>
              </a:rPr>
              <a:t>ADJECTIVE</a:t>
            </a:r>
          </a:p>
          <a:p>
            <a:pPr eaLnBrk="1" hangingPunct="1">
              <a:lnSpc>
                <a:spcPct val="75000"/>
              </a:lnSpc>
            </a:pPr>
            <a:r>
              <a:rPr lang="en-US" sz="2800" dirty="0">
                <a:solidFill>
                  <a:srgbClr val="FF0066"/>
                </a:solidFill>
              </a:rPr>
              <a:t>  </a:t>
            </a:r>
            <a:r>
              <a:rPr lang="en-US" sz="2800" dirty="0">
                <a:solidFill>
                  <a:srgbClr val="800080"/>
                </a:solidFill>
              </a:rPr>
              <a:t>VERB</a:t>
            </a:r>
            <a:r>
              <a:rPr lang="en-US" sz="3200" b="1" dirty="0">
                <a:solidFill>
                  <a:srgbClr val="FF0066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590853" name="Text Box 5"/>
          <p:cNvSpPr txBox="1">
            <a:spLocks noChangeArrowheads="1"/>
          </p:cNvSpPr>
          <p:nvPr/>
        </p:nvSpPr>
        <p:spPr bwMode="auto">
          <a:xfrm>
            <a:off x="304800" y="1752600"/>
            <a:ext cx="805815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sz="3600" dirty="0">
                <a:solidFill>
                  <a:schemeClr val="tx1"/>
                </a:solidFill>
              </a:rPr>
              <a:t>(b) The band        </a:t>
            </a:r>
            <a:r>
              <a:rPr lang="en-US" sz="3600" b="1" i="1" dirty="0">
                <a:solidFill>
                  <a:srgbClr val="800080"/>
                </a:solidFill>
              </a:rPr>
              <a:t>sounded</a:t>
            </a:r>
            <a:r>
              <a:rPr lang="en-US" sz="3600" dirty="0">
                <a:solidFill>
                  <a:schemeClr val="tx1"/>
                </a:solidFill>
              </a:rPr>
              <a:t>   </a:t>
            </a:r>
            <a:r>
              <a:rPr lang="en-US" sz="3600" b="1" i="1" dirty="0">
                <a:solidFill>
                  <a:srgbClr val="3333FF"/>
                </a:solidFill>
              </a:rPr>
              <a:t>terrific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25000"/>
              </a:lnSpc>
            </a:pPr>
            <a:r>
              <a:rPr lang="en-US" sz="3600" dirty="0">
                <a:solidFill>
                  <a:schemeClr val="tx1"/>
                </a:solidFill>
              </a:rPr>
              <a:t>(c) The </a:t>
            </a:r>
            <a:r>
              <a:rPr lang="en-US" sz="3600" dirty="0" smtClean="0">
                <a:solidFill>
                  <a:schemeClr val="tx1"/>
                </a:solidFill>
              </a:rPr>
              <a:t>girl           </a:t>
            </a:r>
            <a:r>
              <a:rPr lang="en-US" sz="3600" b="1" i="1" dirty="0">
                <a:solidFill>
                  <a:srgbClr val="800080"/>
                </a:solidFill>
              </a:rPr>
              <a:t>looked</a:t>
            </a:r>
            <a:r>
              <a:rPr lang="en-US" sz="3600" dirty="0">
                <a:solidFill>
                  <a:schemeClr val="tx1"/>
                </a:solidFill>
              </a:rPr>
              <a:t>      </a:t>
            </a:r>
            <a:r>
              <a:rPr lang="en-US" sz="3600" b="1" i="1" dirty="0">
                <a:solidFill>
                  <a:srgbClr val="3333FF"/>
                </a:solidFill>
              </a:rPr>
              <a:t>beautiful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25000"/>
              </a:lnSpc>
            </a:pPr>
            <a:r>
              <a:rPr lang="en-US" sz="3600" dirty="0">
                <a:solidFill>
                  <a:schemeClr val="tx1"/>
                </a:solidFill>
              </a:rPr>
              <a:t>(d) The food        </a:t>
            </a:r>
            <a:r>
              <a:rPr lang="en-US" sz="3600" b="1" i="1" dirty="0">
                <a:solidFill>
                  <a:srgbClr val="800080"/>
                </a:solidFill>
              </a:rPr>
              <a:t>tasted</a:t>
            </a:r>
            <a:r>
              <a:rPr lang="en-US" sz="3600" dirty="0">
                <a:solidFill>
                  <a:schemeClr val="tx1"/>
                </a:solidFill>
              </a:rPr>
              <a:t>       </a:t>
            </a:r>
            <a:r>
              <a:rPr lang="en-US" sz="3600" b="1" i="1" dirty="0">
                <a:solidFill>
                  <a:srgbClr val="3333FF"/>
                </a:solidFill>
              </a:rPr>
              <a:t>delicious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25000"/>
              </a:lnSpc>
            </a:pPr>
            <a:r>
              <a:rPr lang="en-US" sz="3600" dirty="0">
                <a:solidFill>
                  <a:schemeClr val="tx1"/>
                </a:solidFill>
              </a:rPr>
              <a:t>(e) The bouquet  </a:t>
            </a:r>
            <a:r>
              <a:rPr lang="en-US" sz="3600" b="1" i="1" dirty="0">
                <a:solidFill>
                  <a:srgbClr val="800080"/>
                </a:solidFill>
              </a:rPr>
              <a:t>smelled</a:t>
            </a:r>
            <a:r>
              <a:rPr lang="en-US" sz="3600" dirty="0">
                <a:solidFill>
                  <a:schemeClr val="tx1"/>
                </a:solidFill>
              </a:rPr>
              <a:t>    </a:t>
            </a:r>
            <a:r>
              <a:rPr lang="en-US" sz="3600" b="1" i="1" dirty="0">
                <a:solidFill>
                  <a:srgbClr val="3333FF"/>
                </a:solidFill>
              </a:rPr>
              <a:t>fresh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25000"/>
              </a:lnSpc>
            </a:pPr>
            <a:r>
              <a:rPr lang="en-US" sz="3600" dirty="0">
                <a:solidFill>
                  <a:schemeClr val="tx1"/>
                </a:solidFill>
              </a:rPr>
              <a:t>(f)  Everyone       </a:t>
            </a:r>
            <a:r>
              <a:rPr lang="en-US" sz="3600" b="1" i="1" dirty="0">
                <a:solidFill>
                  <a:srgbClr val="800080"/>
                </a:solidFill>
              </a:rPr>
              <a:t>felt</a:t>
            </a:r>
            <a:r>
              <a:rPr lang="en-US" sz="3600" dirty="0">
                <a:solidFill>
                  <a:schemeClr val="tx1"/>
                </a:solidFill>
              </a:rPr>
              <a:t>            </a:t>
            </a:r>
            <a:r>
              <a:rPr lang="en-US" sz="3600" b="1" i="1" dirty="0">
                <a:solidFill>
                  <a:srgbClr val="3333FF"/>
                </a:solidFill>
              </a:rPr>
              <a:t>happy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25000"/>
              </a:lnSpc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14-9  LINKING VERBS + ADJECTIVES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6" grpId="0" animBg="1"/>
      <p:bldP spid="590857" grpId="0"/>
      <p:bldP spid="5908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E3066DB-4C30-4234-934C-1B3E0D76BCA1}" type="slidenum">
              <a:rPr lang="en-US" sz="14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438400" y="2667000"/>
            <a:ext cx="391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1"/>
                </a:solidFill>
              </a:rPr>
              <a:t>Marisa feels ____.</a:t>
            </a:r>
          </a:p>
        </p:txBody>
      </p:sp>
      <p:sp>
        <p:nvSpPr>
          <p:cNvPr id="564227" name="Rectangle 3"/>
          <p:cNvSpPr>
            <a:spLocks noChangeArrowheads="1"/>
          </p:cNvSpPr>
          <p:nvPr/>
        </p:nvSpPr>
        <p:spPr bwMode="auto">
          <a:xfrm>
            <a:off x="5105400" y="26670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sick</a:t>
            </a:r>
          </a:p>
        </p:txBody>
      </p:sp>
      <p:pic>
        <p:nvPicPr>
          <p:cNvPr id="8197" name="Picture 4" descr="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05200"/>
            <a:ext cx="4038600" cy="270986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AutoShape 5"/>
          <p:cNvSpPr>
            <a:spLocks noChangeArrowheads="1"/>
          </p:cNvSpPr>
          <p:nvPr/>
        </p:nvSpPr>
        <p:spPr bwMode="auto">
          <a:xfrm>
            <a:off x="2133600" y="1371600"/>
            <a:ext cx="4800600" cy="990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 b="1">
              <a:solidFill>
                <a:schemeClr val="tx1"/>
              </a:solidFill>
            </a:endParaRPr>
          </a:p>
          <a:p>
            <a:r>
              <a:rPr lang="en-US" sz="3200" b="1">
                <a:solidFill>
                  <a:schemeClr val="tx1"/>
                </a:solidFill>
              </a:rPr>
              <a:t>  good     calm    terrific</a:t>
            </a:r>
          </a:p>
          <a:p>
            <a:r>
              <a:rPr lang="en-US" sz="3200" b="1">
                <a:solidFill>
                  <a:schemeClr val="tx1"/>
                </a:solidFill>
              </a:rPr>
              <a:t>  happy   sick     fine     </a:t>
            </a:r>
          </a:p>
          <a:p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14-9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4A29EB44-3D32-413D-B520-B2FC3D07A058}" type="slidenum">
              <a:rPr lang="en-US" sz="14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200400" y="1295400"/>
            <a:ext cx="57150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sz="3600">
                <a:solidFill>
                  <a:schemeClr val="tx1"/>
                </a:solidFill>
              </a:rPr>
              <a:t>John got a great new job.  </a:t>
            </a:r>
          </a:p>
          <a:p>
            <a:pPr eaLnBrk="1" hangingPunct="1">
              <a:lnSpc>
                <a:spcPct val="115000"/>
              </a:lnSpc>
            </a:pPr>
            <a:r>
              <a:rPr lang="en-US" sz="3600">
                <a:solidFill>
                  <a:schemeClr val="tx1"/>
                </a:solidFill>
              </a:rPr>
              <a:t>He feels _____ .               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5029200" y="202565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happy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914400" y="1752600"/>
            <a:ext cx="1752600" cy="3276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solidFill>
                <a:schemeClr val="tx1"/>
              </a:solidFill>
            </a:endParaRPr>
          </a:p>
          <a:p>
            <a:pPr algn="ctr"/>
            <a:endParaRPr lang="en-US" sz="100" b="1">
              <a:solidFill>
                <a:schemeClr val="tx1"/>
              </a:solidFill>
            </a:endParaRPr>
          </a:p>
          <a:p>
            <a:pPr algn="ctr"/>
            <a:r>
              <a:rPr lang="en-US" sz="3200" b="1">
                <a:solidFill>
                  <a:schemeClr val="tx1"/>
                </a:solidFill>
              </a:rPr>
              <a:t>bad</a:t>
            </a:r>
          </a:p>
          <a:p>
            <a:pPr algn="ctr"/>
            <a:r>
              <a:rPr lang="en-US" sz="3200" b="1">
                <a:solidFill>
                  <a:schemeClr val="tx1"/>
                </a:solidFill>
              </a:rPr>
              <a:t>calm</a:t>
            </a:r>
          </a:p>
          <a:p>
            <a:pPr algn="ctr"/>
            <a:r>
              <a:rPr lang="en-US" sz="3200" b="1">
                <a:solidFill>
                  <a:schemeClr val="tx1"/>
                </a:solidFill>
              </a:rPr>
              <a:t>sick</a:t>
            </a:r>
          </a:p>
          <a:p>
            <a:pPr algn="ctr"/>
            <a:r>
              <a:rPr lang="en-US" sz="3200" b="1">
                <a:solidFill>
                  <a:schemeClr val="tx1"/>
                </a:solidFill>
              </a:rPr>
              <a:t>lazy</a:t>
            </a:r>
          </a:p>
          <a:p>
            <a:pPr algn="ctr"/>
            <a:r>
              <a:rPr lang="en-US" sz="3200" b="1">
                <a:solidFill>
                  <a:schemeClr val="tx1"/>
                </a:solidFill>
              </a:rPr>
              <a:t>happy</a:t>
            </a:r>
          </a:p>
          <a:p>
            <a:pPr algn="ctr"/>
            <a:r>
              <a:rPr lang="en-US" sz="3200" b="1">
                <a:solidFill>
                  <a:schemeClr val="tx1"/>
                </a:solidFill>
              </a:rPr>
              <a:t>    terrible     </a:t>
            </a:r>
          </a:p>
          <a:p>
            <a:pPr algn="ctr"/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14-9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pic>
        <p:nvPicPr>
          <p:cNvPr id="9223" name="Picture 8" descr="C14S68k_2602407_business 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24200"/>
            <a:ext cx="3657600" cy="2438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113643BA-640B-4A50-AA7C-FCB83E6CA40A}" type="slidenum">
              <a:rPr lang="en-US" sz="14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662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1"/>
                </a:solidFill>
              </a:rPr>
              <a:t>All of these things</a:t>
            </a:r>
            <a:r>
              <a:rPr lang="en-US" sz="3200" b="1">
                <a:solidFill>
                  <a:schemeClr val="tx1"/>
                </a:solidFill>
              </a:rPr>
              <a:t> ____________</a:t>
            </a:r>
            <a:r>
              <a:rPr lang="en-US" sz="3200">
                <a:solidFill>
                  <a:schemeClr val="tx1"/>
                </a:solidFill>
              </a:rPr>
              <a:t>.</a:t>
            </a:r>
            <a:r>
              <a:rPr lang="en-US" sz="3600">
                <a:solidFill>
                  <a:schemeClr val="tx1"/>
                </a:solidFill>
              </a:rPr>
              <a:t>               </a:t>
            </a:r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4648200" y="14859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look delicious</a:t>
            </a:r>
          </a:p>
        </p:txBody>
      </p:sp>
      <p:pic>
        <p:nvPicPr>
          <p:cNvPr id="10245" name="Picture 4" descr="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362200"/>
            <a:ext cx="2820988" cy="36576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4419600" y="2895600"/>
            <a:ext cx="3124200" cy="2209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solidFill>
                <a:schemeClr val="tx1"/>
              </a:solidFill>
            </a:endParaRPr>
          </a:p>
          <a:p>
            <a:pPr algn="ctr"/>
            <a:endParaRPr lang="en-US" sz="100" b="1">
              <a:solidFill>
                <a:schemeClr val="tx1"/>
              </a:solidFill>
            </a:endParaRPr>
          </a:p>
          <a:p>
            <a:pPr algn="ctr"/>
            <a:r>
              <a:rPr lang="en-US" sz="3200" b="1">
                <a:solidFill>
                  <a:schemeClr val="tx1"/>
                </a:solidFill>
              </a:rPr>
              <a:t> look salty    </a:t>
            </a:r>
          </a:p>
          <a:p>
            <a:pPr algn="ctr"/>
            <a:r>
              <a:rPr lang="en-US" sz="3200" b="1">
                <a:solidFill>
                  <a:schemeClr val="tx1"/>
                </a:solidFill>
              </a:rPr>
              <a:t>look terrible</a:t>
            </a:r>
          </a:p>
          <a:p>
            <a:pPr algn="ctr"/>
            <a:r>
              <a:rPr lang="en-US" sz="3200" b="1">
                <a:solidFill>
                  <a:schemeClr val="tx1"/>
                </a:solidFill>
              </a:rPr>
              <a:t>look delicious</a:t>
            </a:r>
          </a:p>
          <a:p>
            <a:pPr algn="ctr"/>
            <a:r>
              <a:rPr lang="en-US" sz="3200" b="1">
                <a:solidFill>
                  <a:schemeClr val="tx1"/>
                </a:solidFill>
              </a:rPr>
              <a:t>  smell bad    </a:t>
            </a:r>
          </a:p>
          <a:p>
            <a:pPr algn="ctr"/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14-9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E58ACE85-2774-466F-A921-9E7B5F613570}" type="slidenum">
              <a:rPr lang="en-US" sz="14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447800" y="1447800"/>
            <a:ext cx="6248400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Katya is a slow reader.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14-10  ADJECTIVES AND ADVERBS</a:t>
            </a:r>
            <a:endParaRPr lang="en-US" sz="2000" i="1">
              <a:solidFill>
                <a:schemeClr val="bg1"/>
              </a:solidFill>
            </a:endParaRPr>
          </a:p>
        </p:txBody>
      </p:sp>
      <p:pic>
        <p:nvPicPr>
          <p:cNvPr id="11269" name="Picture 6" descr="C14S70_1383980_woman rea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19400"/>
            <a:ext cx="3810000" cy="28416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3C82BB07-77C5-4124-A45B-0D99B8615AB3}" type="slidenum">
              <a:rPr lang="en-US" sz="14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572439" name="AutoShape 23"/>
          <p:cNvSpPr>
            <a:spLocks noChangeArrowheads="1"/>
          </p:cNvSpPr>
          <p:nvPr/>
        </p:nvSpPr>
        <p:spPr bwMode="auto">
          <a:xfrm>
            <a:off x="4800600" y="2286000"/>
            <a:ext cx="40386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        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72435" name="AutoShape 19"/>
          <p:cNvSpPr>
            <a:spLocks noChangeArrowheads="1"/>
          </p:cNvSpPr>
          <p:nvPr/>
        </p:nvSpPr>
        <p:spPr bwMode="auto">
          <a:xfrm>
            <a:off x="304800" y="2286000"/>
            <a:ext cx="41910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        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76200" y="1295400"/>
            <a:ext cx="487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sz="3200">
                <a:solidFill>
                  <a:schemeClr val="tx1"/>
                </a:solidFill>
              </a:rPr>
              <a:t>(a) Ada is a </a:t>
            </a:r>
            <a:r>
              <a:rPr lang="en-US" sz="3200" b="1" i="1">
                <a:solidFill>
                  <a:srgbClr val="FF0066"/>
                </a:solidFill>
              </a:rPr>
              <a:t>slow</a:t>
            </a:r>
            <a:r>
              <a:rPr lang="en-US" sz="3200">
                <a:solidFill>
                  <a:schemeClr val="tx1"/>
                </a:solidFill>
              </a:rPr>
              <a:t> reader.  </a:t>
            </a:r>
          </a:p>
        </p:txBody>
      </p:sp>
      <p:sp>
        <p:nvSpPr>
          <p:cNvPr id="572423" name="Text Box 7"/>
          <p:cNvSpPr txBox="1">
            <a:spLocks noChangeArrowheads="1"/>
          </p:cNvSpPr>
          <p:nvPr/>
        </p:nvSpPr>
        <p:spPr bwMode="auto">
          <a:xfrm>
            <a:off x="1600200" y="3519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66"/>
                </a:solidFill>
              </a:rPr>
              <a:t>ADJECTIVES</a:t>
            </a:r>
            <a:r>
              <a:rPr lang="en-U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2424" name="Text Box 8"/>
          <p:cNvSpPr txBox="1">
            <a:spLocks noChangeArrowheads="1"/>
          </p:cNvSpPr>
          <p:nvPr/>
        </p:nvSpPr>
        <p:spPr bwMode="auto">
          <a:xfrm>
            <a:off x="5786438" y="3581400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6600"/>
                </a:solidFill>
              </a:rPr>
              <a:t>ADVERBS</a:t>
            </a:r>
            <a:r>
              <a:rPr lang="en-US" sz="180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572425" name="Rectangle 9"/>
          <p:cNvSpPr>
            <a:spLocks noChangeArrowheads="1"/>
          </p:cNvSpPr>
          <p:nvPr/>
        </p:nvSpPr>
        <p:spPr bwMode="auto">
          <a:xfrm>
            <a:off x="1924050" y="4219575"/>
            <a:ext cx="1352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rgbClr val="FF0066"/>
                </a:solidFill>
              </a:rPr>
              <a:t>careful</a:t>
            </a:r>
          </a:p>
          <a:p>
            <a:r>
              <a:rPr lang="en-US" sz="2800" b="1" i="1">
                <a:solidFill>
                  <a:srgbClr val="FF0066"/>
                </a:solidFill>
              </a:rPr>
              <a:t>slow</a:t>
            </a:r>
          </a:p>
          <a:p>
            <a:r>
              <a:rPr lang="en-US" sz="2800" b="1" i="1">
                <a:solidFill>
                  <a:srgbClr val="FF0066"/>
                </a:solidFill>
              </a:rPr>
              <a:t>quick</a:t>
            </a:r>
          </a:p>
          <a:p>
            <a:r>
              <a:rPr lang="en-US" sz="2800" b="1" i="1">
                <a:solidFill>
                  <a:srgbClr val="FF0066"/>
                </a:solidFill>
              </a:rPr>
              <a:t>easy</a:t>
            </a:r>
          </a:p>
        </p:txBody>
      </p:sp>
      <p:sp>
        <p:nvSpPr>
          <p:cNvPr id="572426" name="Rectangle 10"/>
          <p:cNvSpPr>
            <a:spLocks noChangeArrowheads="1"/>
          </p:cNvSpPr>
          <p:nvPr/>
        </p:nvSpPr>
        <p:spPr bwMode="auto">
          <a:xfrm>
            <a:off x="6067425" y="4219575"/>
            <a:ext cx="16494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rgbClr val="006600"/>
                </a:solidFill>
              </a:rPr>
              <a:t>carefully</a:t>
            </a:r>
          </a:p>
          <a:p>
            <a:r>
              <a:rPr lang="en-US" sz="2800" b="1" i="1">
                <a:solidFill>
                  <a:srgbClr val="006600"/>
                </a:solidFill>
              </a:rPr>
              <a:t>slowly</a:t>
            </a:r>
          </a:p>
          <a:p>
            <a:r>
              <a:rPr lang="en-US" sz="2800" b="1" i="1">
                <a:solidFill>
                  <a:srgbClr val="006600"/>
                </a:solidFill>
              </a:rPr>
              <a:t>quickly</a:t>
            </a:r>
          </a:p>
          <a:p>
            <a:r>
              <a:rPr lang="en-US" sz="2800" b="1" i="1">
                <a:solidFill>
                  <a:srgbClr val="006600"/>
                </a:solidFill>
              </a:rPr>
              <a:t>easily</a:t>
            </a:r>
          </a:p>
        </p:txBody>
      </p:sp>
      <p:sp>
        <p:nvSpPr>
          <p:cNvPr id="572427" name="Text Box 11"/>
          <p:cNvSpPr txBox="1">
            <a:spLocks noChangeArrowheads="1"/>
          </p:cNvSpPr>
          <p:nvPr/>
        </p:nvSpPr>
        <p:spPr bwMode="auto">
          <a:xfrm>
            <a:off x="228600" y="25146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i="1">
                <a:solidFill>
                  <a:schemeClr val="tx1"/>
                </a:solidFill>
              </a:rPr>
              <a:t>adjective</a:t>
            </a:r>
            <a:r>
              <a:rPr lang="en-US" sz="2800">
                <a:solidFill>
                  <a:schemeClr val="tx1"/>
                </a:solidFill>
              </a:rPr>
              <a:t>                   noun</a:t>
            </a:r>
          </a:p>
        </p:txBody>
      </p:sp>
      <p:sp>
        <p:nvSpPr>
          <p:cNvPr id="572429" name="Text Box 13"/>
          <p:cNvSpPr txBox="1">
            <a:spLocks noChangeArrowheads="1"/>
          </p:cNvSpPr>
          <p:nvPr/>
        </p:nvSpPr>
        <p:spPr bwMode="auto">
          <a:xfrm>
            <a:off x="4800600" y="25288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i="1">
                <a:solidFill>
                  <a:schemeClr val="tx1"/>
                </a:solidFill>
              </a:rPr>
              <a:t>adverb</a:t>
            </a:r>
            <a:r>
              <a:rPr lang="en-US" sz="2800">
                <a:solidFill>
                  <a:schemeClr val="tx1"/>
                </a:solidFill>
              </a:rPr>
              <a:t>                   action</a:t>
            </a:r>
          </a:p>
        </p:txBody>
      </p:sp>
      <p:sp>
        <p:nvSpPr>
          <p:cNvPr id="12300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14-10  ADJECTIVES AND ADVERBS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572437" name="AutoShape 21"/>
          <p:cNvSpPr>
            <a:spLocks noChangeArrowheads="1"/>
          </p:cNvSpPr>
          <p:nvPr/>
        </p:nvSpPr>
        <p:spPr bwMode="auto">
          <a:xfrm>
            <a:off x="1981200" y="2590800"/>
            <a:ext cx="1371600" cy="419100"/>
          </a:xfrm>
          <a:prstGeom prst="rightArrow">
            <a:avLst>
              <a:gd name="adj1" fmla="val 50000"/>
              <a:gd name="adj2" fmla="val 81818"/>
            </a:avLst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72438" name="AutoShape 22"/>
          <p:cNvSpPr>
            <a:spLocks noChangeArrowheads="1"/>
          </p:cNvSpPr>
          <p:nvPr/>
        </p:nvSpPr>
        <p:spPr bwMode="auto">
          <a:xfrm>
            <a:off x="6172200" y="2590800"/>
            <a:ext cx="1524000" cy="419100"/>
          </a:xfrm>
          <a:prstGeom prst="rightArrow">
            <a:avLst>
              <a:gd name="adj1" fmla="val 50000"/>
              <a:gd name="adj2" fmla="val 90909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72442" name="Rectangle 26"/>
          <p:cNvSpPr>
            <a:spLocks noChangeArrowheads="1"/>
          </p:cNvSpPr>
          <p:nvPr/>
        </p:nvSpPr>
        <p:spPr bwMode="auto">
          <a:xfrm>
            <a:off x="4884738" y="1293813"/>
            <a:ext cx="4106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3200">
                <a:solidFill>
                  <a:schemeClr val="tx1"/>
                </a:solidFill>
              </a:rPr>
              <a:t>(b) Ada reads </a:t>
            </a:r>
            <a:r>
              <a:rPr lang="en-US" sz="3200" b="1" i="1">
                <a:solidFill>
                  <a:srgbClr val="006600"/>
                </a:solidFill>
              </a:rPr>
              <a:t>slowly</a:t>
            </a:r>
            <a:r>
              <a:rPr lang="en-US" sz="320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2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2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2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2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2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2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2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2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2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2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2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2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2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2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39" grpId="0" animBg="1"/>
      <p:bldP spid="572435" grpId="0" animBg="1"/>
      <p:bldP spid="572420" grpId="0"/>
      <p:bldP spid="572423" grpId="0"/>
      <p:bldP spid="572424" grpId="0"/>
      <p:bldP spid="572427" grpId="0"/>
      <p:bldP spid="572429" grpId="0"/>
      <p:bldP spid="572437" grpId="0" animBg="1"/>
      <p:bldP spid="572438" grpId="0" animBg="1"/>
      <p:bldP spid="572442" grpId="0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656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7627</TotalTime>
  <Words>333</Words>
  <Application>Microsoft Office PowerPoint</Application>
  <PresentationFormat>On-screen Show (4:3)</PresentationFormat>
  <Paragraphs>132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BEG DESIGN</vt:lpstr>
      <vt:lpstr>Default Design</vt:lpstr>
      <vt:lpstr>Adverbs of Manner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Using Be</dc:title>
  <dc:creator>Laurette Simmons</dc:creator>
  <cp:lastModifiedBy>DellK</cp:lastModifiedBy>
  <cp:revision>203</cp:revision>
  <dcterms:created xsi:type="dcterms:W3CDTF">2006-05-06T11:54:18Z</dcterms:created>
  <dcterms:modified xsi:type="dcterms:W3CDTF">2011-12-11T22:53:13Z</dcterms:modified>
</cp:coreProperties>
</file>