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6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Families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Unmarried living together</c:v>
                </c:pt>
                <c:pt idx="2">
                  <c:v>Single Parents</c:v>
                </c:pt>
                <c:pt idx="3">
                  <c:v>Divorced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1860063544688491"/>
          <c:y val="0.25227141841177958"/>
          <c:w val="0.28139936455311509"/>
          <c:h val="0.603497192402028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Private vehicles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Car</c:v>
                </c:pt>
                <c:pt idx="1">
                  <c:v>Bicycle</c:v>
                </c:pt>
                <c:pt idx="2">
                  <c:v>Public Transp.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D802-6760-46A2-AC7F-1C55EAC2B127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D8FC-6E58-4D12-A7C8-6CA6B375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A9E0CB7-7F97-4D5C-A47A-A97E788E7D02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565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3674495-ACA8-4325-9FF2-110B7FA05107}" type="slidenum">
              <a:rPr 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72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05E866C-D6FF-4152-B159-D6B25215A541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494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8DDEB73-C1B0-4245-9E8B-C6DCD22549F0}" type="slidenum">
              <a:rPr 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568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0F2CE63-07DD-4E62-ACB1-41A4E148C943}" type="slidenum">
              <a:rPr 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8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AF2CAF3-7DA4-4D3C-B263-D0AD5DDA563B}" type="slidenum">
              <a:rPr 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587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70E82FF-A6C3-46E3-9E5B-D0845CCACDC1}" type="slidenum">
              <a:rPr 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764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71CCCCF-7937-4E12-AB96-92F31ECA291A}" type="slidenum">
              <a:rPr 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89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9AB5658-99C1-48CB-8631-92A40F354653}" type="slidenum">
              <a:rPr 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13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02CB771-8EEC-4623-A89A-D8EA7C7BE9DF}" type="slidenum">
              <a:rPr 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63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7947DCD-A41C-4EC0-B23E-4F68000A10AD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03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26FD4D6-311D-4357-9FD9-9B11A523CB7D}" type="slidenum">
              <a:rPr 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83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14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4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04526-8167-4845-97F7-3964F719CC1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3A46-6A4B-417A-938C-23A02A24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9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Today’s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10 Unit 4a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307EC59-AC3E-4FD4-AF63-91BD6EDCE1EE}" type="slidenum">
              <a:rPr lang="en-US" sz="140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AutoShape 9"/>
          <p:cNvSpPr>
            <a:spLocks noChangeArrowheads="1"/>
          </p:cNvSpPr>
          <p:nvPr/>
        </p:nvSpPr>
        <p:spPr bwMode="auto">
          <a:xfrm>
            <a:off x="2057400" y="3352800"/>
            <a:ext cx="80772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981200" y="1752600"/>
            <a:ext cx="68897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(b) </a:t>
            </a:r>
            <a:r>
              <a:rPr lang="en-US" sz="3600" i="1" dirty="0">
                <a:solidFill>
                  <a:srgbClr val="FFFF00"/>
                </a:solidFill>
              </a:rPr>
              <a:t>All of </a:t>
            </a:r>
            <a:r>
              <a:rPr lang="en-US" sz="3600" i="1" dirty="0">
                <a:solidFill>
                  <a:schemeClr val="tx1"/>
                </a:solidFill>
              </a:rPr>
              <a:t>those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rgbClr val="800080"/>
                </a:solidFill>
              </a:rPr>
              <a:t>dogs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are</a:t>
            </a:r>
            <a:r>
              <a:rPr lang="en-US" sz="3600" dirty="0">
                <a:solidFill>
                  <a:schemeClr val="tx1"/>
                </a:solidFill>
              </a:rPr>
              <a:t> friendly.</a:t>
            </a:r>
          </a:p>
          <a:p>
            <a:pPr eaLnBrk="1" hangingPunct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514600" y="3429001"/>
            <a:ext cx="7018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3333FF"/>
                </a:solidFill>
              </a:rPr>
              <a:t>all of</a:t>
            </a:r>
            <a:r>
              <a:rPr lang="en-US" sz="3600" i="1"/>
              <a:t> + </a:t>
            </a:r>
            <a:r>
              <a:rPr lang="en-US" sz="3600" b="1">
                <a:solidFill>
                  <a:srgbClr val="800080"/>
                </a:solidFill>
              </a:rPr>
              <a:t>plural </a:t>
            </a:r>
            <a:r>
              <a:rPr lang="en-US" sz="3600">
                <a:solidFill>
                  <a:srgbClr val="800080"/>
                </a:solidFill>
              </a:rPr>
              <a:t>noun</a:t>
            </a:r>
            <a:r>
              <a:rPr lang="en-US" sz="3600"/>
              <a:t> + </a:t>
            </a:r>
            <a:r>
              <a:rPr lang="en-US" sz="3600" b="1">
                <a:solidFill>
                  <a:srgbClr val="009900"/>
                </a:solidFill>
              </a:rPr>
              <a:t>plural </a:t>
            </a:r>
            <a:r>
              <a:rPr lang="en-US" sz="3600">
                <a:solidFill>
                  <a:srgbClr val="009900"/>
                </a:solidFill>
              </a:rPr>
              <a:t>verb</a:t>
            </a: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2524125" y="228601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 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03D4D58-7183-42BA-9536-D7B4FC9E86DF}" type="slidenum">
              <a:rPr lang="en-US" sz="140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819" name="AutoShape 8"/>
          <p:cNvSpPr>
            <a:spLocks noChangeArrowheads="1"/>
          </p:cNvSpPr>
          <p:nvPr/>
        </p:nvSpPr>
        <p:spPr bwMode="auto">
          <a:xfrm>
            <a:off x="1524000" y="3124200"/>
            <a:ext cx="91440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05000" y="1600201"/>
            <a:ext cx="68135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(c) </a:t>
            </a:r>
            <a:r>
              <a:rPr lang="en-US" sz="3600" i="1" dirty="0">
                <a:solidFill>
                  <a:srgbClr val="FFFF00"/>
                </a:solidFill>
              </a:rPr>
              <a:t>Some of </a:t>
            </a:r>
            <a:r>
              <a:rPr lang="en-US" sz="3600" i="1" dirty="0">
                <a:solidFill>
                  <a:schemeClr val="tx1"/>
                </a:solidFill>
              </a:rPr>
              <a:t>the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rgbClr val="800080"/>
                </a:solidFill>
              </a:rPr>
              <a:t>food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is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spicy.</a:t>
            </a:r>
            <a:endParaRPr lang="en-US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en-US" sz="3600" dirty="0">
              <a:solidFill>
                <a:schemeClr val="tx1"/>
              </a:solidFill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676400" y="3200400"/>
            <a:ext cx="856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srgbClr val="3333FF"/>
                </a:solidFill>
              </a:rPr>
              <a:t>some of</a:t>
            </a:r>
            <a:r>
              <a:rPr lang="en-US" sz="3600" i="1" dirty="0"/>
              <a:t> + </a:t>
            </a:r>
            <a:r>
              <a:rPr lang="en-US" sz="3600" b="1" dirty="0">
                <a:solidFill>
                  <a:srgbClr val="800080"/>
                </a:solidFill>
              </a:rPr>
              <a:t>singular </a:t>
            </a:r>
            <a:r>
              <a:rPr lang="en-US" sz="3600" dirty="0">
                <a:solidFill>
                  <a:srgbClr val="800080"/>
                </a:solidFill>
              </a:rPr>
              <a:t>noun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009900"/>
                </a:solidFill>
              </a:rPr>
              <a:t>singular </a:t>
            </a:r>
            <a:r>
              <a:rPr lang="en-US" sz="3600" dirty="0">
                <a:solidFill>
                  <a:srgbClr val="009900"/>
                </a:solidFill>
              </a:rPr>
              <a:t>verb</a:t>
            </a:r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2524125" y="228601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 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852B7A92-39D9-490D-8A32-A83BF4DA2A48}" type="slidenum">
              <a:rPr lang="en-US" sz="1400">
                <a:solidFill>
                  <a:schemeClr val="tx1"/>
                </a:solidFill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843" name="AutoShape 8"/>
          <p:cNvSpPr>
            <a:spLocks noChangeArrowheads="1"/>
          </p:cNvSpPr>
          <p:nvPr/>
        </p:nvSpPr>
        <p:spPr bwMode="auto">
          <a:xfrm>
            <a:off x="2057400" y="3200400"/>
            <a:ext cx="80772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2039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(d) </a:t>
            </a:r>
            <a:r>
              <a:rPr lang="en-US" sz="3600" i="1" dirty="0">
                <a:solidFill>
                  <a:srgbClr val="FFFF00"/>
                </a:solidFill>
              </a:rPr>
              <a:t>Some of </a:t>
            </a:r>
            <a:r>
              <a:rPr lang="en-US" sz="3600" i="1" dirty="0">
                <a:solidFill>
                  <a:schemeClr val="tx1"/>
                </a:solidFill>
              </a:rPr>
              <a:t>my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rgbClr val="800080"/>
                </a:solidFill>
              </a:rPr>
              <a:t>dogs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are</a:t>
            </a:r>
            <a:r>
              <a:rPr lang="en-US" sz="3600" dirty="0">
                <a:solidFill>
                  <a:schemeClr val="tx1"/>
                </a:solidFill>
              </a:rPr>
              <a:t> old.</a:t>
            </a:r>
          </a:p>
          <a:p>
            <a:pPr eaLnBrk="1" hangingPunct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86000" y="3276600"/>
            <a:ext cx="749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3333FF"/>
                </a:solidFill>
              </a:rPr>
              <a:t>some of</a:t>
            </a:r>
            <a:r>
              <a:rPr lang="en-US" sz="3600" i="1"/>
              <a:t> </a:t>
            </a:r>
            <a:r>
              <a:rPr lang="en-US" sz="3600"/>
              <a:t>+</a:t>
            </a:r>
            <a:r>
              <a:rPr lang="en-US" sz="3600" i="1"/>
              <a:t> </a:t>
            </a:r>
            <a:r>
              <a:rPr lang="en-US" sz="3600" b="1">
                <a:solidFill>
                  <a:srgbClr val="800080"/>
                </a:solidFill>
              </a:rPr>
              <a:t>plural </a:t>
            </a:r>
            <a:r>
              <a:rPr lang="en-US" sz="3600">
                <a:solidFill>
                  <a:srgbClr val="800080"/>
                </a:solidFill>
              </a:rPr>
              <a:t>noun</a:t>
            </a:r>
            <a:r>
              <a:rPr lang="en-US" sz="3600"/>
              <a:t> + </a:t>
            </a:r>
            <a:r>
              <a:rPr lang="en-US" sz="3600" b="1">
                <a:solidFill>
                  <a:srgbClr val="009900"/>
                </a:solidFill>
              </a:rPr>
              <a:t>plural </a:t>
            </a:r>
            <a:r>
              <a:rPr lang="en-US" sz="3600">
                <a:solidFill>
                  <a:srgbClr val="009900"/>
                </a:solidFill>
              </a:rPr>
              <a:t>verb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524125" y="228601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 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3DE8B47-5704-415F-A01C-9298D7E6846E}" type="slidenum">
              <a:rPr lang="en-US" sz="1400">
                <a:solidFill>
                  <a:schemeClr val="tx1"/>
                </a:solidFill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4594" name="AutoShape 2"/>
          <p:cNvSpPr>
            <a:spLocks noChangeArrowheads="1"/>
          </p:cNvSpPr>
          <p:nvPr/>
        </p:nvSpPr>
        <p:spPr bwMode="auto">
          <a:xfrm>
            <a:off x="2057400" y="4267200"/>
            <a:ext cx="80010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981200" y="1143000"/>
            <a:ext cx="7473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(a) </a:t>
            </a:r>
            <a:r>
              <a:rPr lang="en-US" sz="3600" i="1" dirty="0">
                <a:solidFill>
                  <a:srgbClr val="FFFF00"/>
                </a:solidFill>
              </a:rPr>
              <a:t>All of</a:t>
            </a:r>
            <a:r>
              <a:rPr lang="en-US" sz="3600" i="1" dirty="0">
                <a:solidFill>
                  <a:schemeClr val="tx1"/>
                </a:solidFill>
              </a:rPr>
              <a:t> your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homework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is</a:t>
            </a:r>
            <a:r>
              <a:rPr lang="en-US" sz="3600" dirty="0">
                <a:solidFill>
                  <a:schemeClr val="tx1"/>
                </a:solidFill>
              </a:rPr>
              <a:t> correct.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(b) </a:t>
            </a:r>
            <a:r>
              <a:rPr lang="en-US" sz="3600" i="1" dirty="0">
                <a:solidFill>
                  <a:srgbClr val="FFFF00"/>
                </a:solidFill>
              </a:rPr>
              <a:t>All of </a:t>
            </a:r>
            <a:r>
              <a:rPr lang="en-US" sz="3600" i="1" dirty="0">
                <a:solidFill>
                  <a:schemeClr val="tx1"/>
                </a:solidFill>
              </a:rPr>
              <a:t>those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dogs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are</a:t>
            </a:r>
            <a:r>
              <a:rPr lang="en-US" sz="3600" dirty="0">
                <a:solidFill>
                  <a:schemeClr val="tx1"/>
                </a:solidFill>
              </a:rPr>
              <a:t> friendly.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(c) </a:t>
            </a:r>
            <a:r>
              <a:rPr lang="en-US" sz="3600" i="1" dirty="0">
                <a:solidFill>
                  <a:srgbClr val="FFFF00"/>
                </a:solidFill>
              </a:rPr>
              <a:t>Some of </a:t>
            </a:r>
            <a:r>
              <a:rPr lang="en-US" sz="3600" i="1" dirty="0">
                <a:solidFill>
                  <a:schemeClr val="tx1"/>
                </a:solidFill>
              </a:rPr>
              <a:t>the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food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is</a:t>
            </a:r>
            <a:r>
              <a:rPr lang="en-US" sz="3600" dirty="0">
                <a:solidFill>
                  <a:schemeClr val="tx1"/>
                </a:solidFill>
              </a:rPr>
              <a:t> messy.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(d) </a:t>
            </a:r>
            <a:r>
              <a:rPr lang="en-US" sz="3600" i="1" dirty="0">
                <a:solidFill>
                  <a:srgbClr val="FFFF00"/>
                </a:solidFill>
              </a:rPr>
              <a:t>Some of </a:t>
            </a:r>
            <a:r>
              <a:rPr lang="en-US" sz="3600" i="1" dirty="0">
                <a:solidFill>
                  <a:schemeClr val="tx1"/>
                </a:solidFill>
              </a:rPr>
              <a:t>my</a:t>
            </a:r>
            <a:r>
              <a:rPr lang="en-US" sz="3600" b="1" i="1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dogs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chemeClr val="tx1"/>
                </a:solidFill>
              </a:rPr>
              <a:t>are</a:t>
            </a:r>
            <a:r>
              <a:rPr lang="en-US" sz="3600" dirty="0">
                <a:solidFill>
                  <a:schemeClr val="tx1"/>
                </a:solidFill>
              </a:rPr>
              <a:t> old.</a:t>
            </a:r>
          </a:p>
          <a:p>
            <a:pPr eaLnBrk="1" hangingPunct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971801" y="4419600"/>
            <a:ext cx="610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tx1"/>
                </a:solidFill>
              </a:rPr>
              <a:t>COMMON EXPRESSIONS OF QUANITITY</a:t>
            </a: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2265364" y="4979989"/>
            <a:ext cx="75713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1" dirty="0">
                <a:solidFill>
                  <a:srgbClr val="3333FF"/>
                </a:solidFill>
              </a:rPr>
              <a:t>all of	</a:t>
            </a:r>
            <a:r>
              <a:rPr lang="en-US" sz="3600" i="1" dirty="0">
                <a:solidFill>
                  <a:srgbClr val="3333FF"/>
                </a:solidFill>
              </a:rPr>
              <a:t>	 </a:t>
            </a:r>
            <a:r>
              <a:rPr lang="en-US" sz="3600" i="1" dirty="0">
                <a:solidFill>
                  <a:srgbClr val="3333FF"/>
                </a:solidFill>
              </a:rPr>
              <a:t>most of	  </a:t>
            </a:r>
            <a:r>
              <a:rPr lang="en-US" sz="3600" i="1" dirty="0">
                <a:solidFill>
                  <a:srgbClr val="3333FF"/>
                </a:solidFill>
              </a:rPr>
              <a:t>	   </a:t>
            </a:r>
            <a:r>
              <a:rPr lang="en-US" sz="3600" i="1" dirty="0">
                <a:solidFill>
                  <a:srgbClr val="3333FF"/>
                </a:solidFill>
              </a:rPr>
              <a:t>a lot of	</a:t>
            </a:r>
          </a:p>
          <a:p>
            <a:pPr eaLnBrk="1" hangingPunct="1"/>
            <a:r>
              <a:rPr lang="en-US" sz="3600" i="1" dirty="0">
                <a:solidFill>
                  <a:srgbClr val="3333FF"/>
                </a:solidFill>
              </a:rPr>
              <a:t>some </a:t>
            </a:r>
            <a:r>
              <a:rPr lang="en-US" sz="3600" i="1" dirty="0">
                <a:solidFill>
                  <a:srgbClr val="3333FF"/>
                </a:solidFill>
              </a:rPr>
              <a:t>of		a couple of	 none of</a:t>
            </a:r>
            <a:endParaRPr lang="en-US" sz="3600" i="1" dirty="0">
              <a:solidFill>
                <a:srgbClr val="3333FF"/>
              </a:solidFill>
            </a:endParaRP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2524125" y="228601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 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8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596" grpId="0"/>
      <p:bldP spid="494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B03730E-61DD-4160-8E1E-1B7189203E98}" type="slidenum">
              <a:rPr lang="en-US" sz="1400">
                <a:solidFill>
                  <a:schemeClr val="tx1"/>
                </a:solidFill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1847850" y="1489075"/>
            <a:ext cx="8058616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</a:t>
            </a:r>
            <a:r>
              <a:rPr lang="en-US" sz="3600" dirty="0">
                <a:solidFill>
                  <a:schemeClr val="tx1"/>
                </a:solidFill>
              </a:rPr>
              <a:t>d) </a:t>
            </a:r>
            <a:r>
              <a:rPr lang="en-US" sz="3600" b="1" i="1" dirty="0">
                <a:solidFill>
                  <a:srgbClr val="FFFF00"/>
                </a:solidFill>
              </a:rPr>
              <a:t>None of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</a:rPr>
              <a:t>our classmates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were</a:t>
            </a:r>
            <a:r>
              <a:rPr lang="en-US" sz="3600" dirty="0">
                <a:solidFill>
                  <a:schemeClr val="tx1"/>
                </a:solidFill>
              </a:rPr>
              <a:t> sick.</a:t>
            </a:r>
          </a:p>
          <a:p>
            <a:pPr eaLnBrk="1" hangingPunct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124200" y="3429000"/>
            <a:ext cx="6019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sz="3600" b="1" i="1" dirty="0">
                <a:solidFill>
                  <a:srgbClr val="FFFF00"/>
                </a:solidFill>
              </a:rPr>
              <a:t>none of</a:t>
            </a:r>
            <a:r>
              <a:rPr lang="en-US" sz="3600" dirty="0">
                <a:solidFill>
                  <a:srgbClr val="FFFF00"/>
                </a:solidFill>
              </a:rPr>
              <a:t>  </a:t>
            </a:r>
            <a:r>
              <a:rPr lang="en-US" sz="3600" dirty="0"/>
              <a:t>=  </a:t>
            </a:r>
            <a:r>
              <a:rPr lang="en-US" sz="3600" b="1" i="1" dirty="0"/>
              <a:t>not one of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562225" y="304801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14-5  EXPRESSIONS OF QUANTITY:</a:t>
            </a:r>
            <a:r>
              <a:rPr lang="en-US" sz="2000" i="1">
                <a:solidFill>
                  <a:schemeClr val="bg1"/>
                </a:solidFill>
              </a:rPr>
              <a:t> ONE OF, NONE OF</a:t>
            </a:r>
          </a:p>
        </p:txBody>
      </p:sp>
    </p:spTree>
    <p:extLst>
      <p:ext uri="{BB962C8B-B14F-4D97-AF65-F5344CB8AC3E}">
        <p14:creationId xmlns:p14="http://schemas.microsoft.com/office/powerpoint/2010/main" val="36785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B969F93-47F1-4E25-A492-6814C10AC112}" type="slidenum">
              <a:rPr lang="en-US" sz="1400">
                <a:solidFill>
                  <a:schemeClr val="tx1"/>
                </a:solidFill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562225" y="304801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14-5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 flipV="1">
            <a:off x="1828800" y="4114800"/>
            <a:ext cx="84582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0" name="AutoShape 12"/>
          <p:cNvSpPr>
            <a:spLocks noChangeArrowheads="1"/>
          </p:cNvSpPr>
          <p:nvPr/>
        </p:nvSpPr>
        <p:spPr bwMode="auto">
          <a:xfrm>
            <a:off x="4953000" y="1447800"/>
            <a:ext cx="2057400" cy="12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C731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was</a:t>
            </a:r>
          </a:p>
          <a:p>
            <a:pPr algn="ctr"/>
            <a:r>
              <a:rPr lang="en-US" sz="3600" b="1"/>
              <a:t>were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1794681" y="4220061"/>
            <a:ext cx="8873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dirty="0"/>
              <a:t>None of my friends ____ here last week.</a:t>
            </a:r>
          </a:p>
        </p:txBody>
      </p:sp>
      <p:sp>
        <p:nvSpPr>
          <p:cNvPr id="513040" name="Rectangle 16"/>
          <p:cNvSpPr>
            <a:spLocks noChangeArrowheads="1"/>
          </p:cNvSpPr>
          <p:nvPr/>
        </p:nvSpPr>
        <p:spPr bwMode="auto">
          <a:xfrm>
            <a:off x="6018095" y="4235451"/>
            <a:ext cx="109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were</a:t>
            </a:r>
          </a:p>
        </p:txBody>
      </p:sp>
    </p:spTree>
    <p:extLst>
      <p:ext uri="{BB962C8B-B14F-4D97-AF65-F5344CB8AC3E}">
        <p14:creationId xmlns:p14="http://schemas.microsoft.com/office/powerpoint/2010/main" val="20273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467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Quantity Expressions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84282845"/>
              </p:ext>
            </p:extLst>
          </p:nvPr>
        </p:nvGraphicFramePr>
        <p:xfrm>
          <a:off x="1752600" y="2747904"/>
          <a:ext cx="8686800" cy="411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85801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Most of the families are unmarried and living together.</a:t>
            </a:r>
          </a:p>
          <a:p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latin typeface="Comic Sans MS" pitchFamily="66" charset="0"/>
              </a:rPr>
              <a:t>Some of the families are married.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467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Quantity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39038"/>
              </p:ext>
            </p:extLst>
          </p:nvPr>
        </p:nvGraphicFramePr>
        <p:xfrm>
          <a:off x="1546746" y="2009240"/>
          <a:ext cx="8283054" cy="4848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858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A lot of </a:t>
            </a:r>
            <a:r>
              <a:rPr lang="en-US" sz="2800" dirty="0">
                <a:latin typeface="Comic Sans MS" pitchFamily="66" charset="0"/>
              </a:rPr>
              <a:t>families use bicycles.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Some of </a:t>
            </a:r>
            <a:r>
              <a:rPr lang="en-US" sz="2800" dirty="0">
                <a:latin typeface="Comic Sans MS" pitchFamily="66" charset="0"/>
              </a:rPr>
              <a:t>the families use cars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467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Quantity Expressions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29540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Most of the families </a:t>
            </a:r>
            <a:r>
              <a:rPr lang="en-US" sz="2800" dirty="0">
                <a:latin typeface="Comic Sans MS" pitchFamily="66" charset="0"/>
              </a:rPr>
              <a:t>are </a:t>
            </a:r>
            <a:r>
              <a:rPr lang="en-US" sz="2700" dirty="0">
                <a:latin typeface="Comic Sans MS" pitchFamily="66" charset="0"/>
              </a:rPr>
              <a:t>unmarried and living </a:t>
            </a:r>
            <a:r>
              <a:rPr lang="en-US" sz="2800" dirty="0">
                <a:latin typeface="Comic Sans MS" pitchFamily="66" charset="0"/>
              </a:rPr>
              <a:t>together</a:t>
            </a:r>
          </a:p>
          <a:p>
            <a:r>
              <a:rPr lang="en-US" sz="2800" dirty="0">
                <a:latin typeface="Comic Sans MS" pitchFamily="66" charset="0"/>
              </a:rPr>
              <a:t>(from a group)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Most families </a:t>
            </a:r>
            <a:r>
              <a:rPr lang="en-US" sz="2800" dirty="0">
                <a:latin typeface="Comic Sans MS" pitchFamily="66" charset="0"/>
              </a:rPr>
              <a:t>are unmarried and living together.</a:t>
            </a:r>
          </a:p>
          <a:p>
            <a:r>
              <a:rPr lang="en-US" sz="2800" dirty="0">
                <a:latin typeface="Comic Sans MS" pitchFamily="66" charset="0"/>
              </a:rPr>
              <a:t>(of all the families everywhere)</a:t>
            </a:r>
          </a:p>
          <a:p>
            <a:endParaRPr lang="en-US" sz="2800" dirty="0">
              <a:latin typeface="Comic Sans MS" pitchFamily="66" charset="0"/>
            </a:endParaRP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Most students </a:t>
            </a:r>
            <a:r>
              <a:rPr lang="en-US" sz="2800" dirty="0">
                <a:latin typeface="Comic Sans MS" pitchFamily="66" charset="0"/>
              </a:rPr>
              <a:t>work hard.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solidFill>
                  <a:srgbClr val="FFFF00"/>
                </a:solidFill>
                <a:latin typeface="Comic Sans MS" pitchFamily="66" charset="0"/>
              </a:rPr>
              <a:t>Most of the students </a:t>
            </a:r>
            <a:r>
              <a:rPr lang="en-US" sz="2800" dirty="0">
                <a:latin typeface="Comic Sans MS" pitchFamily="66" charset="0"/>
              </a:rPr>
              <a:t>in our class work hard.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54171"/>
              </p:ext>
            </p:extLst>
          </p:nvPr>
        </p:nvGraphicFramePr>
        <p:xfrm>
          <a:off x="304800" y="152400"/>
          <a:ext cx="11508377" cy="6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824"/>
                <a:gridCol w="6333553"/>
              </a:tblGrid>
              <a:tr h="9031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Expressions to </a:t>
                      </a:r>
                    </a:p>
                    <a:p>
                      <a:pPr algn="ctr"/>
                      <a:r>
                        <a:rPr lang="en-US" sz="2800" dirty="0" smtClean="0"/>
                        <a:t>agree</a:t>
                      </a:r>
                      <a:endParaRPr lang="en-US" sz="28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Expressions to disagree</a:t>
                      </a:r>
                      <a:endParaRPr lang="en-US" sz="2800" dirty="0"/>
                    </a:p>
                  </a:txBody>
                  <a:tcPr marL="82973" marR="82973"/>
                </a:tc>
              </a:tr>
              <a:tr h="2463870">
                <a:tc rowSpan="2"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dirty="0" smtClean="0"/>
                        <a:t>I agree (with</a:t>
                      </a:r>
                      <a:r>
                        <a:rPr lang="en-US" sz="2800" baseline="0" dirty="0" smtClean="0"/>
                        <a:t> you)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baseline="0" dirty="0" smtClean="0"/>
                        <a:t>That’s true.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baseline="0" dirty="0" smtClean="0"/>
                        <a:t>That’s right.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baseline="0" dirty="0" smtClean="0"/>
                        <a:t>Definitely / </a:t>
                      </a:r>
                      <a:r>
                        <a:rPr lang="en-US" sz="2800" dirty="0" smtClean="0"/>
                        <a:t>Absolutely.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dirty="0" smtClean="0"/>
                        <a:t>I</a:t>
                      </a:r>
                      <a:r>
                        <a:rPr lang="en-US" sz="2800" baseline="0" dirty="0" smtClean="0"/>
                        <a:t> feel the same way.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800" baseline="0" dirty="0" smtClean="0"/>
                        <a:t>I couldn’t agree with you more</a:t>
                      </a:r>
                      <a:r>
                        <a:rPr lang="en-US" sz="2800" baseline="0" dirty="0" smtClean="0"/>
                        <a:t>.</a:t>
                      </a:r>
                      <a:endParaRPr lang="en-US" sz="28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</a:rPr>
                        <a:t>Politely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</a:rPr>
                        <a:t>Disagree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baseline="0" dirty="0" smtClean="0"/>
                        <a:t>I </a:t>
                      </a:r>
                      <a:r>
                        <a:rPr lang="es-PE" sz="2800" baseline="0" dirty="0" err="1" smtClean="0"/>
                        <a:t>know</a:t>
                      </a:r>
                      <a:r>
                        <a:rPr lang="es-PE" sz="2800" baseline="0" dirty="0" smtClean="0"/>
                        <a:t> </a:t>
                      </a:r>
                      <a:r>
                        <a:rPr lang="es-PE" sz="2800" baseline="0" dirty="0" err="1" smtClean="0"/>
                        <a:t>what</a:t>
                      </a:r>
                      <a:r>
                        <a:rPr lang="es-PE" sz="2800" baseline="0" dirty="0" smtClean="0"/>
                        <a:t> </a:t>
                      </a:r>
                      <a:r>
                        <a:rPr lang="es-PE" sz="2800" baseline="0" dirty="0" err="1" smtClean="0"/>
                        <a:t>you´re</a:t>
                      </a:r>
                      <a:r>
                        <a:rPr lang="es-PE" sz="2800" baseline="0" dirty="0" smtClean="0"/>
                        <a:t> </a:t>
                      </a:r>
                      <a:r>
                        <a:rPr lang="es-PE" sz="2800" baseline="0" dirty="0" err="1" smtClean="0"/>
                        <a:t>saying</a:t>
                      </a:r>
                      <a:r>
                        <a:rPr lang="es-PE" sz="2800" baseline="0" dirty="0" smtClean="0"/>
                        <a:t>, </a:t>
                      </a:r>
                      <a:r>
                        <a:rPr lang="es-PE" sz="2800" baseline="0" dirty="0" err="1" smtClean="0"/>
                        <a:t>but</a:t>
                      </a:r>
                      <a:r>
                        <a:rPr lang="es-PE" sz="2800" baseline="0" dirty="0" smtClean="0"/>
                        <a:t>…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baseline="0" dirty="0" err="1" smtClean="0"/>
                        <a:t>Sorry</a:t>
                      </a:r>
                      <a:r>
                        <a:rPr lang="es-PE" sz="2800" baseline="0" dirty="0" smtClean="0"/>
                        <a:t>, </a:t>
                      </a:r>
                      <a:r>
                        <a:rPr lang="es-PE" sz="2800" baseline="0" dirty="0" err="1" smtClean="0"/>
                        <a:t>but</a:t>
                      </a:r>
                      <a:r>
                        <a:rPr lang="es-PE" sz="2800" baseline="0" dirty="0" smtClean="0"/>
                        <a:t> I </a:t>
                      </a:r>
                      <a:r>
                        <a:rPr lang="es-PE" sz="2800" baseline="0" dirty="0" err="1" smtClean="0"/>
                        <a:t>disagree</a:t>
                      </a:r>
                      <a:r>
                        <a:rPr lang="es-PE" sz="28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s-PE" sz="2800" baseline="0" dirty="0" smtClean="0"/>
                        <a:t>I </a:t>
                      </a:r>
                      <a:r>
                        <a:rPr lang="es-PE" sz="2800" baseline="0" dirty="0" err="1" smtClean="0"/>
                        <a:t>hear</a:t>
                      </a:r>
                      <a:r>
                        <a:rPr lang="es-PE" sz="2800" baseline="0" dirty="0" smtClean="0"/>
                        <a:t> </a:t>
                      </a:r>
                      <a:r>
                        <a:rPr lang="es-PE" sz="2800" baseline="0" dirty="0" err="1" smtClean="0"/>
                        <a:t>you</a:t>
                      </a:r>
                      <a:r>
                        <a:rPr lang="es-PE" sz="2800" baseline="0" dirty="0" smtClean="0"/>
                        <a:t>, </a:t>
                      </a:r>
                      <a:r>
                        <a:rPr lang="es-PE" sz="2800" baseline="0" dirty="0" err="1" smtClean="0"/>
                        <a:t>but</a:t>
                      </a:r>
                      <a:r>
                        <a:rPr lang="es-PE" sz="2800" baseline="0" dirty="0" smtClean="0"/>
                        <a:t> …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s-PE" sz="2800" i="1" baseline="0" dirty="0" err="1" smtClean="0">
                          <a:solidFill>
                            <a:srgbClr val="FF0000"/>
                          </a:solidFill>
                        </a:rPr>
                        <a:t>inf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2800" i="1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8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800" dirty="0"/>
                    </a:p>
                  </a:txBody>
                  <a:tcPr marL="82973" marR="82973"/>
                </a:tc>
              </a:tr>
              <a:tr h="2942600">
                <a:tc vMerge="1"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endParaRPr lang="en-US" sz="28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</a:rPr>
                        <a:t>Strongly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</a:rPr>
                        <a:t>Disagree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endParaRPr lang="es-PE" sz="28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dirty="0" err="1" smtClean="0"/>
                        <a:t>That´s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not</a:t>
                      </a:r>
                      <a:r>
                        <a:rPr lang="es-PE" sz="2800" dirty="0" smtClean="0"/>
                        <a:t> true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dirty="0" smtClean="0"/>
                        <a:t>I </a:t>
                      </a:r>
                      <a:r>
                        <a:rPr lang="es-PE" sz="2800" dirty="0" err="1" smtClean="0"/>
                        <a:t>totally</a:t>
                      </a:r>
                      <a:r>
                        <a:rPr lang="es-PE" sz="2800" dirty="0" smtClean="0"/>
                        <a:t>/</a:t>
                      </a:r>
                      <a:r>
                        <a:rPr lang="es-PE" sz="2800" dirty="0" err="1" smtClean="0"/>
                        <a:t>completely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disagree</a:t>
                      </a:r>
                      <a:endParaRPr lang="es-PE" sz="28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dirty="0" smtClean="0"/>
                        <a:t>Oh, come </a:t>
                      </a:r>
                      <a:r>
                        <a:rPr lang="es-PE" sz="2800" dirty="0" err="1" smtClean="0"/>
                        <a:t>on</a:t>
                      </a:r>
                      <a:r>
                        <a:rPr lang="es-PE" sz="2800" dirty="0" smtClean="0"/>
                        <a:t>!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2800" dirty="0" smtClean="0"/>
                        <a:t>Are </a:t>
                      </a:r>
                      <a:r>
                        <a:rPr lang="es-PE" sz="2800" dirty="0" err="1" smtClean="0"/>
                        <a:t>you</a:t>
                      </a:r>
                      <a:r>
                        <a:rPr lang="es-PE" sz="2800" baseline="0" dirty="0" smtClean="0"/>
                        <a:t> </a:t>
                      </a:r>
                      <a:r>
                        <a:rPr lang="es-PE" sz="2800" baseline="0" dirty="0" err="1" smtClean="0"/>
                        <a:t>serious</a:t>
                      </a:r>
                      <a:r>
                        <a:rPr lang="es-PE" sz="2800" baseline="0" dirty="0" smtClean="0"/>
                        <a:t>? 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s-PE" sz="2800" i="1" baseline="0" dirty="0" err="1" smtClean="0">
                          <a:solidFill>
                            <a:srgbClr val="FF0000"/>
                          </a:solidFill>
                        </a:rPr>
                        <a:t>inf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2800" i="1" dirty="0">
                        <a:solidFill>
                          <a:srgbClr val="FF0000"/>
                        </a:solidFill>
                      </a:endParaRPr>
                    </a:p>
                  </a:txBody>
                  <a:tcPr marL="82973" marR="8297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30880"/>
              </p:ext>
            </p:extLst>
          </p:nvPr>
        </p:nvGraphicFramePr>
        <p:xfrm>
          <a:off x="228600" y="98429"/>
          <a:ext cx="11582400" cy="66147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8160"/>
                <a:gridCol w="5984240"/>
              </a:tblGrid>
              <a:tr h="4468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mic Sans MS" pitchFamily="66" charset="0"/>
                        </a:rPr>
                        <a:t>Expressions to disagree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5329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Politely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Disagree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: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baseline="0" dirty="0" smtClean="0">
                          <a:latin typeface="Comic Sans MS" pitchFamily="66" charset="0"/>
                        </a:rPr>
                        <a:t>I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know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what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you´re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saying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,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but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…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Sorry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,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but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 I </a:t>
                      </a:r>
                      <a:r>
                        <a:rPr lang="es-PE" sz="3400" baseline="0" dirty="0" err="1" smtClean="0">
                          <a:latin typeface="Comic Sans MS" pitchFamily="66" charset="0"/>
                        </a:rPr>
                        <a:t>disagree</a:t>
                      </a:r>
                      <a:r>
                        <a:rPr lang="es-PE" sz="3400" baseline="0" dirty="0" smtClean="0">
                          <a:latin typeface="Comic Sans MS" pitchFamily="66" charset="0"/>
                        </a:rPr>
                        <a:t>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s-PE" sz="3400" baseline="0" dirty="0" smtClean="0">
                        <a:latin typeface="Comic Sans MS" pitchFamily="66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s-PE" sz="3400" i="1" baseline="0" dirty="0" smtClean="0">
                          <a:latin typeface="Comic Sans MS" pitchFamily="66" charset="0"/>
                        </a:rPr>
                        <a:t>I </a:t>
                      </a:r>
                      <a:r>
                        <a:rPr lang="es-PE" sz="3400" i="1" baseline="0" dirty="0" err="1" smtClean="0">
                          <a:latin typeface="Comic Sans MS" pitchFamily="66" charset="0"/>
                        </a:rPr>
                        <a:t>hear</a:t>
                      </a:r>
                      <a:r>
                        <a:rPr lang="es-PE" sz="3400" i="1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i="1" baseline="0" dirty="0" err="1" smtClean="0">
                          <a:latin typeface="Comic Sans MS" pitchFamily="66" charset="0"/>
                        </a:rPr>
                        <a:t>you</a:t>
                      </a:r>
                      <a:r>
                        <a:rPr lang="es-PE" sz="3400" i="1" baseline="0" dirty="0" smtClean="0">
                          <a:latin typeface="Comic Sans MS" pitchFamily="66" charset="0"/>
                        </a:rPr>
                        <a:t>, </a:t>
                      </a:r>
                      <a:r>
                        <a:rPr lang="es-PE" sz="3400" i="1" baseline="0" dirty="0" err="1" smtClean="0">
                          <a:latin typeface="Comic Sans MS" pitchFamily="66" charset="0"/>
                        </a:rPr>
                        <a:t>but</a:t>
                      </a:r>
                      <a:r>
                        <a:rPr lang="es-PE" sz="2800" i="1" baseline="0" dirty="0" smtClean="0">
                          <a:latin typeface="Comic Sans MS" pitchFamily="66" charset="0"/>
                        </a:rPr>
                        <a:t>…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(</a:t>
                      </a:r>
                      <a:r>
                        <a:rPr lang="es-PE" sz="2800" i="1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inf</a:t>
                      </a:r>
                      <a:r>
                        <a:rPr lang="es-PE" sz="2800" i="1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)</a:t>
                      </a:r>
                      <a:endParaRPr lang="en-US" sz="2800" i="1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Strongly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2800" b="1" i="1" baseline="0" dirty="0" err="1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Disagree</a:t>
                      </a:r>
                      <a:r>
                        <a:rPr lang="es-PE" sz="2800" b="1" i="1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:</a:t>
                      </a:r>
                      <a:endParaRPr lang="es-PE" sz="2800" dirty="0" smtClean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dirty="0" err="1" smtClean="0">
                          <a:latin typeface="Comic Sans MS" pitchFamily="66" charset="0"/>
                        </a:rPr>
                        <a:t>That´s</a:t>
                      </a:r>
                      <a:r>
                        <a:rPr lang="es-PE" sz="3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dirty="0" err="1" smtClean="0">
                          <a:latin typeface="Comic Sans MS" pitchFamily="66" charset="0"/>
                        </a:rPr>
                        <a:t>not</a:t>
                      </a:r>
                      <a:r>
                        <a:rPr lang="es-PE" sz="3400" dirty="0" smtClean="0">
                          <a:latin typeface="Comic Sans MS" pitchFamily="66" charset="0"/>
                        </a:rPr>
                        <a:t> true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dirty="0" smtClean="0">
                          <a:latin typeface="Comic Sans MS" pitchFamily="66" charset="0"/>
                        </a:rPr>
                        <a:t>I </a:t>
                      </a:r>
                      <a:r>
                        <a:rPr lang="es-PE" sz="3400" dirty="0" err="1" smtClean="0">
                          <a:latin typeface="Comic Sans MS" pitchFamily="66" charset="0"/>
                        </a:rPr>
                        <a:t>totally</a:t>
                      </a:r>
                      <a:r>
                        <a:rPr lang="es-PE" sz="3400" dirty="0" smtClean="0">
                          <a:latin typeface="Comic Sans MS" pitchFamily="66" charset="0"/>
                        </a:rPr>
                        <a:t>/</a:t>
                      </a:r>
                      <a:r>
                        <a:rPr lang="es-PE" sz="3400" dirty="0" err="1" smtClean="0">
                          <a:latin typeface="Comic Sans MS" pitchFamily="66" charset="0"/>
                        </a:rPr>
                        <a:t>completely</a:t>
                      </a:r>
                      <a:r>
                        <a:rPr lang="es-PE" sz="34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dirty="0" err="1" smtClean="0">
                          <a:latin typeface="Comic Sans MS" pitchFamily="66" charset="0"/>
                        </a:rPr>
                        <a:t>disagree</a:t>
                      </a:r>
                      <a:endParaRPr lang="es-PE" sz="340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dirty="0" smtClean="0">
                          <a:latin typeface="Comic Sans MS" pitchFamily="66" charset="0"/>
                        </a:rPr>
                        <a:t>Oh, come </a:t>
                      </a:r>
                      <a:r>
                        <a:rPr lang="es-PE" sz="3400" dirty="0" err="1" smtClean="0">
                          <a:latin typeface="Comic Sans MS" pitchFamily="66" charset="0"/>
                        </a:rPr>
                        <a:t>on</a:t>
                      </a:r>
                      <a:r>
                        <a:rPr lang="es-PE" sz="3400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s-PE" sz="340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s-PE" sz="3400" i="1" dirty="0" smtClean="0">
                          <a:latin typeface="Comic Sans MS" pitchFamily="66" charset="0"/>
                        </a:rPr>
                        <a:t>Are </a:t>
                      </a:r>
                      <a:r>
                        <a:rPr lang="es-PE" sz="3400" i="1" dirty="0" err="1" smtClean="0">
                          <a:latin typeface="Comic Sans MS" pitchFamily="66" charset="0"/>
                        </a:rPr>
                        <a:t>you</a:t>
                      </a:r>
                      <a:r>
                        <a:rPr lang="es-PE" sz="3400" i="1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400" i="1" baseline="0" dirty="0" err="1" smtClean="0">
                          <a:latin typeface="Comic Sans MS" pitchFamily="66" charset="0"/>
                        </a:rPr>
                        <a:t>serious</a:t>
                      </a:r>
                      <a:r>
                        <a:rPr lang="es-PE" sz="3400" i="1" baseline="0" dirty="0" smtClean="0">
                          <a:latin typeface="Comic Sans MS" pitchFamily="66" charset="0"/>
                        </a:rPr>
                        <a:t>? </a:t>
                      </a:r>
                      <a:r>
                        <a:rPr lang="es-PE" sz="3200" i="1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(</a:t>
                      </a:r>
                      <a:r>
                        <a:rPr lang="es-PE" sz="3200" i="1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inf</a:t>
                      </a:r>
                      <a:r>
                        <a:rPr lang="es-PE" sz="3200" i="1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)</a:t>
                      </a:r>
                      <a:endParaRPr lang="en-US" sz="3200" i="1" dirty="0" smtClean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840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mic Sans MS" pitchFamily="66" charset="0"/>
                        </a:rPr>
                        <a:t>Expressions to agree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187664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dirty="0" smtClean="0">
                          <a:latin typeface="Comic Sans MS" pitchFamily="66" charset="0"/>
                        </a:rPr>
                        <a:t>I agree (with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you)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400" baseline="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baseline="0" dirty="0" smtClean="0">
                          <a:latin typeface="Comic Sans MS" pitchFamily="66" charset="0"/>
                        </a:rPr>
                        <a:t>That’s true.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400" baseline="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baseline="0" dirty="0" smtClean="0">
                          <a:latin typeface="Comic Sans MS" pitchFamily="66" charset="0"/>
                        </a:rPr>
                        <a:t>That’s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baseline="0" dirty="0" smtClean="0">
                          <a:latin typeface="Comic Sans MS" pitchFamily="66" charset="0"/>
                        </a:rPr>
                        <a:t>Definitely / </a:t>
                      </a:r>
                      <a:r>
                        <a:rPr lang="en-US" sz="2400" dirty="0" smtClean="0">
                          <a:latin typeface="Comic Sans MS" pitchFamily="66" charset="0"/>
                        </a:rPr>
                        <a:t>Absolutely.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40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dirty="0" smtClean="0">
                          <a:latin typeface="Comic Sans MS" pitchFamily="66" charset="0"/>
                        </a:rPr>
                        <a:t>I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feel the same way.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2400" baseline="0" dirty="0" smtClean="0">
                        <a:latin typeface="Comic Sans MS" pitchFamily="66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400" baseline="0" dirty="0" smtClean="0">
                          <a:latin typeface="Comic Sans MS" pitchFamily="66" charset="0"/>
                        </a:rPr>
                        <a:t>I couldn’t agree with you more.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DD252DE-F228-49AD-9412-9FCED4E663B5}" type="slidenum">
              <a:rPr lang="en-US" sz="1400">
                <a:solidFill>
                  <a:schemeClr val="tx1"/>
                </a:solidFill>
              </a:rPr>
              <a:pPr eaLnBrk="1" hangingPunct="1"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627" name="AutoShape 12"/>
          <p:cNvSpPr>
            <a:spLocks noChangeArrowheads="1"/>
          </p:cNvSpPr>
          <p:nvPr/>
        </p:nvSpPr>
        <p:spPr bwMode="auto">
          <a:xfrm>
            <a:off x="1981200" y="3581400"/>
            <a:ext cx="8229600" cy="2819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1981200" y="1143001"/>
            <a:ext cx="821055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>
                <a:solidFill>
                  <a:schemeClr val="tx1"/>
                </a:solidFill>
              </a:rPr>
              <a:t>(a) Darren likes </a:t>
            </a:r>
            <a:r>
              <a:rPr lang="en-US" sz="3600" b="1" i="1">
                <a:solidFill>
                  <a:srgbClr val="6600CC"/>
                </a:solidFill>
              </a:rPr>
              <a:t>all of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his classes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>
                <a:solidFill>
                  <a:schemeClr val="tx1"/>
                </a:solidFill>
              </a:rPr>
              <a:t>(b) Alex likes </a:t>
            </a:r>
            <a:r>
              <a:rPr lang="en-US" sz="3600" b="1" i="1">
                <a:solidFill>
                  <a:srgbClr val="6600CC"/>
                </a:solidFill>
              </a:rPr>
              <a:t>most of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his classes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>
                <a:solidFill>
                  <a:schemeClr val="tx1"/>
                </a:solidFill>
              </a:rPr>
              <a:t>(c) Jung-Min likes </a:t>
            </a:r>
            <a:r>
              <a:rPr lang="en-US" sz="3600" b="1" i="1">
                <a:solidFill>
                  <a:srgbClr val="6600CC"/>
                </a:solidFill>
              </a:rPr>
              <a:t>some of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her classes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635250" y="36576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6600CC"/>
                </a:solidFill>
              </a:rPr>
              <a:t>all of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5099050" y="36576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6600CC"/>
                </a:solidFill>
              </a:rPr>
              <a:t>most of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7664450" y="36576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6600CC"/>
                </a:solidFill>
              </a:rPr>
              <a:t>some of</a:t>
            </a:r>
          </a:p>
        </p:txBody>
      </p:sp>
      <p:pic>
        <p:nvPicPr>
          <p:cNvPr id="474127" name="Picture 15" descr="some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91000"/>
            <a:ext cx="22098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Oval 17"/>
          <p:cNvSpPr>
            <a:spLocks noChangeArrowheads="1"/>
          </p:cNvSpPr>
          <p:nvPr/>
        </p:nvSpPr>
        <p:spPr bwMode="auto">
          <a:xfrm>
            <a:off x="2362200" y="4267200"/>
            <a:ext cx="2019300" cy="19812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74130" name="Picture 18" descr="mostof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1"/>
            <a:ext cx="22113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20"/>
          <p:cNvSpPr txBox="1">
            <a:spLocks noChangeArrowheads="1"/>
          </p:cNvSpPr>
          <p:nvPr/>
        </p:nvSpPr>
        <p:spPr bwMode="auto">
          <a:xfrm>
            <a:off x="2562226" y="152401"/>
            <a:ext cx="8105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14-3  EXPRESSIONS OF QUANTITY: 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ALL OF, MOST OF,  </a:t>
            </a:r>
          </a:p>
          <a:p>
            <a:pPr eaLnBrk="1" hangingPunct="1"/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        SOME OF, ALMOST ALL OF</a:t>
            </a:r>
          </a:p>
        </p:txBody>
      </p:sp>
    </p:spTree>
    <p:extLst>
      <p:ext uri="{BB962C8B-B14F-4D97-AF65-F5344CB8AC3E}">
        <p14:creationId xmlns:p14="http://schemas.microsoft.com/office/powerpoint/2010/main" val="10605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8" grpId="0"/>
      <p:bldP spid="474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45F0F31-AA61-43E0-B5DC-3A17D2FB0B44}" type="slidenum">
              <a:rPr lang="en-US" sz="1400">
                <a:solidFill>
                  <a:schemeClr val="tx1"/>
                </a:solidFill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AutoShape 2"/>
          <p:cNvSpPr>
            <a:spLocks noChangeArrowheads="1"/>
          </p:cNvSpPr>
          <p:nvPr/>
        </p:nvSpPr>
        <p:spPr bwMode="auto">
          <a:xfrm>
            <a:off x="7696200" y="1447800"/>
            <a:ext cx="26670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all of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most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of  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some of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057401" y="5257801"/>
            <a:ext cx="7897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_______ these shapes are hearts.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057400" y="5257801"/>
            <a:ext cx="2076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/>
              <a:t>Some of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981200" y="2743200"/>
            <a:ext cx="1066800" cy="914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191000" y="1524000"/>
            <a:ext cx="15240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7"/>
          <p:cNvSpPr>
            <a:spLocks noChangeArrowheads="1"/>
          </p:cNvSpPr>
          <p:nvPr/>
        </p:nvSpPr>
        <p:spPr bwMode="auto">
          <a:xfrm>
            <a:off x="6248400" y="1447800"/>
            <a:ext cx="990600" cy="12192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3886200" y="2895600"/>
            <a:ext cx="1600200" cy="838200"/>
          </a:xfrm>
          <a:custGeom>
            <a:avLst/>
            <a:gdLst>
              <a:gd name="T0" fmla="*/ 59603372 w 21600"/>
              <a:gd name="T1" fmla="*/ 3293350 h 21600"/>
              <a:gd name="T2" fmla="*/ 16069859 w 21600"/>
              <a:gd name="T3" fmla="*/ 16263407 h 21600"/>
              <a:gd name="T4" fmla="*/ 59603372 w 21600"/>
              <a:gd name="T5" fmla="*/ 32526815 h 21600"/>
              <a:gd name="T6" fmla="*/ 102478290 w 21600"/>
              <a:gd name="T7" fmla="*/ 1626340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6248400" y="2971800"/>
            <a:ext cx="1219200" cy="609600"/>
          </a:xfrm>
          <a:custGeom>
            <a:avLst/>
            <a:gdLst>
              <a:gd name="T0" fmla="*/ 34599712 w 21600"/>
              <a:gd name="T1" fmla="*/ 1741932 h 21600"/>
              <a:gd name="T2" fmla="*/ 9328517 w 21600"/>
              <a:gd name="T3" fmla="*/ 8602134 h 21600"/>
              <a:gd name="T4" fmla="*/ 34599712 w 21600"/>
              <a:gd name="T5" fmla="*/ 17204267 h 21600"/>
              <a:gd name="T6" fmla="*/ 59488556 w 21600"/>
              <a:gd name="T7" fmla="*/ 860213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2590800" y="1676400"/>
            <a:ext cx="914400" cy="685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2895600" y="3810000"/>
            <a:ext cx="1600200" cy="838200"/>
          </a:xfrm>
          <a:custGeom>
            <a:avLst/>
            <a:gdLst>
              <a:gd name="T0" fmla="*/ 59603372 w 21600"/>
              <a:gd name="T1" fmla="*/ 3293350 h 21600"/>
              <a:gd name="T2" fmla="*/ 16069859 w 21600"/>
              <a:gd name="T3" fmla="*/ 16263407 h 21600"/>
              <a:gd name="T4" fmla="*/ 59603372 w 21600"/>
              <a:gd name="T5" fmla="*/ 32526815 h 21600"/>
              <a:gd name="T6" fmla="*/ 102478290 w 21600"/>
              <a:gd name="T7" fmla="*/ 1626340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5524500" y="3581400"/>
            <a:ext cx="990600" cy="7620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562225" y="304801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14-3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28687" name="AutoShape 16"/>
          <p:cNvSpPr>
            <a:spLocks noChangeArrowheads="1"/>
          </p:cNvSpPr>
          <p:nvPr/>
        </p:nvSpPr>
        <p:spPr bwMode="auto">
          <a:xfrm>
            <a:off x="7162800" y="3810000"/>
            <a:ext cx="1524000" cy="762000"/>
          </a:xfrm>
          <a:prstGeom prst="plus">
            <a:avLst>
              <a:gd name="adj" fmla="val 25000"/>
            </a:avLst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6FA662A-9EC5-470C-A8FA-672C8EBED861}" type="slidenum">
              <a:rPr lang="en-US" sz="1400">
                <a:solidFill>
                  <a:schemeClr val="tx1"/>
                </a:solidFill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2438401" y="5208589"/>
            <a:ext cx="1851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/>
              <a:t>Most of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981200" y="2743200"/>
            <a:ext cx="1066800" cy="914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191000" y="1524000"/>
            <a:ext cx="1524000" cy="9144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6248400" y="1447800"/>
            <a:ext cx="990600" cy="1219200"/>
          </a:xfrm>
          <a:prstGeom prst="triangle">
            <a:avLst>
              <a:gd name="adj" fmla="val 50000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886200" y="2895600"/>
            <a:ext cx="1600200" cy="838200"/>
          </a:xfrm>
          <a:custGeom>
            <a:avLst/>
            <a:gdLst>
              <a:gd name="T0" fmla="*/ 59603372 w 21600"/>
              <a:gd name="T1" fmla="*/ 3293350 h 21600"/>
              <a:gd name="T2" fmla="*/ 16069859 w 21600"/>
              <a:gd name="T3" fmla="*/ 16263407 h 21600"/>
              <a:gd name="T4" fmla="*/ 59603372 w 21600"/>
              <a:gd name="T5" fmla="*/ 32526815 h 21600"/>
              <a:gd name="T6" fmla="*/ 102478290 w 21600"/>
              <a:gd name="T7" fmla="*/ 1626340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6248400" y="2971800"/>
            <a:ext cx="1219200" cy="609600"/>
          </a:xfrm>
          <a:custGeom>
            <a:avLst/>
            <a:gdLst>
              <a:gd name="T0" fmla="*/ 34599712 w 21600"/>
              <a:gd name="T1" fmla="*/ 1741932 h 21600"/>
              <a:gd name="T2" fmla="*/ 9328517 w 21600"/>
              <a:gd name="T3" fmla="*/ 8602134 h 21600"/>
              <a:gd name="T4" fmla="*/ 34599712 w 21600"/>
              <a:gd name="T5" fmla="*/ 17204267 h 21600"/>
              <a:gd name="T6" fmla="*/ 59488556 w 21600"/>
              <a:gd name="T7" fmla="*/ 860213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590800" y="1676400"/>
            <a:ext cx="914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2895600" y="3810000"/>
            <a:ext cx="1600200" cy="838200"/>
          </a:xfrm>
          <a:custGeom>
            <a:avLst/>
            <a:gdLst>
              <a:gd name="T0" fmla="*/ 59603372 w 21600"/>
              <a:gd name="T1" fmla="*/ 3293350 h 21600"/>
              <a:gd name="T2" fmla="*/ 16069859 w 21600"/>
              <a:gd name="T3" fmla="*/ 16263407 h 21600"/>
              <a:gd name="T4" fmla="*/ 59603372 w 21600"/>
              <a:gd name="T5" fmla="*/ 32526815 h 21600"/>
              <a:gd name="T6" fmla="*/ 102478290 w 21600"/>
              <a:gd name="T7" fmla="*/ 1626340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524500" y="3581400"/>
            <a:ext cx="990600" cy="762000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438401" y="5181601"/>
            <a:ext cx="7502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______ these shapes are green.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7162800" y="3810000"/>
            <a:ext cx="1524000" cy="762000"/>
          </a:xfrm>
          <a:prstGeom prst="plus">
            <a:avLst>
              <a:gd name="adj" fmla="val 25000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2562225" y="304801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14-3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29711" name="AutoShape 16"/>
          <p:cNvSpPr>
            <a:spLocks noChangeArrowheads="1"/>
          </p:cNvSpPr>
          <p:nvPr/>
        </p:nvSpPr>
        <p:spPr bwMode="auto">
          <a:xfrm>
            <a:off x="7696200" y="1447800"/>
            <a:ext cx="26670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all of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most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of  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some of</a:t>
            </a:r>
          </a:p>
        </p:txBody>
      </p:sp>
    </p:spTree>
    <p:extLst>
      <p:ext uri="{BB962C8B-B14F-4D97-AF65-F5344CB8AC3E}">
        <p14:creationId xmlns:p14="http://schemas.microsoft.com/office/powerpoint/2010/main" val="16756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36EEDC3-CA17-4FAD-A6B4-2BA6E79707B9}" type="slidenum">
              <a:rPr lang="en-US" sz="1400">
                <a:solidFill>
                  <a:schemeClr val="tx1"/>
                </a:solidFill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1"/>
            <a:ext cx="5410200" cy="28686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057400" y="1981201"/>
            <a:ext cx="4933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__________ the kittens</a:t>
            </a:r>
          </a:p>
          <a:p>
            <a:pPr eaLnBrk="1" hangingPunct="1"/>
            <a:r>
              <a:rPr lang="en-US" sz="3600">
                <a:solidFill>
                  <a:schemeClr val="tx1"/>
                </a:solidFill>
              </a:rPr>
              <a:t> are looking up.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57401" y="1981201"/>
            <a:ext cx="1688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Most of</a:t>
            </a:r>
            <a:endParaRPr lang="en-US" sz="3600" dirty="0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2562225" y="304801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14-3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7620000" y="1219200"/>
            <a:ext cx="26670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all of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most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of   </a:t>
            </a: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some of</a:t>
            </a:r>
          </a:p>
        </p:txBody>
      </p:sp>
    </p:spTree>
    <p:extLst>
      <p:ext uri="{BB962C8B-B14F-4D97-AF65-F5344CB8AC3E}">
        <p14:creationId xmlns:p14="http://schemas.microsoft.com/office/powerpoint/2010/main" val="27940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2115A33-D4E3-441C-903B-7E150A9FF742}" type="slidenum">
              <a:rPr lang="en-US" sz="1400">
                <a:solidFill>
                  <a:schemeClr val="tx1"/>
                </a:solidFill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174876" y="1431926"/>
            <a:ext cx="7840663" cy="7016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  <a:latin typeface="Comic Sans MS" pitchFamily="66" charset="0"/>
              </a:rPr>
              <a:t>All of your homework is correct.</a:t>
            </a:r>
          </a:p>
        </p:txBody>
      </p:sp>
      <p:pic>
        <p:nvPicPr>
          <p:cNvPr id="31748" name="Picture 3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4" y="2286000"/>
            <a:ext cx="2674937" cy="403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562226" y="304801"/>
            <a:ext cx="7267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</a:p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32A0876-45F1-497A-ADA5-ACE01E445F56}" type="slidenum">
              <a:rPr lang="en-US" sz="1400">
                <a:solidFill>
                  <a:schemeClr val="tx1"/>
                </a:solidFill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AutoShape 8"/>
          <p:cNvSpPr>
            <a:spLocks noChangeArrowheads="1"/>
          </p:cNvSpPr>
          <p:nvPr/>
        </p:nvSpPr>
        <p:spPr bwMode="auto">
          <a:xfrm>
            <a:off x="1676400" y="33528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905000" y="1752601"/>
            <a:ext cx="754565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(a) </a:t>
            </a:r>
            <a:r>
              <a:rPr lang="en-US" sz="3600" i="1" dirty="0">
                <a:solidFill>
                  <a:srgbClr val="FFFF00"/>
                </a:solidFill>
              </a:rPr>
              <a:t>All of </a:t>
            </a:r>
            <a:r>
              <a:rPr lang="en-US" sz="3600" i="1" dirty="0">
                <a:solidFill>
                  <a:schemeClr val="tx1"/>
                </a:solidFill>
              </a:rPr>
              <a:t>your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  <a:r>
              <a:rPr lang="en-US" sz="3600" b="1" i="1" dirty="0">
                <a:solidFill>
                  <a:srgbClr val="800080"/>
                </a:solidFill>
              </a:rPr>
              <a:t>homework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i="1" dirty="0">
                <a:solidFill>
                  <a:srgbClr val="009900"/>
                </a:solidFill>
              </a:rPr>
              <a:t>is</a:t>
            </a:r>
            <a:r>
              <a:rPr lang="en-US" sz="3600" dirty="0">
                <a:solidFill>
                  <a:schemeClr val="tx1"/>
                </a:solidFill>
              </a:rPr>
              <a:t> correct.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752600" y="3429000"/>
            <a:ext cx="790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3333FF"/>
                </a:solidFill>
              </a:rPr>
              <a:t>all of</a:t>
            </a:r>
            <a:r>
              <a:rPr lang="en-US" sz="3600" i="1"/>
              <a:t> + </a:t>
            </a:r>
            <a:r>
              <a:rPr lang="en-US" sz="3600" b="1">
                <a:solidFill>
                  <a:srgbClr val="800080"/>
                </a:solidFill>
              </a:rPr>
              <a:t>singular </a:t>
            </a:r>
            <a:r>
              <a:rPr lang="en-US" sz="3600">
                <a:solidFill>
                  <a:srgbClr val="800080"/>
                </a:solidFill>
              </a:rPr>
              <a:t>noun</a:t>
            </a:r>
            <a:r>
              <a:rPr lang="en-US" sz="3600" i="1"/>
              <a:t> + </a:t>
            </a:r>
            <a:r>
              <a:rPr lang="en-US" sz="3600" b="1">
                <a:solidFill>
                  <a:srgbClr val="009900"/>
                </a:solidFill>
              </a:rPr>
              <a:t>singular </a:t>
            </a:r>
            <a:r>
              <a:rPr lang="en-US" sz="3600">
                <a:solidFill>
                  <a:srgbClr val="009900"/>
                </a:solidFill>
              </a:rPr>
              <a:t>verb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524125" y="228601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14-4  EXPRESSIONS OF QUANTITY: SUBJECT-VERB    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</a:rPr>
              <a:t>         AGREEMENT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  <a:fontScheme name="Oriel">
    <a:majorFont>
      <a:latin typeface="Century Schoolbook"/>
      <a:ea typeface=""/>
      <a:cs typeface=""/>
      <a:font script="Jpan" typeface="ＭＳ Ｐ明朝"/>
      <a:font script="Hang" typeface="휴먼매직체"/>
      <a:font script="Hans" typeface="华文楷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entury Schoolbook"/>
      <a:ea typeface=""/>
      <a:cs typeface=""/>
      <a:font script="Jpan" typeface="ＭＳ Ｐ明朝"/>
      <a:font script="Hang" typeface="휴먼매직체"/>
      <a:font script="Hans" typeface="宋体"/>
      <a:font script="Hant" typeface="新細明體"/>
      <a:font script="Arab" typeface="Times New Roman"/>
      <a:font script="Hebr" typeface="Times New Roman"/>
      <a:font script="Thai" typeface="Kodchiang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riel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60000"/>
            </a:schemeClr>
          </a:gs>
          <a:gs pos="30000">
            <a:schemeClr val="phClr">
              <a:tint val="38000"/>
              <a:satMod val="260000"/>
            </a:schemeClr>
          </a:gs>
          <a:gs pos="75000">
            <a:schemeClr val="phClr">
              <a:tint val="55000"/>
              <a:satMod val="255000"/>
            </a:schemeClr>
          </a:gs>
          <a:gs pos="100000">
            <a:schemeClr val="phClr">
              <a:tint val="70000"/>
              <a:satMod val="255000"/>
            </a:schemeClr>
          </a:gs>
        </a:gsLst>
        <a:path path="circle">
          <a:fillToRect l="5000" t="100000" r="120000" b="10000"/>
        </a:path>
      </a:gradFill>
      <a:gradFill rotWithShape="1">
        <a:gsLst>
          <a:gs pos="0">
            <a:schemeClr val="phClr">
              <a:shade val="63000"/>
              <a:satMod val="165000"/>
            </a:schemeClr>
          </a:gs>
          <a:gs pos="30000">
            <a:schemeClr val="phClr">
              <a:shade val="58000"/>
              <a:satMod val="165000"/>
            </a:schemeClr>
          </a:gs>
          <a:gs pos="75000">
            <a:schemeClr val="phClr">
              <a:shade val="30000"/>
              <a:satMod val="175000"/>
            </a:schemeClr>
          </a:gs>
          <a:gs pos="100000">
            <a:schemeClr val="phClr">
              <a:shade val="15000"/>
              <a:satMod val="175000"/>
            </a:schemeClr>
          </a:gs>
        </a:gsLst>
        <a:path path="circle">
          <a:fillToRect l="5000" t="100000" r="120000" b="10000"/>
        </a:path>
      </a:gradFill>
    </a:fillStyleLst>
    <a:lnStyleLst>
      <a:ln w="12700" cap="flat" cmpd="sng" algn="ctr">
        <a:solidFill>
          <a:schemeClr val="phClr">
            <a:shade val="70000"/>
            <a:satMod val="15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492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0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</a:effectStyle>
      <a:effectStyle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8000"/>
              <a:satMod val="125000"/>
            </a:schemeClr>
          </a:gs>
          <a:gs pos="40000">
            <a:schemeClr val="phClr">
              <a:tint val="90000"/>
              <a:shade val="90000"/>
              <a:satMod val="120000"/>
            </a:schemeClr>
          </a:gs>
          <a:gs pos="100000">
            <a:schemeClr val="phClr">
              <a:tint val="5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80000"/>
            </a:schemeClr>
            <a:schemeClr val="phClr">
              <a:tint val="91000"/>
            </a:schemeClr>
          </a:duotone>
        </a:blip>
        <a:tile tx="0" ty="0" sx="40000" sy="50000" flip="y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605</Words>
  <Application>Microsoft Office PowerPoint</Application>
  <PresentationFormat>Widescreen</PresentationFormat>
  <Paragraphs>162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Comic Sans MS</vt:lpstr>
      <vt:lpstr>Wingdings</vt:lpstr>
      <vt:lpstr>Wingdings 3</vt:lpstr>
      <vt:lpstr>Ion</vt:lpstr>
      <vt:lpstr>Today’s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Quantity Expressions</vt:lpstr>
      <vt:lpstr>Quantity Expressions</vt:lpstr>
      <vt:lpstr>Quantity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Trends</dc:title>
  <dc:creator>B</dc:creator>
  <cp:lastModifiedBy>Koshka</cp:lastModifiedBy>
  <cp:revision>13</cp:revision>
  <dcterms:created xsi:type="dcterms:W3CDTF">2011-01-06T17:20:47Z</dcterms:created>
  <dcterms:modified xsi:type="dcterms:W3CDTF">2014-07-01T06:34:00Z</dcterms:modified>
</cp:coreProperties>
</file>