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34"/>
  </p:notesMasterIdLst>
  <p:handoutMasterIdLst>
    <p:handoutMasterId r:id="rId35"/>
  </p:handoutMasterIdLst>
  <p:sldIdLst>
    <p:sldId id="410" r:id="rId3"/>
    <p:sldId id="517" r:id="rId4"/>
    <p:sldId id="518" r:id="rId5"/>
    <p:sldId id="519" r:id="rId6"/>
    <p:sldId id="520" r:id="rId7"/>
    <p:sldId id="521" r:id="rId8"/>
    <p:sldId id="443" r:id="rId9"/>
    <p:sldId id="444" r:id="rId10"/>
    <p:sldId id="522" r:id="rId11"/>
    <p:sldId id="523" r:id="rId12"/>
    <p:sldId id="524" r:id="rId13"/>
    <p:sldId id="378" r:id="rId14"/>
    <p:sldId id="413" r:id="rId15"/>
    <p:sldId id="414" r:id="rId16"/>
    <p:sldId id="415" r:id="rId17"/>
    <p:sldId id="416" r:id="rId18"/>
    <p:sldId id="418" r:id="rId19"/>
    <p:sldId id="417" r:id="rId20"/>
    <p:sldId id="389" r:id="rId21"/>
    <p:sldId id="370" r:id="rId22"/>
    <p:sldId id="445" r:id="rId23"/>
    <p:sldId id="449" r:id="rId24"/>
    <p:sldId id="457" r:id="rId25"/>
    <p:sldId id="515" r:id="rId26"/>
    <p:sldId id="516" r:id="rId27"/>
    <p:sldId id="371" r:id="rId28"/>
    <p:sldId id="396" r:id="rId29"/>
    <p:sldId id="460" r:id="rId30"/>
    <p:sldId id="397" r:id="rId31"/>
    <p:sldId id="461" r:id="rId32"/>
    <p:sldId id="462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76"/>
    <a:srgbClr val="2B8525"/>
    <a:srgbClr val="FF5B00"/>
    <a:srgbClr val="266429"/>
    <a:srgbClr val="98D89B"/>
    <a:srgbClr val="0101FF"/>
    <a:srgbClr val="00FF00"/>
    <a:srgbClr val="79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1" autoAdjust="0"/>
    <p:restoredTop sz="88662" autoAdjust="0"/>
  </p:normalViewPr>
  <p:slideViewPr>
    <p:cSldViewPr snapToGrid="0" snapToObjects="1">
      <p:cViewPr>
        <p:scale>
          <a:sx n="75" d="100"/>
          <a:sy n="75" d="100"/>
        </p:scale>
        <p:origin x="-1350" y="-72"/>
      </p:cViewPr>
      <p:guideLst>
        <p:guide orient="horz" pos="30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AB7DC8B-0963-4F18-9AD4-2749B9E32DFE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9920856-AE3A-443B-81F3-0EBE3483F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E6BA3E6D-6179-43ED-97B5-A3E501193D1C}" type="datetime1">
              <a:rPr lang="en-US"/>
              <a:pPr>
                <a:defRPr/>
              </a:pPr>
              <a:t>3/8/2011</a:t>
            </a:fld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7BAB2EA-F4FF-41B7-BA4A-787CA9A5F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9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A1B41E-AF98-4F19-A538-1B83CBEC410C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DE784FF-1DBE-4626-8520-54CF73F8453A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DE7929F-612E-4E33-A798-CDA2A3E4E9DD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7DE534-2AA1-4494-9DCA-B5FBFFE4BA31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3F2196-BDB1-42B1-A179-A4BBC01E5A57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2B92F8-67F5-43F0-A15A-C6CBB0FF72C6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32712-34A8-4F74-88A6-1BA5D2A41EDF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6A62A1-18A3-4656-B77A-BE12C8BE724B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3E6EA9-38EF-44B7-B341-FF47A9093C36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CF838B-9C8E-4684-B2BE-AB0C808454DF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FCDF72-8B3C-4DBA-8250-789151ADD38F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63FF18D-1E19-4190-B40E-59986929EE82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B792C-5D56-4A5B-A52D-35EE8EE4D630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3F188-3FA1-41A8-AA4E-E542E543A978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7E47CA-6E1A-4113-AF24-87B484EAFED8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247DC9-8B97-424D-B5E6-A2CEB20F6DC3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48E37-D32A-48EE-979E-3AF245DD9A77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7F4903-4A18-4266-9CCD-A3CCBDE931CE}" type="slidenum">
              <a:rPr lang="en-US" sz="1200" smtClean="0"/>
              <a:pPr eaLnBrk="1" hangingPunct="1"/>
              <a:t>25</a:t>
            </a:fld>
            <a:endParaRPr lang="en-US" sz="1200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9E360E-4403-4BF2-B3C7-985A2CA8DF51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861642-1E02-4C1F-95D0-D9BC2CE8B849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2BF210-CAE0-42C1-904D-3D6143452F41}" type="slidenum">
              <a:rPr lang="en-US" sz="1200" smtClean="0"/>
              <a:pPr eaLnBrk="1" hangingPunct="1"/>
              <a:t>28</a:t>
            </a:fld>
            <a:endParaRPr lang="en-US" sz="1200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6E431-25BF-4851-A065-974C5CD76695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8E3F565-1C16-4AE8-9B3E-0797F04EDF40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3B4207-B723-44F0-9685-D73BC6027AB7}" type="slidenum">
              <a:rPr lang="en-US" sz="1200" smtClean="0"/>
              <a:pPr eaLnBrk="1" hangingPunct="1"/>
              <a:t>30</a:t>
            </a:fld>
            <a:endParaRPr lang="en-US" sz="1200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BFF62C-CC55-47F0-A037-32E9F3F06143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7DCE2A1-85EF-4E21-AD72-57923B9791B2}" type="slidenum">
              <a:rPr 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58D67BC8-364D-4D93-994D-2FAAB33A5FF6}" type="slidenum">
              <a:rPr 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DB1426C-78A6-4FA1-847D-7C734B4E7287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85538C-52B8-4077-A126-C60A7F4AF871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7D7F2C-A13F-413E-873B-3D3FA19CE149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500">
                <a:solidFill>
                  <a:schemeClr val="tx2"/>
                </a:solidFill>
                <a:latin typeface="Arial" charset="0"/>
              </a:defRPr>
            </a:lvl1pPr>
            <a:lvl2pPr marL="757066" indent="-291179" eaLnBrk="0" hangingPunct="0">
              <a:defRPr sz="4500">
                <a:solidFill>
                  <a:schemeClr val="tx2"/>
                </a:solidFill>
                <a:latin typeface="Arial" charset="0"/>
              </a:defRPr>
            </a:lvl2pPr>
            <a:lvl3pPr marL="1164717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3pPr>
            <a:lvl4pPr marL="1630604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4pPr>
            <a:lvl5pPr marL="2096491" indent="-232943" eaLnBrk="0" hangingPunct="0">
              <a:defRPr sz="4500">
                <a:solidFill>
                  <a:schemeClr val="tx2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A6BD7B60-D66D-4699-95A2-320E9A9328FC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85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6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55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72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2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0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869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5DB38180-19C4-459E-9928-785E623A002C}" type="slidenum">
              <a:rPr lang="en-US" sz="1600" b="1" i="1"/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6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7375" y="1393825"/>
            <a:ext cx="8150225" cy="64135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>
                <a:latin typeface="Comic Sans MS" pitchFamily="1" charset="0"/>
              </a:rPr>
              <a:t>Somebody should clean up this mess.</a:t>
            </a:r>
          </a:p>
        </p:txBody>
      </p:sp>
      <p:pic>
        <p:nvPicPr>
          <p:cNvPr id="4100" name="Picture 9" descr="shutterstock_16407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2746375"/>
            <a:ext cx="4745037" cy="31686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30CB274-3934-429C-A4CC-519EAC43A904}" type="slidenum">
              <a:rPr lang="en-US" sz="14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762000" y="1295400"/>
            <a:ext cx="7696200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066800" y="35814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Your clothes are dirty.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066800" y="4510088"/>
            <a:ext cx="594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You should ___________.</a:t>
            </a:r>
            <a:endParaRPr lang="en-US" sz="3600" b="1">
              <a:solidFill>
                <a:schemeClr val="hlink"/>
              </a:solidFill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914400" y="1355725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wash them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914400" y="1949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call your mother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9144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go to the library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5181600" y="1355725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try harder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5181600" y="19494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learn to drive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51816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stop smoking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4971E-6 L 0.2875 0.455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22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3" grpId="0"/>
      <p:bldP spid="49869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F61185C-1DA4-4618-BADC-01790EF0E387}" type="slidenum">
              <a:rPr lang="en-US" sz="14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762000" y="1295400"/>
            <a:ext cx="7620000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66800" y="3581400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Smoking is not healthy.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066800" y="4510088"/>
            <a:ext cx="594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You should _____________.</a:t>
            </a:r>
            <a:endParaRPr lang="en-US" sz="3600" b="1">
              <a:solidFill>
                <a:schemeClr val="hlink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14400" y="1355725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wash them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914400" y="1949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call your mother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9144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go to the library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5181600" y="1355725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try harder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5181600" y="19494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learn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b="1">
                <a:solidFill>
                  <a:schemeClr val="tx1"/>
                </a:solidFill>
              </a:rPr>
              <a:t>to drive</a:t>
            </a:r>
          </a:p>
        </p:txBody>
      </p:sp>
      <p:sp>
        <p:nvSpPr>
          <p:cNvPr id="499722" name="Rectangle 10"/>
          <p:cNvSpPr>
            <a:spLocks noChangeArrowheads="1"/>
          </p:cNvSpPr>
          <p:nvPr/>
        </p:nvSpPr>
        <p:spPr bwMode="auto">
          <a:xfrm>
            <a:off x="51816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stop smoking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6532E-6 L -0.175 0.27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13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2" grpId="0"/>
      <p:bldP spid="4997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55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AUXILIARY + SIMPLE FORM OF VERB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461963" y="2097088"/>
            <a:ext cx="8826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can</a:t>
            </a:r>
          </a:p>
        </p:txBody>
      </p:sp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1765300" y="1831975"/>
            <a:ext cx="126523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could</a:t>
            </a:r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2436813" y="2989263"/>
            <a:ext cx="9969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may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614363" y="3241675"/>
            <a:ext cx="1289050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might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3679825" y="2120900"/>
            <a:ext cx="151288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should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4278313" y="3206750"/>
            <a:ext cx="2144712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must</a:t>
            </a: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967538" y="2916238"/>
            <a:ext cx="83820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will</a:t>
            </a:r>
          </a:p>
        </p:txBody>
      </p: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7535863" y="1970088"/>
            <a:ext cx="1355725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would</a:t>
            </a:r>
          </a:p>
        </p:txBody>
      </p:sp>
      <p:sp>
        <p:nvSpPr>
          <p:cNvPr id="694285" name="AutoShape 13"/>
          <p:cNvSpPr>
            <a:spLocks noChangeArrowheads="1"/>
          </p:cNvSpPr>
          <p:nvPr/>
        </p:nvSpPr>
        <p:spPr bwMode="auto">
          <a:xfrm>
            <a:off x="1895475" y="4292600"/>
            <a:ext cx="5419725" cy="15017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/>
          </a:p>
          <a:p>
            <a:pPr algn="ctr"/>
            <a:endParaRPr lang="en-US" b="1" i="1"/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3036888" y="4292600"/>
            <a:ext cx="3386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 followed by </a:t>
            </a:r>
            <a:r>
              <a:rPr lang="en-US" b="1" i="1"/>
              <a:t>to</a:t>
            </a:r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2028825" y="4992688"/>
            <a:ext cx="5253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Inga can to play the violin.</a:t>
            </a:r>
          </a:p>
        </p:txBody>
      </p:sp>
      <p:sp>
        <p:nvSpPr>
          <p:cNvPr id="694288" name="AutoShape 16"/>
          <p:cNvSpPr>
            <a:spLocks noChangeArrowheads="1"/>
          </p:cNvSpPr>
          <p:nvPr/>
        </p:nvSpPr>
        <p:spPr bwMode="auto">
          <a:xfrm>
            <a:off x="3792538" y="5022850"/>
            <a:ext cx="600075" cy="587375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animBg="1"/>
      <p:bldP spid="694277" grpId="0" animBg="1"/>
      <p:bldP spid="694278" grpId="0" animBg="1"/>
      <p:bldP spid="694279" grpId="0" animBg="1"/>
      <p:bldP spid="694280" grpId="0" animBg="1"/>
      <p:bldP spid="694281" grpId="0" animBg="1"/>
      <p:bldP spid="694282" grpId="0" animBg="1"/>
      <p:bldP spid="694283" grpId="0" animBg="1"/>
      <p:bldP spid="694284" grpId="0" animBg="1"/>
      <p:bldP spid="694285" grpId="0" animBg="1"/>
      <p:bldP spid="694286" grpId="0"/>
      <p:bldP spid="694287" grpId="0"/>
      <p:bldP spid="6942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55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AUXILIARY + SIMPLE FORM OF VERB</a:t>
            </a:r>
          </a:p>
        </p:txBody>
      </p:sp>
      <p:sp>
        <p:nvSpPr>
          <p:cNvPr id="8196" name="AutoShape 13"/>
          <p:cNvSpPr>
            <a:spLocks noChangeArrowheads="1"/>
          </p:cNvSpPr>
          <p:nvPr/>
        </p:nvSpPr>
        <p:spPr bwMode="auto">
          <a:xfrm>
            <a:off x="1920875" y="4292600"/>
            <a:ext cx="5265738" cy="15859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/>
          </a:p>
          <a:p>
            <a:pPr algn="ctr"/>
            <a:endParaRPr lang="en-US" b="1" i="1"/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3576638" y="4292600"/>
            <a:ext cx="196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 final </a:t>
            </a:r>
            <a:r>
              <a:rPr lang="en-US" b="1" i="1"/>
              <a:t>-s</a:t>
            </a:r>
          </a:p>
        </p:txBody>
      </p:sp>
      <p:sp>
        <p:nvSpPr>
          <p:cNvPr id="765967" name="Text Box 15"/>
          <p:cNvSpPr txBox="1">
            <a:spLocks noChangeArrowheads="1"/>
          </p:cNvSpPr>
          <p:nvPr/>
        </p:nvSpPr>
        <p:spPr bwMode="auto">
          <a:xfrm>
            <a:off x="2051050" y="4992688"/>
            <a:ext cx="4983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Inga can plays the violin.</a:t>
            </a:r>
          </a:p>
        </p:txBody>
      </p:sp>
      <p:sp>
        <p:nvSpPr>
          <p:cNvPr id="765968" name="AutoShape 16"/>
          <p:cNvSpPr>
            <a:spLocks noChangeArrowheads="1"/>
          </p:cNvSpPr>
          <p:nvPr/>
        </p:nvSpPr>
        <p:spPr bwMode="auto">
          <a:xfrm>
            <a:off x="4494213" y="5048250"/>
            <a:ext cx="600075" cy="587375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0" name="Text Box 17"/>
          <p:cNvSpPr txBox="1">
            <a:spLocks noChangeArrowheads="1"/>
          </p:cNvSpPr>
          <p:nvPr/>
        </p:nvSpPr>
        <p:spPr bwMode="auto">
          <a:xfrm>
            <a:off x="461963" y="2097088"/>
            <a:ext cx="8826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can</a:t>
            </a:r>
          </a:p>
        </p:txBody>
      </p:sp>
      <p:sp>
        <p:nvSpPr>
          <p:cNvPr id="8201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26523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could</a:t>
            </a:r>
          </a:p>
        </p:txBody>
      </p:sp>
      <p:sp>
        <p:nvSpPr>
          <p:cNvPr id="8202" name="Text Box 19"/>
          <p:cNvSpPr txBox="1">
            <a:spLocks noChangeArrowheads="1"/>
          </p:cNvSpPr>
          <p:nvPr/>
        </p:nvSpPr>
        <p:spPr bwMode="auto">
          <a:xfrm>
            <a:off x="2436813" y="2989263"/>
            <a:ext cx="9969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may</a:t>
            </a:r>
          </a:p>
        </p:txBody>
      </p:sp>
      <p:sp>
        <p:nvSpPr>
          <p:cNvPr id="8203" name="Text Box 20"/>
          <p:cNvSpPr txBox="1">
            <a:spLocks noChangeArrowheads="1"/>
          </p:cNvSpPr>
          <p:nvPr/>
        </p:nvSpPr>
        <p:spPr bwMode="auto">
          <a:xfrm>
            <a:off x="614363" y="3241675"/>
            <a:ext cx="1289050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might</a:t>
            </a:r>
          </a:p>
        </p:txBody>
      </p:sp>
      <p:sp>
        <p:nvSpPr>
          <p:cNvPr id="8204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51288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should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4278313" y="3206750"/>
            <a:ext cx="2144712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must</a:t>
            </a:r>
          </a:p>
        </p:txBody>
      </p:sp>
      <p:sp>
        <p:nvSpPr>
          <p:cNvPr id="8207" name="Text Box 24"/>
          <p:cNvSpPr txBox="1">
            <a:spLocks noChangeArrowheads="1"/>
          </p:cNvSpPr>
          <p:nvPr/>
        </p:nvSpPr>
        <p:spPr bwMode="auto">
          <a:xfrm>
            <a:off x="6967538" y="2916238"/>
            <a:ext cx="83820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will</a:t>
            </a:r>
          </a:p>
        </p:txBody>
      </p:sp>
      <p:sp>
        <p:nvSpPr>
          <p:cNvPr id="8208" name="Text Box 25"/>
          <p:cNvSpPr txBox="1">
            <a:spLocks noChangeArrowheads="1"/>
          </p:cNvSpPr>
          <p:nvPr/>
        </p:nvSpPr>
        <p:spPr bwMode="auto">
          <a:xfrm>
            <a:off x="7535863" y="1970088"/>
            <a:ext cx="1355725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would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6" grpId="0"/>
      <p:bldP spid="765967" grpId="0"/>
      <p:bldP spid="7659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55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AUXILIARY + SIMPLE FORM OF VERB</a:t>
            </a:r>
          </a:p>
        </p:txBody>
      </p:sp>
      <p:sp>
        <p:nvSpPr>
          <p:cNvPr id="9220" name="AutoShape 13"/>
          <p:cNvSpPr>
            <a:spLocks noChangeArrowheads="1"/>
          </p:cNvSpPr>
          <p:nvPr/>
        </p:nvSpPr>
        <p:spPr bwMode="auto">
          <a:xfrm>
            <a:off x="1895475" y="4292600"/>
            <a:ext cx="5407025" cy="15621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/>
          </a:p>
          <a:p>
            <a:pPr algn="ctr"/>
            <a:endParaRPr lang="en-US" b="1" i="1"/>
          </a:p>
        </p:txBody>
      </p:sp>
      <p:sp>
        <p:nvSpPr>
          <p:cNvPr id="768014" name="Text Box 14"/>
          <p:cNvSpPr txBox="1">
            <a:spLocks noChangeArrowheads="1"/>
          </p:cNvSpPr>
          <p:nvPr/>
        </p:nvSpPr>
        <p:spPr bwMode="auto">
          <a:xfrm>
            <a:off x="3081338" y="4292600"/>
            <a:ext cx="2979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 in past form</a:t>
            </a:r>
            <a:endParaRPr lang="en-US" b="1" i="1"/>
          </a:p>
        </p:txBody>
      </p:sp>
      <p:sp>
        <p:nvSpPr>
          <p:cNvPr id="768015" name="Text Box 15"/>
          <p:cNvSpPr txBox="1">
            <a:spLocks noChangeArrowheads="1"/>
          </p:cNvSpPr>
          <p:nvPr/>
        </p:nvSpPr>
        <p:spPr bwMode="auto">
          <a:xfrm>
            <a:off x="1895475" y="4992688"/>
            <a:ext cx="5230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Inga can played the violin.</a:t>
            </a:r>
          </a:p>
        </p:txBody>
      </p:sp>
      <p:sp>
        <p:nvSpPr>
          <p:cNvPr id="768016" name="AutoShape 16"/>
          <p:cNvSpPr>
            <a:spLocks noChangeArrowheads="1"/>
          </p:cNvSpPr>
          <p:nvPr/>
        </p:nvSpPr>
        <p:spPr bwMode="auto">
          <a:xfrm>
            <a:off x="4513263" y="5035550"/>
            <a:ext cx="600075" cy="587375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4" name="Text Box 17"/>
          <p:cNvSpPr txBox="1">
            <a:spLocks noChangeArrowheads="1"/>
          </p:cNvSpPr>
          <p:nvPr/>
        </p:nvSpPr>
        <p:spPr bwMode="auto">
          <a:xfrm>
            <a:off x="461963" y="2097088"/>
            <a:ext cx="8826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can</a:t>
            </a:r>
          </a:p>
        </p:txBody>
      </p:sp>
      <p:sp>
        <p:nvSpPr>
          <p:cNvPr id="9225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26523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could</a:t>
            </a:r>
          </a:p>
        </p:txBody>
      </p:sp>
      <p:sp>
        <p:nvSpPr>
          <p:cNvPr id="9226" name="Text Box 19"/>
          <p:cNvSpPr txBox="1">
            <a:spLocks noChangeArrowheads="1"/>
          </p:cNvSpPr>
          <p:nvPr/>
        </p:nvSpPr>
        <p:spPr bwMode="auto">
          <a:xfrm>
            <a:off x="2436813" y="2989263"/>
            <a:ext cx="9969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may</a:t>
            </a:r>
          </a:p>
        </p:txBody>
      </p:sp>
      <p:sp>
        <p:nvSpPr>
          <p:cNvPr id="9227" name="Text Box 20"/>
          <p:cNvSpPr txBox="1">
            <a:spLocks noChangeArrowheads="1"/>
          </p:cNvSpPr>
          <p:nvPr/>
        </p:nvSpPr>
        <p:spPr bwMode="auto">
          <a:xfrm>
            <a:off x="614363" y="3241675"/>
            <a:ext cx="1289050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might</a:t>
            </a:r>
          </a:p>
        </p:txBody>
      </p:sp>
      <p:sp>
        <p:nvSpPr>
          <p:cNvPr id="9228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51288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should</a:t>
            </a:r>
          </a:p>
        </p:txBody>
      </p:sp>
      <p:sp>
        <p:nvSpPr>
          <p:cNvPr id="9229" name="Text Box 22"/>
          <p:cNvSpPr txBox="1">
            <a:spLocks noChangeArrowheads="1"/>
          </p:cNvSpPr>
          <p:nvPr/>
        </p:nvSpPr>
        <p:spPr bwMode="auto">
          <a:xfrm>
            <a:off x="4278313" y="3206750"/>
            <a:ext cx="2144712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9230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must</a:t>
            </a:r>
          </a:p>
        </p:txBody>
      </p:sp>
      <p:sp>
        <p:nvSpPr>
          <p:cNvPr id="9231" name="Text Box 24"/>
          <p:cNvSpPr txBox="1">
            <a:spLocks noChangeArrowheads="1"/>
          </p:cNvSpPr>
          <p:nvPr/>
        </p:nvSpPr>
        <p:spPr bwMode="auto">
          <a:xfrm>
            <a:off x="6967538" y="2916238"/>
            <a:ext cx="83820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will</a:t>
            </a:r>
          </a:p>
        </p:txBody>
      </p:sp>
      <p:sp>
        <p:nvSpPr>
          <p:cNvPr id="9232" name="Text Box 25"/>
          <p:cNvSpPr txBox="1">
            <a:spLocks noChangeArrowheads="1"/>
          </p:cNvSpPr>
          <p:nvPr/>
        </p:nvSpPr>
        <p:spPr bwMode="auto">
          <a:xfrm>
            <a:off x="7535863" y="1970088"/>
            <a:ext cx="1355725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would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4" grpId="0"/>
      <p:bldP spid="768015" grpId="0"/>
      <p:bldP spid="7680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62050" y="1081088"/>
            <a:ext cx="6551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AUXILIARY + SIMPLE FORM OF VERB</a:t>
            </a:r>
          </a:p>
        </p:txBody>
      </p:sp>
      <p:sp>
        <p:nvSpPr>
          <p:cNvPr id="10244" name="AutoShape 13"/>
          <p:cNvSpPr>
            <a:spLocks noChangeArrowheads="1"/>
          </p:cNvSpPr>
          <p:nvPr/>
        </p:nvSpPr>
        <p:spPr bwMode="auto">
          <a:xfrm>
            <a:off x="1895475" y="4292600"/>
            <a:ext cx="5407025" cy="15255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/>
          </a:p>
          <a:p>
            <a:pPr algn="ctr"/>
            <a:endParaRPr lang="en-US" b="1" i="1"/>
          </a:p>
        </p:txBody>
      </p:sp>
      <p:sp>
        <p:nvSpPr>
          <p:cNvPr id="770062" name="Text Box 14"/>
          <p:cNvSpPr txBox="1">
            <a:spLocks noChangeArrowheads="1"/>
          </p:cNvSpPr>
          <p:nvPr/>
        </p:nvSpPr>
        <p:spPr bwMode="auto">
          <a:xfrm>
            <a:off x="3081338" y="4292600"/>
            <a:ext cx="295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 in </a:t>
            </a:r>
            <a:r>
              <a:rPr lang="en-US" b="1" i="1"/>
              <a:t>-ing</a:t>
            </a:r>
            <a:r>
              <a:rPr lang="en-US"/>
              <a:t> form</a:t>
            </a:r>
            <a:endParaRPr lang="en-US" b="1" i="1"/>
          </a:p>
        </p:txBody>
      </p:sp>
      <p:sp>
        <p:nvSpPr>
          <p:cNvPr id="770063" name="Text Box 15"/>
          <p:cNvSpPr txBox="1">
            <a:spLocks noChangeArrowheads="1"/>
          </p:cNvSpPr>
          <p:nvPr/>
        </p:nvSpPr>
        <p:spPr bwMode="auto">
          <a:xfrm>
            <a:off x="1895475" y="4992688"/>
            <a:ext cx="536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Inga can playing the violin.</a:t>
            </a:r>
          </a:p>
        </p:txBody>
      </p:sp>
      <p:sp>
        <p:nvSpPr>
          <p:cNvPr id="770064" name="AutoShape 16"/>
          <p:cNvSpPr>
            <a:spLocks noChangeArrowheads="1"/>
          </p:cNvSpPr>
          <p:nvPr/>
        </p:nvSpPr>
        <p:spPr bwMode="auto">
          <a:xfrm>
            <a:off x="4602163" y="5035550"/>
            <a:ext cx="600075" cy="587375"/>
          </a:xfrm>
          <a:custGeom>
            <a:avLst/>
            <a:gdLst>
              <a:gd name="T0" fmla="*/ 8335431 w 21600"/>
              <a:gd name="T1" fmla="*/ 0 h 21600"/>
              <a:gd name="T2" fmla="*/ 2441194 w 21600"/>
              <a:gd name="T3" fmla="*/ 2338949 h 21600"/>
              <a:gd name="T4" fmla="*/ 0 w 21600"/>
              <a:gd name="T5" fmla="*/ 7986343 h 21600"/>
              <a:gd name="T6" fmla="*/ 2441194 w 21600"/>
              <a:gd name="T7" fmla="*/ 13633706 h 21600"/>
              <a:gd name="T8" fmla="*/ 8335431 w 21600"/>
              <a:gd name="T9" fmla="*/ 15972658 h 21600"/>
              <a:gd name="T10" fmla="*/ 14229638 w 21600"/>
              <a:gd name="T11" fmla="*/ 13633706 h 21600"/>
              <a:gd name="T12" fmla="*/ 16670835 w 21600"/>
              <a:gd name="T13" fmla="*/ 7986343 h 21600"/>
              <a:gd name="T14" fmla="*/ 14229638 w 21600"/>
              <a:gd name="T15" fmla="*/ 233894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461963" y="2097088"/>
            <a:ext cx="8826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can</a:t>
            </a:r>
          </a:p>
        </p:txBody>
      </p:sp>
      <p:sp>
        <p:nvSpPr>
          <p:cNvPr id="10249" name="Text Box 18"/>
          <p:cNvSpPr txBox="1">
            <a:spLocks noChangeArrowheads="1"/>
          </p:cNvSpPr>
          <p:nvPr/>
        </p:nvSpPr>
        <p:spPr bwMode="auto">
          <a:xfrm>
            <a:off x="1765300" y="1831975"/>
            <a:ext cx="126523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could</a:t>
            </a:r>
          </a:p>
        </p:txBody>
      </p:sp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2436813" y="2989263"/>
            <a:ext cx="99695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may</a:t>
            </a:r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614363" y="3241675"/>
            <a:ext cx="1289050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might</a:t>
            </a:r>
          </a:p>
        </p:txBody>
      </p:sp>
      <p:sp>
        <p:nvSpPr>
          <p:cNvPr id="10252" name="Text Box 21"/>
          <p:cNvSpPr txBox="1">
            <a:spLocks noChangeArrowheads="1"/>
          </p:cNvSpPr>
          <p:nvPr/>
        </p:nvSpPr>
        <p:spPr bwMode="auto">
          <a:xfrm>
            <a:off x="3679825" y="2120900"/>
            <a:ext cx="1512888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should</a:t>
            </a:r>
          </a:p>
        </p:txBody>
      </p:sp>
      <p:sp>
        <p:nvSpPr>
          <p:cNvPr id="10253" name="Text Box 22"/>
          <p:cNvSpPr txBox="1">
            <a:spLocks noChangeArrowheads="1"/>
          </p:cNvSpPr>
          <p:nvPr/>
        </p:nvSpPr>
        <p:spPr bwMode="auto">
          <a:xfrm>
            <a:off x="4278313" y="3206750"/>
            <a:ext cx="2144712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5813425" y="1831975"/>
            <a:ext cx="1154113" cy="579438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must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auto">
          <a:xfrm>
            <a:off x="6967538" y="2916238"/>
            <a:ext cx="838200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will</a:t>
            </a:r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7535863" y="1970088"/>
            <a:ext cx="1355725" cy="579437"/>
          </a:xfrm>
          <a:prstGeom prst="rect">
            <a:avLst/>
          </a:prstGeom>
          <a:solidFill>
            <a:srgbClr val="2B85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hlink"/>
                </a:solidFill>
              </a:rPr>
              <a:t>would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2" grpId="0"/>
      <p:bldP spid="770063" grpId="0"/>
      <p:bldP spid="7700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THE FORM OF MODAL AUXILIARIES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46100" y="1169988"/>
            <a:ext cx="7450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AUXILIARY + TO + SIMPLE FORM OF VERB</a:t>
            </a:r>
          </a:p>
        </p:txBody>
      </p:sp>
      <p:sp>
        <p:nvSpPr>
          <p:cNvPr id="772100" name="Text Box 4"/>
          <p:cNvSpPr txBox="1">
            <a:spLocks noChangeArrowheads="1"/>
          </p:cNvSpPr>
          <p:nvPr/>
        </p:nvSpPr>
        <p:spPr bwMode="auto">
          <a:xfrm>
            <a:off x="501650" y="1795463"/>
            <a:ext cx="78999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i="1" dirty="0">
                <a:solidFill>
                  <a:schemeClr val="accent2"/>
                </a:solidFill>
              </a:rPr>
              <a:t>have got to</a:t>
            </a:r>
            <a:r>
              <a:rPr lang="en-US" i="1" dirty="0">
                <a:solidFill>
                  <a:schemeClr val="hlink"/>
                </a:solidFill>
              </a:rPr>
              <a:t>   </a:t>
            </a:r>
            <a:r>
              <a:rPr lang="en-US" dirty="0"/>
              <a:t>(k) He </a:t>
            </a:r>
            <a:r>
              <a:rPr lang="en-US" b="1" i="1" dirty="0">
                <a:solidFill>
                  <a:schemeClr val="accent2"/>
                </a:solidFill>
              </a:rPr>
              <a:t>has got to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be</a:t>
            </a:r>
            <a:r>
              <a:rPr lang="en-US" dirty="0"/>
              <a:t> on time.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>
                <a:solidFill>
                  <a:schemeClr val="accent2"/>
                </a:solidFill>
              </a:rPr>
              <a:t>ought to</a:t>
            </a:r>
            <a:r>
              <a:rPr lang="en-US" dirty="0"/>
              <a:t>        (l) It </a:t>
            </a:r>
            <a:r>
              <a:rPr lang="en-US" b="1" i="1" dirty="0">
                <a:solidFill>
                  <a:schemeClr val="accent2"/>
                </a:solidFill>
              </a:rPr>
              <a:t>ought to be</a:t>
            </a:r>
            <a:r>
              <a:rPr lang="en-US" dirty="0"/>
              <a:t> fun.</a:t>
            </a:r>
          </a:p>
          <a:p>
            <a:pPr eaLnBrk="1" hangingPunct="1"/>
            <a:endParaRPr lang="en-US" dirty="0"/>
          </a:p>
        </p:txBody>
      </p:sp>
      <p:sp>
        <p:nvSpPr>
          <p:cNvPr id="772102" name="AutoShape 6"/>
          <p:cNvSpPr>
            <a:spLocks noChangeArrowheads="1"/>
          </p:cNvSpPr>
          <p:nvPr/>
        </p:nvSpPr>
        <p:spPr bwMode="auto">
          <a:xfrm>
            <a:off x="2466975" y="4943475"/>
            <a:ext cx="4114800" cy="10525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1"/>
          </a:p>
          <a:p>
            <a:pPr algn="ctr"/>
            <a:endParaRPr lang="en-US" b="1" i="1"/>
          </a:p>
        </p:txBody>
      </p:sp>
      <p:sp>
        <p:nvSpPr>
          <p:cNvPr id="772103" name="Text Box 7"/>
          <p:cNvSpPr txBox="1">
            <a:spLocks noChangeArrowheads="1"/>
          </p:cNvSpPr>
          <p:nvPr/>
        </p:nvSpPr>
        <p:spPr bwMode="auto">
          <a:xfrm>
            <a:off x="2855913" y="5148263"/>
            <a:ext cx="3127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/>
              <a:t>to</a:t>
            </a:r>
            <a:r>
              <a:rPr lang="en-US" b="1"/>
              <a:t> </a:t>
            </a:r>
            <a:r>
              <a:rPr lang="en-US"/>
              <a:t>+</a:t>
            </a:r>
            <a:r>
              <a:rPr lang="en-US" b="1"/>
              <a:t> </a:t>
            </a:r>
            <a:r>
              <a:rPr lang="en-US" i="1"/>
              <a:t>simple form</a:t>
            </a:r>
          </a:p>
          <a:p>
            <a:pPr eaLnBrk="1" hangingPunct="1"/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2" grpId="0" animBg="1"/>
      <p:bldP spid="772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LET’S PRACTICE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14588" y="2298700"/>
            <a:ext cx="73148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She </a:t>
            </a:r>
            <a:r>
              <a:rPr lang="en-US" sz="3600" dirty="0" smtClean="0"/>
              <a:t>ought  </a:t>
            </a:r>
            <a:r>
              <a:rPr lang="en-US" sz="3600" dirty="0"/>
              <a:t>___ learn how to skate.</a:t>
            </a:r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3424762" y="2312988"/>
            <a:ext cx="569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cs typeface="Arial" charset="0"/>
              </a:rPr>
              <a:t>to</a:t>
            </a:r>
            <a:endParaRPr lang="en-US" sz="3600" dirty="0">
              <a:cs typeface="Arial" charset="0"/>
            </a:endParaRPr>
          </a:p>
        </p:txBody>
      </p:sp>
      <p:pic>
        <p:nvPicPr>
          <p:cNvPr id="12293" name="Picture 9" descr="shutterstock_2732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152775"/>
            <a:ext cx="2193925" cy="3351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AutoShape 10"/>
          <p:cNvSpPr>
            <a:spLocks noChangeArrowheads="1"/>
          </p:cNvSpPr>
          <p:nvPr/>
        </p:nvSpPr>
        <p:spPr bwMode="auto">
          <a:xfrm>
            <a:off x="3994150" y="1227138"/>
            <a:ext cx="1155700" cy="1085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/>
              <a:t>to</a:t>
            </a:r>
          </a:p>
          <a:p>
            <a:pPr algn="ctr"/>
            <a:r>
              <a:rPr lang="en-US" sz="3600" dirty="0">
                <a:cs typeface="Arial" charset="0"/>
              </a:rPr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7-1 LET’S PRACTICE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11225" y="2312988"/>
            <a:ext cx="732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She should ___ learn how to skate.</a:t>
            </a:r>
          </a:p>
        </p:txBody>
      </p:sp>
      <p:sp>
        <p:nvSpPr>
          <p:cNvPr id="774152" name="Rectangle 8"/>
          <p:cNvSpPr>
            <a:spLocks noChangeArrowheads="1"/>
          </p:cNvSpPr>
          <p:nvPr/>
        </p:nvSpPr>
        <p:spPr bwMode="auto">
          <a:xfrm>
            <a:off x="3554413" y="231298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cs typeface="Arial" charset="0"/>
              </a:rPr>
              <a:t>Ø</a:t>
            </a:r>
          </a:p>
        </p:txBody>
      </p:sp>
      <p:sp>
        <p:nvSpPr>
          <p:cNvPr id="14341" name="AutoShape 11"/>
          <p:cNvSpPr>
            <a:spLocks noChangeArrowheads="1"/>
          </p:cNvSpPr>
          <p:nvPr/>
        </p:nvSpPr>
        <p:spPr bwMode="auto">
          <a:xfrm>
            <a:off x="3994150" y="1227138"/>
            <a:ext cx="1155700" cy="1085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/>
              <a:t>to</a:t>
            </a:r>
          </a:p>
          <a:p>
            <a:pPr algn="ctr"/>
            <a:r>
              <a:rPr lang="en-US" sz="3600">
                <a:cs typeface="Arial" charset="0"/>
              </a:rPr>
              <a:t>Ø</a:t>
            </a:r>
          </a:p>
        </p:txBody>
      </p:sp>
      <p:pic>
        <p:nvPicPr>
          <p:cNvPr id="14342" name="Picture 12" descr="shutterstock_27327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152775"/>
            <a:ext cx="2193925" cy="33512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160463" y="301625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7-4 LET’S PRACTICE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07988" y="1597025"/>
            <a:ext cx="57785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I’d like to visit a beautiful place.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We </a:t>
            </a:r>
            <a:r>
              <a:rPr lang="en-US">
                <a:solidFill>
                  <a:schemeClr val="accent2"/>
                </a:solidFill>
              </a:rPr>
              <a:t>could</a:t>
            </a:r>
            <a:r>
              <a:rPr lang="en-US"/>
              <a:t> go to Thailand. 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6186488" y="1917700"/>
            <a:ext cx="565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/>
              <a:t>?</a:t>
            </a:r>
          </a:p>
        </p:txBody>
      </p:sp>
      <p:pic>
        <p:nvPicPr>
          <p:cNvPr id="36871" name="Picture 9" descr="shutterstock_3661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7413"/>
            <a:ext cx="3886200" cy="257810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87334D51-86A4-4315-B240-E5BC1E032530}" type="slidenum">
              <a:rPr lang="en-US" sz="14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657600" y="2133600"/>
            <a:ext cx="5257800" cy="131127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1"/>
                </a:solidFill>
                <a:latin typeface="Comic Sans MS" pitchFamily="66" charset="0"/>
              </a:rPr>
              <a:t>My hair is very long.</a:t>
            </a:r>
          </a:p>
          <a:p>
            <a:pPr algn="ctr" eaLnBrk="1" hangingPunct="1"/>
            <a:r>
              <a:rPr lang="en-US" sz="4000">
                <a:solidFill>
                  <a:schemeClr val="tx1"/>
                </a:solidFill>
                <a:latin typeface="Comic Sans MS" pitchFamily="66" charset="0"/>
              </a:rPr>
              <a:t>I should cut it.</a:t>
            </a:r>
          </a:p>
        </p:txBody>
      </p:sp>
      <p:pic>
        <p:nvPicPr>
          <p:cNvPr id="10244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2992438" cy="4495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USING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</a:p>
        </p:txBody>
      </p:sp>
    </p:spTree>
    <p:extLst>
      <p:ext uri="{BB962C8B-B14F-4D97-AF65-F5344CB8AC3E}">
        <p14:creationId xmlns:p14="http://schemas.microsoft.com/office/powerpoint/2010/main" val="19572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EXPRESSING ADVICE: 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 OUGHT TO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852613" y="1393825"/>
            <a:ext cx="5407025" cy="119062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>
                <a:latin typeface="Comic Sans MS" pitchFamily="1" charset="0"/>
              </a:rPr>
              <a:t>They should go home </a:t>
            </a:r>
          </a:p>
          <a:p>
            <a:pPr algn="ctr" eaLnBrk="1" hangingPunct="1"/>
            <a:r>
              <a:rPr lang="en-US" sz="3600">
                <a:latin typeface="Comic Sans MS" pitchFamily="1" charset="0"/>
              </a:rPr>
              <a:t>and get some rest.</a:t>
            </a:r>
          </a:p>
        </p:txBody>
      </p:sp>
      <p:pic>
        <p:nvPicPr>
          <p:cNvPr id="54276" name="Picture 6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919413"/>
            <a:ext cx="4267200" cy="2849562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EXPRESSING ADVICE: 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 OUGHT TO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1612900"/>
            <a:ext cx="56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(f)</a:t>
            </a:r>
          </a:p>
        </p:txBody>
      </p:sp>
      <p:sp>
        <p:nvSpPr>
          <p:cNvPr id="58372" name="AutoShape 10"/>
          <p:cNvSpPr>
            <a:spLocks noChangeArrowheads="1"/>
          </p:cNvSpPr>
          <p:nvPr/>
        </p:nvSpPr>
        <p:spPr bwMode="auto">
          <a:xfrm>
            <a:off x="1511300" y="1325563"/>
            <a:ext cx="3048000" cy="1709737"/>
          </a:xfrm>
          <a:prstGeom prst="wedgeRoundRectCallout">
            <a:avLst>
              <a:gd name="adj1" fmla="val 100625"/>
              <a:gd name="adj2" fmla="val 56778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/>
              <a:t>You </a:t>
            </a:r>
            <a:r>
              <a:rPr lang="en-US" i="1">
                <a:solidFill>
                  <a:schemeClr val="hlink"/>
                </a:solidFill>
              </a:rPr>
              <a:t>should </a:t>
            </a:r>
            <a:r>
              <a:rPr lang="en-US"/>
              <a:t>come in to see me.</a:t>
            </a:r>
          </a:p>
        </p:txBody>
      </p:sp>
      <p:pic>
        <p:nvPicPr>
          <p:cNvPr id="58373" name="Picture 14" descr="shutterstock_45025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486025"/>
            <a:ext cx="2235200" cy="33464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EXPRESSING ADVICE: 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 OUGHT TO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1612900"/>
            <a:ext cx="56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(f)</a:t>
            </a:r>
          </a:p>
        </p:txBody>
      </p:sp>
      <p:sp>
        <p:nvSpPr>
          <p:cNvPr id="59396" name="AutoShape 5"/>
          <p:cNvSpPr>
            <a:spLocks noChangeArrowheads="1"/>
          </p:cNvSpPr>
          <p:nvPr/>
        </p:nvSpPr>
        <p:spPr bwMode="auto">
          <a:xfrm>
            <a:off x="1511300" y="1325563"/>
            <a:ext cx="3048000" cy="1709737"/>
          </a:xfrm>
          <a:prstGeom prst="wedgeRoundRectCallout">
            <a:avLst>
              <a:gd name="adj1" fmla="val 100625"/>
              <a:gd name="adj2" fmla="val 56778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/>
              <a:t>You </a:t>
            </a:r>
            <a:r>
              <a:rPr lang="en-US" i="1">
                <a:solidFill>
                  <a:schemeClr val="hlink"/>
                </a:solidFill>
              </a:rPr>
              <a:t>ought to </a:t>
            </a:r>
            <a:r>
              <a:rPr lang="en-US"/>
              <a:t>come in to see me.</a:t>
            </a:r>
          </a:p>
        </p:txBody>
      </p:sp>
      <p:pic>
        <p:nvPicPr>
          <p:cNvPr id="59397" name="Picture 6" descr="shutterstock_45025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486025"/>
            <a:ext cx="2235200" cy="33464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2" descr="shutterstock_53035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7038"/>
            <a:ext cx="3556000" cy="23558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7" name="AutoShape 15"/>
          <p:cNvSpPr>
            <a:spLocks noChangeArrowheads="1"/>
          </p:cNvSpPr>
          <p:nvPr/>
        </p:nvSpPr>
        <p:spPr bwMode="auto">
          <a:xfrm>
            <a:off x="5461000" y="2279650"/>
            <a:ext cx="3378200" cy="1477963"/>
          </a:xfrm>
          <a:prstGeom prst="wedgeRoundRectCallout">
            <a:avLst>
              <a:gd name="adj1" fmla="val -42292"/>
              <a:gd name="adj2" fmla="val 111759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LET’S PRACTICE</a:t>
            </a:r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>
            <a:off x="3735388" y="1382713"/>
            <a:ext cx="1954212" cy="744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should</a:t>
            </a:r>
          </a:p>
        </p:txBody>
      </p:sp>
      <p:sp>
        <p:nvSpPr>
          <p:cNvPr id="856072" name="Text Box 8"/>
          <p:cNvSpPr txBox="1">
            <a:spLocks noChangeArrowheads="1"/>
          </p:cNvSpPr>
          <p:nvPr/>
        </p:nvSpPr>
        <p:spPr bwMode="auto">
          <a:xfrm>
            <a:off x="5676900" y="2395538"/>
            <a:ext cx="2890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You should go </a:t>
            </a:r>
          </a:p>
        </p:txBody>
      </p:sp>
      <p:sp>
        <p:nvSpPr>
          <p:cNvPr id="62471" name="Line 9"/>
          <p:cNvSpPr>
            <a:spLocks noChangeShapeType="1"/>
          </p:cNvSpPr>
          <p:nvPr/>
        </p:nvSpPr>
        <p:spPr bwMode="auto">
          <a:xfrm>
            <a:off x="5676900" y="2949575"/>
            <a:ext cx="2890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2" name="Text Box 10"/>
          <p:cNvSpPr txBox="1">
            <a:spLocks noChangeArrowheads="1"/>
          </p:cNvSpPr>
          <p:nvPr/>
        </p:nvSpPr>
        <p:spPr bwMode="auto">
          <a:xfrm>
            <a:off x="1855788" y="334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i="1"/>
          </a:p>
        </p:txBody>
      </p: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5626100" y="3013075"/>
            <a:ext cx="268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 the library.</a:t>
            </a:r>
          </a:p>
        </p:txBody>
      </p:sp>
      <p:sp>
        <p:nvSpPr>
          <p:cNvPr id="62474" name="AutoShape 14"/>
          <p:cNvSpPr>
            <a:spLocks noChangeArrowheads="1"/>
          </p:cNvSpPr>
          <p:nvPr/>
        </p:nvSpPr>
        <p:spPr bwMode="auto">
          <a:xfrm>
            <a:off x="331788" y="2005013"/>
            <a:ext cx="3186112" cy="1343025"/>
          </a:xfrm>
          <a:prstGeom prst="wedgeRoundRectCallout">
            <a:avLst>
              <a:gd name="adj1" fmla="val 52241"/>
              <a:gd name="adj2" fmla="val 14255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 need a book about geology.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 descr="shutterstock_53035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7038"/>
            <a:ext cx="3556000" cy="23558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1" name="AutoShape 10"/>
          <p:cNvSpPr>
            <a:spLocks noChangeArrowheads="1"/>
          </p:cNvSpPr>
          <p:nvPr/>
        </p:nvSpPr>
        <p:spPr bwMode="auto">
          <a:xfrm>
            <a:off x="5461000" y="2279650"/>
            <a:ext cx="3378200" cy="1477963"/>
          </a:xfrm>
          <a:prstGeom prst="wedgeRoundRectCallout">
            <a:avLst>
              <a:gd name="adj1" fmla="val -54699"/>
              <a:gd name="adj2" fmla="val 11433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LET’S PRACTICE</a:t>
            </a: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3735388" y="1382713"/>
            <a:ext cx="1954212" cy="744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ought to</a:t>
            </a:r>
          </a:p>
        </p:txBody>
      </p:sp>
      <p:sp>
        <p:nvSpPr>
          <p:cNvPr id="992260" name="Text Box 4"/>
          <p:cNvSpPr txBox="1">
            <a:spLocks noChangeArrowheads="1"/>
          </p:cNvSpPr>
          <p:nvPr/>
        </p:nvSpPr>
        <p:spPr bwMode="auto">
          <a:xfrm>
            <a:off x="5575300" y="2395538"/>
            <a:ext cx="3160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You ought to go </a:t>
            </a:r>
          </a:p>
        </p:txBody>
      </p:sp>
      <p:sp>
        <p:nvSpPr>
          <p:cNvPr id="63495" name="Line 5"/>
          <p:cNvSpPr>
            <a:spLocks noChangeShapeType="1"/>
          </p:cNvSpPr>
          <p:nvPr/>
        </p:nvSpPr>
        <p:spPr bwMode="auto">
          <a:xfrm>
            <a:off x="5676900" y="2949575"/>
            <a:ext cx="2890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1855788" y="334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i="1"/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5626100" y="3013075"/>
            <a:ext cx="268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 the library.</a:t>
            </a:r>
          </a:p>
        </p:txBody>
      </p:sp>
      <p:sp>
        <p:nvSpPr>
          <p:cNvPr id="63498" name="AutoShape 9"/>
          <p:cNvSpPr>
            <a:spLocks noChangeArrowheads="1"/>
          </p:cNvSpPr>
          <p:nvPr/>
        </p:nvSpPr>
        <p:spPr bwMode="auto">
          <a:xfrm>
            <a:off x="331788" y="2005013"/>
            <a:ext cx="3186112" cy="1435100"/>
          </a:xfrm>
          <a:prstGeom prst="wedgeRoundRectCallout">
            <a:avLst>
              <a:gd name="adj1" fmla="val 47458"/>
              <a:gd name="adj2" fmla="val 10984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 need a book about geology.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7" descr="shutterstock_53035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7038"/>
            <a:ext cx="3556000" cy="23558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5" name="AutoShape 10"/>
          <p:cNvSpPr>
            <a:spLocks noChangeArrowheads="1"/>
          </p:cNvSpPr>
          <p:nvPr/>
        </p:nvSpPr>
        <p:spPr bwMode="auto">
          <a:xfrm>
            <a:off x="4445000" y="2279650"/>
            <a:ext cx="4394200" cy="1647825"/>
          </a:xfrm>
          <a:prstGeom prst="wedgeRoundRectCallout">
            <a:avLst>
              <a:gd name="adj1" fmla="val -27310"/>
              <a:gd name="adj2" fmla="val 8661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LET’S PRACTICE</a:t>
            </a:r>
          </a:p>
        </p:txBody>
      </p:sp>
      <p:sp>
        <p:nvSpPr>
          <p:cNvPr id="64517" name="AutoShape 3"/>
          <p:cNvSpPr>
            <a:spLocks noChangeArrowheads="1"/>
          </p:cNvSpPr>
          <p:nvPr/>
        </p:nvSpPr>
        <p:spPr bwMode="auto">
          <a:xfrm>
            <a:off x="3517900" y="1382713"/>
            <a:ext cx="2933700" cy="7445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maybe, should</a:t>
            </a:r>
          </a:p>
        </p:txBody>
      </p:sp>
      <p:sp>
        <p:nvSpPr>
          <p:cNvPr id="994308" name="Text Box 4"/>
          <p:cNvSpPr txBox="1">
            <a:spLocks noChangeArrowheads="1"/>
          </p:cNvSpPr>
          <p:nvPr/>
        </p:nvSpPr>
        <p:spPr bwMode="auto">
          <a:xfrm>
            <a:off x="4406900" y="2395538"/>
            <a:ext cx="415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Maybe you should go</a:t>
            </a:r>
          </a:p>
        </p:txBody>
      </p:sp>
      <p:sp>
        <p:nvSpPr>
          <p:cNvPr id="64519" name="Line 5"/>
          <p:cNvSpPr>
            <a:spLocks noChangeShapeType="1"/>
          </p:cNvSpPr>
          <p:nvPr/>
        </p:nvSpPr>
        <p:spPr bwMode="auto">
          <a:xfrm>
            <a:off x="4610100" y="2949575"/>
            <a:ext cx="394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0" name="Text Box 6"/>
          <p:cNvSpPr txBox="1">
            <a:spLocks noChangeArrowheads="1"/>
          </p:cNvSpPr>
          <p:nvPr/>
        </p:nvSpPr>
        <p:spPr bwMode="auto">
          <a:xfrm>
            <a:off x="1855788" y="334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i="1"/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4559300" y="3013075"/>
            <a:ext cx="268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 the library.</a:t>
            </a:r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331788" y="2005013"/>
            <a:ext cx="3186112" cy="1435100"/>
          </a:xfrm>
          <a:prstGeom prst="wedgeRoundRectCallout">
            <a:avLst>
              <a:gd name="adj1" fmla="val 47458"/>
              <a:gd name="adj2" fmla="val 109847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 need a book about geology.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EXPRESSING ADVICE:  </a:t>
            </a:r>
            <a:r>
              <a:rPr lang="en-US" sz="2000" i="1">
                <a:solidFill>
                  <a:schemeClr val="bg1"/>
                </a:solidFill>
              </a:rPr>
              <a:t>HAD BETTER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728788" y="1393825"/>
            <a:ext cx="5662612" cy="10668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latin typeface="Comic Sans MS" pitchFamily="1" charset="0"/>
              </a:rPr>
              <a:t>They had better go home </a:t>
            </a:r>
          </a:p>
          <a:p>
            <a:pPr algn="ctr" eaLnBrk="1" hangingPunct="1"/>
            <a:r>
              <a:rPr lang="en-US">
                <a:latin typeface="Comic Sans MS" pitchFamily="1" charset="0"/>
              </a:rPr>
              <a:t>and get some rest.</a:t>
            </a:r>
          </a:p>
        </p:txBody>
      </p:sp>
      <p:pic>
        <p:nvPicPr>
          <p:cNvPr id="65540" name="Picture 5" descr="shutterstock_3629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919413"/>
            <a:ext cx="4267200" cy="2849562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9" name="AutoShape 13"/>
          <p:cNvSpPr>
            <a:spLocks noChangeArrowheads="1"/>
          </p:cNvSpPr>
          <p:nvPr/>
        </p:nvSpPr>
        <p:spPr bwMode="auto">
          <a:xfrm>
            <a:off x="1630363" y="3243263"/>
            <a:ext cx="5434012" cy="24511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EXPRESSING ADVICE:  </a:t>
            </a:r>
            <a:r>
              <a:rPr lang="en-US" sz="2000" i="1">
                <a:solidFill>
                  <a:schemeClr val="bg1"/>
                </a:solidFill>
              </a:rPr>
              <a:t>HAD BETTER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12700" y="1612900"/>
            <a:ext cx="9178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(a) I have a headache. I                        take a nap.</a:t>
            </a:r>
          </a:p>
          <a:p>
            <a:pPr eaLnBrk="1" hangingPunct="1"/>
            <a:endParaRPr lang="en-US"/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4654550" y="1146175"/>
            <a:ext cx="21447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i="1">
                <a:solidFill>
                  <a:schemeClr val="hlink"/>
                </a:solidFill>
              </a:rPr>
              <a:t>should</a:t>
            </a:r>
          </a:p>
          <a:p>
            <a:pPr algn="ctr" eaLnBrk="1" hangingPunct="1"/>
            <a:r>
              <a:rPr lang="en-US" b="1" i="1">
                <a:solidFill>
                  <a:schemeClr val="hlink"/>
                </a:solidFill>
              </a:rPr>
              <a:t>ought to</a:t>
            </a:r>
          </a:p>
          <a:p>
            <a:pPr algn="ctr" eaLnBrk="1" hangingPunct="1"/>
            <a:r>
              <a:rPr lang="en-US" b="1" i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66566" name="AutoShape 5"/>
          <p:cNvSpPr>
            <a:spLocks/>
          </p:cNvSpPr>
          <p:nvPr/>
        </p:nvSpPr>
        <p:spPr bwMode="auto">
          <a:xfrm>
            <a:off x="4419600" y="1247775"/>
            <a:ext cx="346075" cy="1363663"/>
          </a:xfrm>
          <a:prstGeom prst="leftBrace">
            <a:avLst>
              <a:gd name="adj1" fmla="val 328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7" name="AutoShape 6"/>
          <p:cNvSpPr>
            <a:spLocks/>
          </p:cNvSpPr>
          <p:nvPr/>
        </p:nvSpPr>
        <p:spPr bwMode="auto">
          <a:xfrm flipH="1">
            <a:off x="6680200" y="1235075"/>
            <a:ext cx="346075" cy="1363663"/>
          </a:xfrm>
          <a:prstGeom prst="leftBrace">
            <a:avLst>
              <a:gd name="adj1" fmla="val 328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2243138" y="3352800"/>
            <a:ext cx="21447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should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ought to</a:t>
            </a:r>
          </a:p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had better</a:t>
            </a:r>
          </a:p>
        </p:txBody>
      </p:sp>
      <p:sp>
        <p:nvSpPr>
          <p:cNvPr id="731146" name="AutoShape 10"/>
          <p:cNvSpPr>
            <a:spLocks/>
          </p:cNvSpPr>
          <p:nvPr/>
        </p:nvSpPr>
        <p:spPr bwMode="auto">
          <a:xfrm flipH="1">
            <a:off x="4378325" y="3462338"/>
            <a:ext cx="346075" cy="1393825"/>
          </a:xfrm>
          <a:prstGeom prst="leftBrace">
            <a:avLst>
              <a:gd name="adj1" fmla="val 3356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4946650" y="3644900"/>
            <a:ext cx="1739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same</a:t>
            </a:r>
          </a:p>
          <a:p>
            <a:pPr eaLnBrk="1" hangingPunct="1"/>
            <a:r>
              <a:rPr lang="en-US"/>
              <a:t>meaning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2395538" y="5051425"/>
            <a:ext cx="4378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good idea, good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9" grpId="0" animBg="1"/>
      <p:bldP spid="731140" grpId="0"/>
      <p:bldP spid="731145" grpId="0"/>
      <p:bldP spid="731146" grpId="0" animBg="1"/>
      <p:bldP spid="731147" grpId="0"/>
      <p:bldP spid="7311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9" name="AutoShape 11"/>
          <p:cNvSpPr>
            <a:spLocks noChangeArrowheads="1"/>
          </p:cNvSpPr>
          <p:nvPr/>
        </p:nvSpPr>
        <p:spPr bwMode="auto">
          <a:xfrm>
            <a:off x="1600200" y="2392363"/>
            <a:ext cx="5776913" cy="9461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EXPRESSING ADVICE:  </a:t>
            </a:r>
            <a:r>
              <a:rPr lang="en-US" sz="2000" i="1">
                <a:solidFill>
                  <a:schemeClr val="bg1"/>
                </a:solidFill>
              </a:rPr>
              <a:t>HAD BETTER</a:t>
            </a:r>
            <a:endParaRPr lang="en-US" sz="2000" b="1" i="1">
              <a:solidFill>
                <a:schemeClr val="bg1"/>
              </a:solidFill>
            </a:endParaRP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217488" y="1379538"/>
            <a:ext cx="8278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(b) He</a:t>
            </a:r>
            <a:r>
              <a:rPr lang="en-US" b="1" i="1">
                <a:solidFill>
                  <a:schemeClr val="hlink"/>
                </a:solidFill>
              </a:rPr>
              <a:t>’d better</a:t>
            </a:r>
            <a:r>
              <a:rPr lang="en-US"/>
              <a:t> </a:t>
            </a:r>
            <a:r>
              <a:rPr lang="en-US" i="1">
                <a:solidFill>
                  <a:schemeClr val="hlink"/>
                </a:solidFill>
              </a:rPr>
              <a:t>be</a:t>
            </a:r>
            <a:r>
              <a:rPr lang="en-US"/>
              <a:t> careful.  His pan is on fire!</a:t>
            </a:r>
          </a:p>
        </p:txBody>
      </p:sp>
      <p:sp>
        <p:nvSpPr>
          <p:cNvPr id="862216" name="Text Box 8"/>
          <p:cNvSpPr txBox="1">
            <a:spLocks noChangeArrowheads="1"/>
          </p:cNvSpPr>
          <p:nvPr/>
        </p:nvSpPr>
        <p:spPr bwMode="auto">
          <a:xfrm>
            <a:off x="1755775" y="2547938"/>
            <a:ext cx="5451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Had better</a:t>
            </a:r>
            <a:r>
              <a:rPr lang="en-US"/>
              <a:t> usually = warning</a:t>
            </a:r>
          </a:p>
        </p:txBody>
      </p:sp>
      <p:pic>
        <p:nvPicPr>
          <p:cNvPr id="67590" name="Picture 15" descr="shutterstock_3705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3711575"/>
            <a:ext cx="3986212" cy="298926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6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9" grpId="0" animBg="1"/>
      <p:bldP spid="8622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3433763" y="1468438"/>
            <a:ext cx="48529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You</a:t>
            </a:r>
            <a:r>
              <a:rPr lang="en-US" i="1"/>
              <a:t>’</a:t>
            </a:r>
            <a:r>
              <a:rPr lang="en-US" i="1">
                <a:solidFill>
                  <a:schemeClr val="hlink"/>
                </a:solidFill>
              </a:rPr>
              <a:t>d</a:t>
            </a:r>
            <a:r>
              <a:rPr lang="en-US" i="1"/>
              <a:t> </a:t>
            </a:r>
            <a:r>
              <a:rPr lang="en-US" i="1">
                <a:solidFill>
                  <a:schemeClr val="hlink"/>
                </a:solidFill>
              </a:rPr>
              <a:t>better quit</a:t>
            </a:r>
            <a:r>
              <a:rPr lang="en-US" i="1"/>
              <a:t> </a:t>
            </a:r>
            <a:r>
              <a:rPr lang="en-US"/>
              <a:t>watching</a:t>
            </a:r>
          </a:p>
          <a:p>
            <a:pPr eaLnBrk="1" hangingPunct="1"/>
            <a:r>
              <a:rPr lang="en-US"/>
              <a:t>TV all day.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3433763" y="2674938"/>
            <a:ext cx="4041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Possible bad results?</a:t>
            </a:r>
          </a:p>
        </p:txBody>
      </p:sp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4179888" y="3354388"/>
            <a:ext cx="3836987" cy="2528887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eat too much</a:t>
            </a:r>
          </a:p>
          <a:p>
            <a:pPr eaLnBrk="1" hangingPunct="1"/>
            <a:r>
              <a:rPr lang="en-US"/>
              <a:t>catch a cold</a:t>
            </a:r>
          </a:p>
          <a:p>
            <a:pPr eaLnBrk="1" hangingPunct="1"/>
            <a:r>
              <a:rPr lang="en-US"/>
              <a:t>hurt your eyes</a:t>
            </a:r>
          </a:p>
          <a:p>
            <a:pPr eaLnBrk="1" hangingPunct="1"/>
            <a:r>
              <a:rPr lang="en-US"/>
              <a:t>not study enough</a:t>
            </a:r>
          </a:p>
          <a:p>
            <a:pPr eaLnBrk="1" hangingPunct="1"/>
            <a:r>
              <a:rPr lang="en-US"/>
              <a:t>not exercise enough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3629025" y="33305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cs typeface="Arial" charset="0"/>
                <a:sym typeface="Wingdings" pitchFamily="1" charset="2"/>
              </a:rPr>
              <a:t>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3641725" y="43465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641725" y="48672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733197" name="Text Box 13"/>
          <p:cNvSpPr txBox="1">
            <a:spLocks noChangeArrowheads="1"/>
          </p:cNvSpPr>
          <p:nvPr/>
        </p:nvSpPr>
        <p:spPr bwMode="auto">
          <a:xfrm>
            <a:off x="3641725" y="53625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pic>
        <p:nvPicPr>
          <p:cNvPr id="68618" name="Picture 15" descr="shutterstock_17972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730375"/>
            <a:ext cx="2655887" cy="397827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4" grpId="0"/>
      <p:bldP spid="733195" grpId="0"/>
      <p:bldP spid="733196" grpId="0"/>
      <p:bldP spid="7331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10C2CEB-2478-44F3-9F13-68056DCA4179}" type="slidenum">
              <a:rPr lang="en-US" sz="14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105400" y="13716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I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should cut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it.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52400" y="1371600"/>
            <a:ext cx="506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(a) My hair is very long. </a:t>
            </a:r>
          </a:p>
        </p:txBody>
      </p:sp>
      <p:sp>
        <p:nvSpPr>
          <p:cNvPr id="435206" name="Rectangle 6"/>
          <p:cNvSpPr>
            <a:spLocks noChangeArrowheads="1"/>
          </p:cNvSpPr>
          <p:nvPr/>
        </p:nvSpPr>
        <p:spPr bwMode="auto">
          <a:xfrm>
            <a:off x="152400" y="2209800"/>
            <a:ext cx="399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(b) Allen is hungry</a:t>
            </a:r>
            <a:r>
              <a:rPr lang="en-US" sz="3600" i="1">
                <a:solidFill>
                  <a:schemeClr val="tx1"/>
                </a:solidFill>
              </a:rPr>
              <a:t>.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152400" y="3048000"/>
            <a:ext cx="358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(c) You are tired.</a:t>
            </a:r>
          </a:p>
        </p:txBody>
      </p:sp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4191000" y="22098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He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should eat </a:t>
            </a:r>
            <a:r>
              <a:rPr lang="en-US" sz="3600">
                <a:solidFill>
                  <a:schemeClr val="tx1"/>
                </a:solidFill>
              </a:rPr>
              <a:t>lunch.</a:t>
            </a:r>
          </a:p>
        </p:txBody>
      </p:sp>
      <p:sp>
        <p:nvSpPr>
          <p:cNvPr id="435210" name="Text Box 10"/>
          <p:cNvSpPr txBox="1">
            <a:spLocks noChangeArrowheads="1"/>
          </p:cNvSpPr>
          <p:nvPr/>
        </p:nvSpPr>
        <p:spPr bwMode="auto">
          <a:xfrm>
            <a:off x="3657600" y="30480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You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should go </a:t>
            </a:r>
            <a:r>
              <a:rPr lang="en-US" sz="3600">
                <a:solidFill>
                  <a:schemeClr val="tx1"/>
                </a:solidFill>
              </a:rPr>
              <a:t>home.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USING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</a:p>
        </p:txBody>
      </p:sp>
      <p:sp>
        <p:nvSpPr>
          <p:cNvPr id="435214" name="AutoShape 14"/>
          <p:cNvSpPr>
            <a:spLocks noChangeArrowheads="1"/>
          </p:cNvSpPr>
          <p:nvPr/>
        </p:nvSpPr>
        <p:spPr bwMode="auto">
          <a:xfrm>
            <a:off x="1143000" y="4038600"/>
            <a:ext cx="6553200" cy="1447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435208" name="Text Box 8"/>
          <p:cNvSpPr txBox="1">
            <a:spLocks noChangeArrowheads="1"/>
          </p:cNvSpPr>
          <p:nvPr/>
        </p:nvSpPr>
        <p:spPr bwMode="auto">
          <a:xfrm>
            <a:off x="1295400" y="4267200"/>
            <a:ext cx="65325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336600"/>
                </a:solidFill>
              </a:rPr>
              <a:t>should</a:t>
            </a:r>
            <a:r>
              <a:rPr lang="en-US" sz="3600" i="1">
                <a:solidFill>
                  <a:srgbClr val="336600"/>
                </a:solidFill>
              </a:rPr>
              <a:t>  </a:t>
            </a:r>
            <a:r>
              <a:rPr lang="en-US" sz="3600" i="1">
                <a:solidFill>
                  <a:schemeClr val="tx1"/>
                </a:solidFill>
              </a:rPr>
              <a:t>=  </a:t>
            </a:r>
            <a:r>
              <a:rPr lang="en-US" sz="3600">
                <a:solidFill>
                  <a:schemeClr val="tx1"/>
                </a:solidFill>
              </a:rPr>
              <a:t>This is a good idea</a:t>
            </a:r>
            <a:r>
              <a:rPr lang="en-US" sz="3600" i="1">
                <a:solidFill>
                  <a:schemeClr val="tx1"/>
                </a:solidFill>
              </a:rPr>
              <a:t>.</a:t>
            </a:r>
            <a:r>
              <a:rPr lang="en-US" sz="3200" i="1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3200" i="1">
                <a:solidFill>
                  <a:schemeClr val="tx1"/>
                </a:solidFill>
              </a:rPr>
              <a:t>			    </a:t>
            </a:r>
            <a:r>
              <a:rPr lang="en-US" sz="2800">
                <a:solidFill>
                  <a:schemeClr val="tx1"/>
                </a:solidFill>
              </a:rPr>
              <a:t>(advice)</a:t>
            </a:r>
          </a:p>
        </p:txBody>
      </p:sp>
    </p:spTree>
    <p:extLst>
      <p:ext uri="{BB962C8B-B14F-4D97-AF65-F5344CB8AC3E}">
        <p14:creationId xmlns:p14="http://schemas.microsoft.com/office/powerpoint/2010/main" val="26983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/>
      <p:bldP spid="435206" grpId="0"/>
      <p:bldP spid="435207" grpId="0"/>
      <p:bldP spid="435209" grpId="0"/>
      <p:bldP spid="435210" grpId="0"/>
      <p:bldP spid="435214" grpId="0" animBg="1"/>
      <p:bldP spid="4352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3433763" y="1468438"/>
            <a:ext cx="4919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He</a:t>
            </a:r>
            <a:r>
              <a:rPr lang="en-US" i="1"/>
              <a:t>’</a:t>
            </a:r>
            <a:r>
              <a:rPr lang="en-US" i="1">
                <a:solidFill>
                  <a:schemeClr val="hlink"/>
                </a:solidFill>
              </a:rPr>
              <a:t>d</a:t>
            </a:r>
            <a:r>
              <a:rPr lang="en-US" i="1"/>
              <a:t> </a:t>
            </a:r>
            <a:r>
              <a:rPr lang="en-US" i="1">
                <a:solidFill>
                  <a:schemeClr val="hlink"/>
                </a:solidFill>
              </a:rPr>
              <a:t>better not walk</a:t>
            </a:r>
            <a:r>
              <a:rPr lang="en-US" i="1"/>
              <a:t> </a:t>
            </a:r>
            <a:r>
              <a:rPr lang="en-US"/>
              <a:t>there</a:t>
            </a:r>
            <a:r>
              <a:rPr lang="en-US" i="1"/>
              <a:t>.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3433763" y="2674938"/>
            <a:ext cx="4041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Possible bad results?</a:t>
            </a:r>
          </a:p>
        </p:txBody>
      </p:sp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4229100" y="3452813"/>
            <a:ext cx="3114675" cy="2528887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fall</a:t>
            </a:r>
          </a:p>
          <a:p>
            <a:pPr eaLnBrk="1" hangingPunct="1"/>
            <a:r>
              <a:rPr lang="en-US"/>
              <a:t>get hurt</a:t>
            </a:r>
          </a:p>
          <a:p>
            <a:pPr eaLnBrk="1" hangingPunct="1"/>
            <a:r>
              <a:rPr lang="en-US"/>
              <a:t>get the flu</a:t>
            </a:r>
          </a:p>
          <a:p>
            <a:pPr eaLnBrk="1" hangingPunct="1"/>
            <a:r>
              <a:rPr lang="en-US"/>
              <a:t>be embarrassed</a:t>
            </a:r>
          </a:p>
          <a:p>
            <a:pPr eaLnBrk="1" hangingPunct="1"/>
            <a:r>
              <a:rPr lang="en-US"/>
              <a:t>fail a test</a:t>
            </a:r>
          </a:p>
        </p:txBody>
      </p:sp>
      <p:sp>
        <p:nvSpPr>
          <p:cNvPr id="864266" name="Text Box 10"/>
          <p:cNvSpPr txBox="1">
            <a:spLocks noChangeArrowheads="1"/>
          </p:cNvSpPr>
          <p:nvPr/>
        </p:nvSpPr>
        <p:spPr bwMode="auto">
          <a:xfrm>
            <a:off x="3629025" y="34194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864267" name="Text Box 11"/>
          <p:cNvSpPr txBox="1">
            <a:spLocks noChangeArrowheads="1"/>
          </p:cNvSpPr>
          <p:nvPr/>
        </p:nvSpPr>
        <p:spPr bwMode="auto">
          <a:xfrm>
            <a:off x="3641725" y="39274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864268" name="Text Box 12"/>
          <p:cNvSpPr txBox="1">
            <a:spLocks noChangeArrowheads="1"/>
          </p:cNvSpPr>
          <p:nvPr/>
        </p:nvSpPr>
        <p:spPr bwMode="auto">
          <a:xfrm>
            <a:off x="3641725" y="49561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pic>
        <p:nvPicPr>
          <p:cNvPr id="69641" name="Picture 14" descr="shutterstock_35637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616200"/>
            <a:ext cx="2509838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6" grpId="0"/>
      <p:bldP spid="864267" grpId="0"/>
      <p:bldP spid="8642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166938" y="1468438"/>
            <a:ext cx="613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He</a:t>
            </a:r>
            <a:r>
              <a:rPr lang="en-US" i="1"/>
              <a:t>’</a:t>
            </a:r>
            <a:r>
              <a:rPr lang="en-US" i="1">
                <a:solidFill>
                  <a:schemeClr val="hlink"/>
                </a:solidFill>
              </a:rPr>
              <a:t>d</a:t>
            </a:r>
            <a:r>
              <a:rPr lang="en-US" i="1"/>
              <a:t> </a:t>
            </a:r>
            <a:r>
              <a:rPr lang="en-US" i="1">
                <a:solidFill>
                  <a:schemeClr val="hlink"/>
                </a:solidFill>
              </a:rPr>
              <a:t>better stay awake</a:t>
            </a:r>
            <a:r>
              <a:rPr lang="en-US" i="1"/>
              <a:t> </a:t>
            </a:r>
            <a:r>
              <a:rPr lang="en-US"/>
              <a:t>in school</a:t>
            </a:r>
            <a:r>
              <a:rPr lang="en-US" i="1"/>
              <a:t>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433763" y="2674938"/>
            <a:ext cx="4041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Possible bad results?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229100" y="3363913"/>
            <a:ext cx="3003550" cy="2528887"/>
          </a:xfrm>
          <a:prstGeom prst="rect">
            <a:avLst/>
          </a:prstGeom>
          <a:solidFill>
            <a:srgbClr val="0101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miss something</a:t>
            </a:r>
          </a:p>
          <a:p>
            <a:pPr eaLnBrk="1" hangingPunct="1"/>
            <a:r>
              <a:rPr lang="en-US"/>
              <a:t>get hurt</a:t>
            </a:r>
          </a:p>
          <a:p>
            <a:pPr eaLnBrk="1" hangingPunct="1"/>
            <a:r>
              <a:rPr lang="en-US"/>
              <a:t>get in trouble</a:t>
            </a:r>
          </a:p>
          <a:p>
            <a:pPr eaLnBrk="1" hangingPunct="1"/>
            <a:r>
              <a:rPr lang="en-US"/>
              <a:t>fail a test</a:t>
            </a:r>
          </a:p>
          <a:p>
            <a:pPr eaLnBrk="1" hangingPunct="1"/>
            <a:r>
              <a:rPr lang="en-US"/>
              <a:t>get the flu</a:t>
            </a:r>
          </a:p>
        </p:txBody>
      </p:sp>
      <p:sp>
        <p:nvSpPr>
          <p:cNvPr id="866313" name="Text Box 9"/>
          <p:cNvSpPr txBox="1">
            <a:spLocks noChangeArrowheads="1"/>
          </p:cNvSpPr>
          <p:nvPr/>
        </p:nvSpPr>
        <p:spPr bwMode="auto">
          <a:xfrm>
            <a:off x="3629025" y="33305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866315" name="Text Box 11"/>
          <p:cNvSpPr txBox="1">
            <a:spLocks noChangeArrowheads="1"/>
          </p:cNvSpPr>
          <p:nvPr/>
        </p:nvSpPr>
        <p:spPr bwMode="auto">
          <a:xfrm>
            <a:off x="3641725" y="43719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sp>
        <p:nvSpPr>
          <p:cNvPr id="866316" name="Text Box 12"/>
          <p:cNvSpPr txBox="1">
            <a:spLocks noChangeArrowheads="1"/>
          </p:cNvSpPr>
          <p:nvPr/>
        </p:nvSpPr>
        <p:spPr bwMode="auto">
          <a:xfrm>
            <a:off x="3641725" y="48926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ym typeface="Wingdings" pitchFamily="1" charset="2"/>
              </a:rPr>
              <a:t></a:t>
            </a:r>
          </a:p>
        </p:txBody>
      </p:sp>
      <p:pic>
        <p:nvPicPr>
          <p:cNvPr id="70665" name="Picture 13" descr="shutterstock_2930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254375"/>
            <a:ext cx="2913063" cy="20431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13" grpId="0"/>
      <p:bldP spid="866315" grpId="0"/>
      <p:bldP spid="8663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D73589E-FCCD-4EEC-BCA0-C7259D30F826}" type="slidenum">
              <a:rPr lang="en-US" sz="14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36236" name="AutoShape 12"/>
          <p:cNvSpPr>
            <a:spLocks noChangeArrowheads="1"/>
          </p:cNvSpPr>
          <p:nvPr/>
        </p:nvSpPr>
        <p:spPr bwMode="auto">
          <a:xfrm>
            <a:off x="1447800" y="5181600"/>
            <a:ext cx="65532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1066800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(d)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1600200" y="5334000"/>
            <a:ext cx="608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008000"/>
                </a:solidFill>
              </a:rPr>
              <a:t>should</a:t>
            </a:r>
            <a:r>
              <a:rPr lang="en-US" sz="3600" i="1">
                <a:solidFill>
                  <a:srgbClr val="008000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+ simple form of verb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905000" y="1266825"/>
            <a:ext cx="1295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I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You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She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He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It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We</a:t>
            </a:r>
          </a:p>
          <a:p>
            <a:pPr eaLnBrk="1" hangingPunct="1">
              <a:lnSpc>
                <a:spcPct val="60000"/>
              </a:lnSpc>
              <a:spcBef>
                <a:spcPct val="55000"/>
              </a:spcBef>
            </a:pPr>
            <a:r>
              <a:rPr lang="en-US" sz="3200" i="1">
                <a:solidFill>
                  <a:schemeClr val="tx1"/>
                </a:solidFill>
              </a:rPr>
              <a:t>They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3600" i="1">
              <a:solidFill>
                <a:schemeClr val="tx1"/>
              </a:solidFill>
            </a:endParaRPr>
          </a:p>
        </p:txBody>
      </p:sp>
      <p:sp>
        <p:nvSpPr>
          <p:cNvPr id="12295" name="AutoShape 7"/>
          <p:cNvSpPr>
            <a:spLocks/>
          </p:cNvSpPr>
          <p:nvPr/>
        </p:nvSpPr>
        <p:spPr bwMode="auto">
          <a:xfrm>
            <a:off x="3124200" y="1219200"/>
            <a:ext cx="581025" cy="3657600"/>
          </a:xfrm>
          <a:prstGeom prst="rightBrace">
            <a:avLst>
              <a:gd name="adj1" fmla="val 5245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038600" y="2667000"/>
            <a:ext cx="2233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i="1">
                <a:solidFill>
                  <a:srgbClr val="008000"/>
                </a:solidFill>
              </a:rPr>
              <a:t>should go</a:t>
            </a:r>
            <a:r>
              <a:rPr lang="en-US" sz="3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USING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</a:p>
        </p:txBody>
      </p:sp>
    </p:spTree>
    <p:extLst>
      <p:ext uri="{BB962C8B-B14F-4D97-AF65-F5344CB8AC3E}">
        <p14:creationId xmlns:p14="http://schemas.microsoft.com/office/powerpoint/2010/main" val="35632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6" grpId="0" animBg="1"/>
      <p:bldP spid="436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061AAFB-6DC3-42B3-BBFE-CD384009259E}" type="slidenum">
              <a:rPr lang="en-US" sz="14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1676400" y="23622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8000"/>
                </a:solidFill>
              </a:rPr>
              <a:t>He</a:t>
            </a:r>
            <a:r>
              <a:rPr lang="en-US" sz="3600" b="1" i="1">
                <a:solidFill>
                  <a:srgbClr val="008000"/>
                </a:solidFill>
              </a:rPr>
              <a:t> should goes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990600" y="1398588"/>
            <a:ext cx="389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(d)</a:t>
            </a:r>
            <a:r>
              <a:rPr lang="en-US" sz="3600">
                <a:solidFill>
                  <a:srgbClr val="008000"/>
                </a:solidFill>
              </a:rPr>
              <a:t> He</a:t>
            </a:r>
            <a:r>
              <a:rPr lang="en-US" sz="3600" b="1" i="1">
                <a:solidFill>
                  <a:srgbClr val="008000"/>
                </a:solidFill>
              </a:rPr>
              <a:t> should go</a:t>
            </a:r>
            <a:r>
              <a:rPr lang="en-US" sz="36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5334000" y="21336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1676400" y="3352800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008000"/>
                </a:solidFill>
              </a:rPr>
              <a:t>He</a:t>
            </a:r>
            <a:r>
              <a:rPr lang="en-US" sz="3600" b="1" i="1">
                <a:solidFill>
                  <a:srgbClr val="008000"/>
                </a:solidFill>
              </a:rPr>
              <a:t> should to go</a:t>
            </a:r>
            <a:r>
              <a:rPr lang="en-US" sz="360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5334000" y="3124200"/>
            <a:ext cx="60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37259" name="AutoShape 11"/>
          <p:cNvSpPr>
            <a:spLocks noChangeArrowheads="1"/>
          </p:cNvSpPr>
          <p:nvPr/>
        </p:nvSpPr>
        <p:spPr bwMode="auto">
          <a:xfrm>
            <a:off x="4191000" y="3276600"/>
            <a:ext cx="838200" cy="838200"/>
          </a:xfrm>
          <a:custGeom>
            <a:avLst/>
            <a:gdLst>
              <a:gd name="T0" fmla="*/ 16263407 w 21600"/>
              <a:gd name="T1" fmla="*/ 0 h 21600"/>
              <a:gd name="T2" fmla="*/ 4763071 w 21600"/>
              <a:gd name="T3" fmla="*/ 4763071 h 21600"/>
              <a:gd name="T4" fmla="*/ 0 w 21600"/>
              <a:gd name="T5" fmla="*/ 16263407 h 21600"/>
              <a:gd name="T6" fmla="*/ 4763071 w 21600"/>
              <a:gd name="T7" fmla="*/ 27763745 h 21600"/>
              <a:gd name="T8" fmla="*/ 16263407 w 21600"/>
              <a:gd name="T9" fmla="*/ 32526815 h 21600"/>
              <a:gd name="T10" fmla="*/ 27763745 w 21600"/>
              <a:gd name="T11" fmla="*/ 27763745 h 21600"/>
              <a:gd name="T12" fmla="*/ 32526815 w 21600"/>
              <a:gd name="T13" fmla="*/ 16263407 h 21600"/>
              <a:gd name="T14" fmla="*/ 27763745 w 21600"/>
              <a:gd name="T15" fmla="*/ 476307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USING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</a:p>
        </p:txBody>
      </p:sp>
      <p:sp>
        <p:nvSpPr>
          <p:cNvPr id="13322" name="AutoShape 15"/>
          <p:cNvSpPr>
            <a:spLocks noChangeArrowheads="1"/>
          </p:cNvSpPr>
          <p:nvPr/>
        </p:nvSpPr>
        <p:spPr bwMode="auto">
          <a:xfrm>
            <a:off x="1219200" y="4648200"/>
            <a:ext cx="65532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13323" name="Text Box 16"/>
          <p:cNvSpPr txBox="1">
            <a:spLocks noChangeArrowheads="1"/>
          </p:cNvSpPr>
          <p:nvPr/>
        </p:nvSpPr>
        <p:spPr bwMode="auto">
          <a:xfrm>
            <a:off x="1447800" y="4724400"/>
            <a:ext cx="608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rgbClr val="008000"/>
                </a:solidFill>
              </a:rPr>
              <a:t>should</a:t>
            </a:r>
            <a:r>
              <a:rPr lang="en-US" sz="3600" i="1">
                <a:solidFill>
                  <a:srgbClr val="008000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+ simple form of verb</a:t>
            </a:r>
          </a:p>
        </p:txBody>
      </p:sp>
      <p:sp>
        <p:nvSpPr>
          <p:cNvPr id="437256" name="AutoShape 8"/>
          <p:cNvSpPr>
            <a:spLocks noChangeArrowheads="1"/>
          </p:cNvSpPr>
          <p:nvPr/>
        </p:nvSpPr>
        <p:spPr bwMode="auto">
          <a:xfrm>
            <a:off x="4267200" y="2286000"/>
            <a:ext cx="762000" cy="762000"/>
          </a:xfrm>
          <a:custGeom>
            <a:avLst/>
            <a:gdLst>
              <a:gd name="T0" fmla="*/ 13440833 w 21600"/>
              <a:gd name="T1" fmla="*/ 0 h 21600"/>
              <a:gd name="T2" fmla="*/ 3936435 w 21600"/>
              <a:gd name="T3" fmla="*/ 3936435 h 21600"/>
              <a:gd name="T4" fmla="*/ 0 w 21600"/>
              <a:gd name="T5" fmla="*/ 13440833 h 21600"/>
              <a:gd name="T6" fmla="*/ 3936435 w 21600"/>
              <a:gd name="T7" fmla="*/ 22945232 h 21600"/>
              <a:gd name="T8" fmla="*/ 13440833 w 21600"/>
              <a:gd name="T9" fmla="*/ 26881666 h 21600"/>
              <a:gd name="T10" fmla="*/ 22945232 w 21600"/>
              <a:gd name="T11" fmla="*/ 22945232 h 21600"/>
              <a:gd name="T12" fmla="*/ 26881666 w 21600"/>
              <a:gd name="T13" fmla="*/ 13440833 h 21600"/>
              <a:gd name="T14" fmla="*/ 22945232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/>
      <p:bldP spid="437255" grpId="0"/>
      <p:bldP spid="437255" grpId="1"/>
      <p:bldP spid="437257" grpId="0"/>
      <p:bldP spid="437258" grpId="0"/>
      <p:bldP spid="437258" grpId="1"/>
      <p:bldP spid="437259" grpId="0" animBg="1"/>
      <p:bldP spid="4372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4B93B1A0-BB51-46ED-8A9C-4DE7F2AEC245}" type="slidenum">
              <a:rPr lang="en-US" sz="14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38283" name="AutoShape 11"/>
          <p:cNvSpPr>
            <a:spLocks noChangeArrowheads="1"/>
          </p:cNvSpPr>
          <p:nvPr/>
        </p:nvSpPr>
        <p:spPr bwMode="auto">
          <a:xfrm>
            <a:off x="685800" y="3886200"/>
            <a:ext cx="8001000" cy="1676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6550" y="1371600"/>
            <a:ext cx="79819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(e) You</a:t>
            </a:r>
            <a:r>
              <a:rPr lang="en-US" sz="3600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should not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6600"/>
                </a:solidFill>
              </a:rPr>
              <a:t>go</a:t>
            </a:r>
            <a:r>
              <a:rPr lang="en-US" sz="3600">
                <a:solidFill>
                  <a:schemeClr val="tx1"/>
                </a:solidFill>
              </a:rPr>
              <a:t> out in the rain. </a:t>
            </a:r>
          </a:p>
          <a:p>
            <a:r>
              <a:rPr lang="en-US" sz="3600">
                <a:solidFill>
                  <a:schemeClr val="tx1"/>
                </a:solidFill>
              </a:rPr>
              <a:t>      You will get wet.</a:t>
            </a:r>
          </a:p>
          <a:p>
            <a:r>
              <a:rPr lang="en-US" sz="3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1601788" y="4029075"/>
            <a:ext cx="434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1"/>
                </a:solidFill>
              </a:rPr>
              <a:t>NEGATIVE:</a:t>
            </a:r>
            <a:r>
              <a:rPr lang="en-US" sz="2800">
                <a:solidFill>
                  <a:srgbClr val="008000"/>
                </a:solidFill>
              </a:rPr>
              <a:t>  </a:t>
            </a:r>
            <a:r>
              <a:rPr lang="en-US" sz="3200" b="1" i="1">
                <a:solidFill>
                  <a:srgbClr val="008000"/>
                </a:solidFill>
              </a:rPr>
              <a:t>should not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457200" y="2635250"/>
            <a:ext cx="744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(f) You</a:t>
            </a:r>
            <a:r>
              <a:rPr lang="en-US" sz="3600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shouldn’t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008000"/>
                </a:solidFill>
              </a:rPr>
              <a:t>go </a:t>
            </a:r>
            <a:r>
              <a:rPr lang="en-US" sz="3600">
                <a:solidFill>
                  <a:schemeClr val="tx1"/>
                </a:solidFill>
              </a:rPr>
              <a:t>out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in the rain. </a:t>
            </a: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777875" y="4689475"/>
            <a:ext cx="779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1"/>
                </a:solidFill>
              </a:rPr>
              <a:t>CONTRACTION:</a:t>
            </a:r>
            <a:r>
              <a:rPr lang="en-US" sz="2800">
                <a:solidFill>
                  <a:srgbClr val="008000"/>
                </a:solidFill>
              </a:rPr>
              <a:t>  </a:t>
            </a:r>
            <a:r>
              <a:rPr lang="en-US" sz="3200" b="1" i="1">
                <a:solidFill>
                  <a:srgbClr val="008000"/>
                </a:solidFill>
              </a:rPr>
              <a:t>should </a:t>
            </a:r>
            <a:r>
              <a:rPr lang="en-US" sz="3200" i="1">
                <a:solidFill>
                  <a:schemeClr val="tx1"/>
                </a:solidFill>
              </a:rPr>
              <a:t>+</a:t>
            </a:r>
            <a:r>
              <a:rPr lang="en-US" sz="3200" b="1" i="1">
                <a:solidFill>
                  <a:srgbClr val="008000"/>
                </a:solidFill>
              </a:rPr>
              <a:t> not </a:t>
            </a:r>
            <a:r>
              <a:rPr lang="en-US" sz="3200" i="1">
                <a:solidFill>
                  <a:schemeClr val="tx1"/>
                </a:solidFill>
              </a:rPr>
              <a:t>=</a:t>
            </a:r>
            <a:r>
              <a:rPr lang="en-US" sz="3200" b="1" i="1">
                <a:solidFill>
                  <a:srgbClr val="008000"/>
                </a:solidFill>
              </a:rPr>
              <a:t> shouldn’t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USING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</a:p>
        </p:txBody>
      </p:sp>
    </p:spTree>
    <p:extLst>
      <p:ext uri="{BB962C8B-B14F-4D97-AF65-F5344CB8AC3E}">
        <p14:creationId xmlns:p14="http://schemas.microsoft.com/office/powerpoint/2010/main" val="205169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3" grpId="0" animBg="1"/>
      <p:bldP spid="438277" grpId="0"/>
      <p:bldP spid="438279" grpId="0"/>
      <p:bldP spid="4382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EXPRESSING ADVICE: 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 OUGHT TO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0" y="1612900"/>
            <a:ext cx="877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(d)  You need to study.  You </a:t>
            </a:r>
            <a:r>
              <a:rPr lang="en-US" b="1" i="1">
                <a:solidFill>
                  <a:schemeClr val="hlink"/>
                </a:solidFill>
              </a:rPr>
              <a:t>should not</a:t>
            </a:r>
            <a:r>
              <a:rPr lang="en-US"/>
              <a:t> go out.</a:t>
            </a:r>
          </a:p>
        </p:txBody>
      </p:sp>
      <p:sp>
        <p:nvSpPr>
          <p:cNvPr id="827403" name="AutoShape 11"/>
          <p:cNvSpPr>
            <a:spLocks noChangeArrowheads="1"/>
          </p:cNvSpPr>
          <p:nvPr/>
        </p:nvSpPr>
        <p:spPr bwMode="auto">
          <a:xfrm>
            <a:off x="571500" y="3233738"/>
            <a:ext cx="8021638" cy="16033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1111250" y="3335338"/>
            <a:ext cx="6900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NEGATIVE:</a:t>
            </a:r>
            <a:r>
              <a:rPr lang="en-US" b="1" i="1">
                <a:solidFill>
                  <a:schemeClr val="hlink"/>
                </a:solidFill>
              </a:rPr>
              <a:t> should </a:t>
            </a:r>
            <a:r>
              <a:rPr lang="en-US" b="1"/>
              <a:t>+</a:t>
            </a:r>
            <a:r>
              <a:rPr lang="en-US" b="1" i="1">
                <a:solidFill>
                  <a:schemeClr val="hlink"/>
                </a:solidFill>
              </a:rPr>
              <a:t> </a:t>
            </a:r>
            <a:r>
              <a:rPr lang="en-US" b="1" i="1"/>
              <a:t>not</a:t>
            </a:r>
            <a:r>
              <a:rPr lang="en-US" b="1" i="1">
                <a:solidFill>
                  <a:schemeClr val="hlink"/>
                </a:solidFill>
              </a:rPr>
              <a:t> </a:t>
            </a:r>
            <a:r>
              <a:rPr lang="en-US" b="1"/>
              <a:t>=</a:t>
            </a:r>
            <a:r>
              <a:rPr lang="en-US" b="1" i="1">
                <a:solidFill>
                  <a:schemeClr val="hlink"/>
                </a:solidFill>
              </a:rPr>
              <a:t> shouldn’t</a:t>
            </a:r>
            <a:endParaRPr lang="en-US" i="1">
              <a:solidFill>
                <a:schemeClr val="hlink"/>
              </a:solidFill>
            </a:endParaRPr>
          </a:p>
        </p:txBody>
      </p:sp>
      <p:sp>
        <p:nvSpPr>
          <p:cNvPr id="827406" name="Text Box 14"/>
          <p:cNvSpPr txBox="1">
            <a:spLocks noChangeArrowheads="1"/>
          </p:cNvSpPr>
          <p:nvPr/>
        </p:nvSpPr>
        <p:spPr bwMode="auto">
          <a:xfrm>
            <a:off x="0" y="2168525"/>
            <a:ext cx="8593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      You need to study.  You </a:t>
            </a:r>
            <a:r>
              <a:rPr lang="en-US" b="1" i="1">
                <a:solidFill>
                  <a:schemeClr val="hlink"/>
                </a:solidFill>
              </a:rPr>
              <a:t>shouldn’t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go out.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774700" y="4048125"/>
            <a:ext cx="7781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Ought to</a:t>
            </a:r>
            <a:r>
              <a:rPr lang="en-US"/>
              <a:t>        not usually used in negative</a:t>
            </a:r>
          </a:p>
        </p:txBody>
      </p:sp>
      <p:sp>
        <p:nvSpPr>
          <p:cNvPr id="827408" name="AutoShape 16"/>
          <p:cNvSpPr>
            <a:spLocks noChangeArrowheads="1"/>
          </p:cNvSpPr>
          <p:nvPr/>
        </p:nvSpPr>
        <p:spPr bwMode="auto">
          <a:xfrm>
            <a:off x="2640013" y="4264025"/>
            <a:ext cx="739775" cy="261938"/>
          </a:xfrm>
          <a:prstGeom prst="rightArrow">
            <a:avLst>
              <a:gd name="adj1" fmla="val 50000"/>
              <a:gd name="adj2" fmla="val 7060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3" grpId="0" animBg="1"/>
      <p:bldP spid="827406" grpId="0"/>
      <p:bldP spid="827407" grpId="0"/>
      <p:bldP spid="8274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2" descr="shutterstock_4516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422400"/>
            <a:ext cx="1692275" cy="253365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bg1"/>
                </a:solidFill>
              </a:rPr>
              <a:t>7-7 EXPRESSING ADVICE:  </a:t>
            </a:r>
            <a:r>
              <a:rPr lang="en-US" sz="2000" i="1">
                <a:solidFill>
                  <a:schemeClr val="bg1"/>
                </a:solidFill>
              </a:rPr>
              <a:t>SHOULD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 OUGHT TO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0" y="1612900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(e)</a:t>
            </a:r>
          </a:p>
        </p:txBody>
      </p:sp>
      <p:sp>
        <p:nvSpPr>
          <p:cNvPr id="829444" name="AutoShape 4"/>
          <p:cNvSpPr>
            <a:spLocks noChangeArrowheads="1"/>
          </p:cNvSpPr>
          <p:nvPr/>
        </p:nvSpPr>
        <p:spPr bwMode="auto">
          <a:xfrm>
            <a:off x="339725" y="4235450"/>
            <a:ext cx="8331200" cy="20161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endParaRPr lang="en-US">
              <a:solidFill>
                <a:schemeClr val="tx2"/>
              </a:solidFill>
            </a:endParaRPr>
          </a:p>
          <a:p>
            <a:pPr algn="ctr"/>
            <a:r>
              <a:rPr lang="en-US" b="1" i="1">
                <a:solidFill>
                  <a:srgbClr val="003366"/>
                </a:solidFill>
              </a:rPr>
              <a:t> </a:t>
            </a:r>
            <a:endParaRPr lang="en-US" sz="3600" b="1" i="1"/>
          </a:p>
        </p:txBody>
      </p:sp>
      <p:sp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776288" y="4438650"/>
            <a:ext cx="757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QUESTION:</a:t>
            </a:r>
            <a:r>
              <a:rPr lang="en-US" b="1" i="1">
                <a:solidFill>
                  <a:schemeClr val="hlink"/>
                </a:solidFill>
              </a:rPr>
              <a:t> should </a:t>
            </a:r>
            <a:r>
              <a:rPr lang="en-US"/>
              <a:t>+</a:t>
            </a:r>
            <a:r>
              <a:rPr lang="en-US" i="1"/>
              <a:t> subject + main verb</a:t>
            </a: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630238" y="5316538"/>
            <a:ext cx="798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Ought to</a:t>
            </a:r>
            <a:r>
              <a:rPr lang="en-US"/>
              <a:t>        not usually used in questions</a:t>
            </a:r>
          </a:p>
        </p:txBody>
      </p:sp>
      <p:sp>
        <p:nvSpPr>
          <p:cNvPr id="829448" name="AutoShape 8"/>
          <p:cNvSpPr>
            <a:spLocks noChangeArrowheads="1"/>
          </p:cNvSpPr>
          <p:nvPr/>
        </p:nvSpPr>
        <p:spPr bwMode="auto">
          <a:xfrm>
            <a:off x="2495550" y="5532438"/>
            <a:ext cx="739775" cy="261937"/>
          </a:xfrm>
          <a:prstGeom prst="rightArrow">
            <a:avLst>
              <a:gd name="adj1" fmla="val 50000"/>
              <a:gd name="adj2" fmla="val 70606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3" name="AutoShape 10"/>
          <p:cNvSpPr>
            <a:spLocks noChangeArrowheads="1"/>
          </p:cNvSpPr>
          <p:nvPr/>
        </p:nvSpPr>
        <p:spPr bwMode="auto">
          <a:xfrm>
            <a:off x="4435475" y="1139825"/>
            <a:ext cx="4056063" cy="1749425"/>
          </a:xfrm>
          <a:prstGeom prst="wedgeRoundRectCallout">
            <a:avLst>
              <a:gd name="adj1" fmla="val -89412"/>
              <a:gd name="adj2" fmla="val 28764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/>
              <a:t>I don’t understand the assignment.  What </a:t>
            </a:r>
            <a:r>
              <a:rPr lang="en-US" b="1" i="1">
                <a:solidFill>
                  <a:schemeClr val="hlink"/>
                </a:solidFill>
              </a:rPr>
              <a:t>should I do</a:t>
            </a:r>
            <a:r>
              <a:rPr lang="en-US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4" grpId="0" animBg="1"/>
      <p:bldP spid="829447" grpId="0"/>
      <p:bldP spid="8294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934200" y="65532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0CC2FCA7-103E-4786-B083-F291F80CC439}" type="slidenum">
              <a:rPr lang="en-US" sz="14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15363" name="AutoShape 13"/>
          <p:cNvSpPr>
            <a:spLocks noChangeArrowheads="1"/>
          </p:cNvSpPr>
          <p:nvPr/>
        </p:nvSpPr>
        <p:spPr bwMode="auto">
          <a:xfrm>
            <a:off x="762000" y="1295400"/>
            <a:ext cx="7696200" cy="1981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 b="1" i="1">
              <a:solidFill>
                <a:schemeClr val="tx1"/>
              </a:solidFill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066800" y="3581400"/>
            <a:ext cx="807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I need information for my homework.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4510088"/>
            <a:ext cx="594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3600">
                <a:solidFill>
                  <a:schemeClr val="tx1"/>
                </a:solidFill>
              </a:rPr>
              <a:t>You should ______________.</a:t>
            </a:r>
            <a:endParaRPr lang="en-US" sz="3600" b="1">
              <a:solidFill>
                <a:schemeClr val="hlink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14400" y="1355725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wash them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14400" y="1949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call your mother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9144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go to the library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181600" y="1355725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try harder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181600" y="19494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learn to drive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181600" y="25590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stop smoking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13-1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96532E-6 L 0.28333 0.27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13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/>
      <p:bldP spid="439304" grpId="1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886</Words>
  <Application>Microsoft Office PowerPoint</Application>
  <PresentationFormat>On-screen Show (4:3)</PresentationFormat>
  <Paragraphs>281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FEG</dc:title>
  <dc:creator>ulaneth</dc:creator>
  <cp:lastModifiedBy>Puta</cp:lastModifiedBy>
  <cp:revision>144</cp:revision>
  <dcterms:created xsi:type="dcterms:W3CDTF">2007-08-14T16:24:56Z</dcterms:created>
  <dcterms:modified xsi:type="dcterms:W3CDTF">2011-03-09T04:33:58Z</dcterms:modified>
</cp:coreProperties>
</file>