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392" r:id="rId3"/>
    <p:sldId id="437" r:id="rId4"/>
    <p:sldId id="438" r:id="rId5"/>
    <p:sldId id="439" r:id="rId6"/>
    <p:sldId id="393" r:id="rId7"/>
    <p:sldId id="440" r:id="rId8"/>
    <p:sldId id="441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76"/>
    <a:srgbClr val="2B8525"/>
    <a:srgbClr val="FF5B00"/>
    <a:srgbClr val="266429"/>
    <a:srgbClr val="98D89B"/>
    <a:srgbClr val="0101FF"/>
    <a:srgbClr val="00FF00"/>
    <a:srgbClr val="79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1" autoAdjust="0"/>
    <p:restoredTop sz="88662" autoAdjust="0"/>
  </p:normalViewPr>
  <p:slideViewPr>
    <p:cSldViewPr snapToGrid="0" snapToObjects="1">
      <p:cViewPr>
        <p:scale>
          <a:sx n="75" d="100"/>
          <a:sy n="75" d="100"/>
        </p:scale>
        <p:origin x="-2226" y="-708"/>
      </p:cViewPr>
      <p:guideLst>
        <p:guide orient="horz" pos="30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AB7DC8B-0963-4F18-9AD4-2749B9E32DFE}" type="datetime1">
              <a:rPr lang="en-US"/>
              <a:pPr>
                <a:defRPr/>
              </a:pPr>
              <a:t>9/11/2012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9920856-AE3A-443B-81F3-0EBE3483F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E6BA3E6D-6179-43ED-97B5-A3E501193D1C}" type="datetime1">
              <a:rPr lang="en-US"/>
              <a:pPr>
                <a:defRPr/>
              </a:pPr>
              <a:t>9/11/2012</a:t>
            </a:fld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7BAB2EA-F4FF-41B7-BA4A-787CA9A5F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BE6A57-03D0-4DD4-89F7-3CA579A078D5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BEAF8A-D4C1-4FB5-9C99-DD10C412D6F6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A15A74-9B0C-42E6-8D8D-D5EDC094B9B9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9D2B4A-2A53-402F-B6C1-8685C99B23E5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164B32-8FC9-42D3-B4D7-FD7001FF44F6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2DADB7-9F87-487F-8CB5-60D66690AF14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BEAF8A-D4C1-4FB5-9C99-DD10C412D6F6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85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55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72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2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0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69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5DB38180-19C4-459E-9928-785E623A002C}" type="slidenum">
              <a:rPr lang="en-US" sz="1600" b="1" i="1"/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6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POLITE QUESTION: </a:t>
            </a:r>
            <a:r>
              <a:rPr lang="en-US" sz="2000" i="1">
                <a:solidFill>
                  <a:schemeClr val="bg1"/>
                </a:solidFill>
              </a:rPr>
              <a:t>WOULD YOU, COULD YOU, 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WILL YOU, CAN YOU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58863" y="1393825"/>
            <a:ext cx="7513637" cy="707886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latin typeface="Comic Sans MS" pitchFamily="1" charset="0"/>
              </a:rPr>
              <a:t>Would </a:t>
            </a:r>
            <a:r>
              <a:rPr lang="en-US" sz="4000" dirty="0" smtClean="0">
                <a:latin typeface="Comic Sans MS" pitchFamily="1" charset="0"/>
              </a:rPr>
              <a:t>you </a:t>
            </a:r>
            <a:r>
              <a:rPr lang="en-US" sz="4000" i="1" u="sng" dirty="0">
                <a:latin typeface="Comic Sans MS" pitchFamily="1" charset="0"/>
              </a:rPr>
              <a:t>sit </a:t>
            </a:r>
            <a:r>
              <a:rPr lang="en-US" sz="4000" i="1" u="sng" dirty="0" smtClean="0">
                <a:latin typeface="Comic Sans MS" pitchFamily="1" charset="0"/>
              </a:rPr>
              <a:t>still</a:t>
            </a:r>
            <a:r>
              <a:rPr lang="en-US" sz="4000" dirty="0" smtClean="0">
                <a:latin typeface="Comic Sans MS" pitchFamily="1" charset="0"/>
              </a:rPr>
              <a:t>, please?</a:t>
            </a:r>
            <a:endParaRPr lang="en-US" sz="4000" dirty="0">
              <a:latin typeface="Comic Sans MS" pitchFamily="1" charset="0"/>
            </a:endParaRPr>
          </a:p>
        </p:txBody>
      </p:sp>
      <p:pic>
        <p:nvPicPr>
          <p:cNvPr id="47108" name="Picture 9" descr="shutterstock_4045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620963"/>
            <a:ext cx="5054600" cy="3367087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POLITE QUESTION: </a:t>
            </a:r>
            <a:r>
              <a:rPr lang="en-US" sz="2000" i="1">
                <a:solidFill>
                  <a:schemeClr val="bg1"/>
                </a:solidFill>
              </a:rPr>
              <a:t>WOULD YOU, COULD YOU, 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WILL YOU, CAN YOU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8131" name="Text Box 9"/>
          <p:cNvSpPr txBox="1">
            <a:spLocks noChangeArrowheads="1"/>
          </p:cNvSpPr>
          <p:nvPr/>
        </p:nvSpPr>
        <p:spPr bwMode="auto">
          <a:xfrm>
            <a:off x="201613" y="1841500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(a) </a:t>
            </a:r>
            <a:r>
              <a:rPr lang="en-US" b="1" i="1" dirty="0">
                <a:solidFill>
                  <a:schemeClr val="accent2"/>
                </a:solidFill>
              </a:rPr>
              <a:t>Would you</a:t>
            </a:r>
            <a:r>
              <a:rPr lang="en-US" dirty="0"/>
              <a:t> </a:t>
            </a:r>
            <a:r>
              <a:rPr lang="en-US" dirty="0" smtClean="0"/>
              <a:t>explain </a:t>
            </a:r>
            <a:r>
              <a:rPr lang="en-US" dirty="0"/>
              <a:t>that </a:t>
            </a:r>
            <a:r>
              <a:rPr lang="en-US" dirty="0" smtClean="0"/>
              <a:t>again, please?</a:t>
            </a:r>
            <a:endParaRPr lang="en-US" dirty="0"/>
          </a:p>
        </p:txBody>
      </p:sp>
      <p:sp>
        <p:nvSpPr>
          <p:cNvPr id="815114" name="Text Box 10"/>
          <p:cNvSpPr txBox="1">
            <a:spLocks noChangeArrowheads="1"/>
          </p:cNvSpPr>
          <p:nvPr/>
        </p:nvSpPr>
        <p:spPr bwMode="auto">
          <a:xfrm>
            <a:off x="233363" y="2560638"/>
            <a:ext cx="917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(b) </a:t>
            </a:r>
            <a:r>
              <a:rPr lang="en-US" b="1" i="1" dirty="0">
                <a:solidFill>
                  <a:schemeClr val="accent2"/>
                </a:solidFill>
              </a:rPr>
              <a:t>Could </a:t>
            </a:r>
            <a:r>
              <a:rPr lang="en-US" b="1" i="1" dirty="0" smtClean="0">
                <a:solidFill>
                  <a:schemeClr val="accent2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/>
              <a:t>explain that </a:t>
            </a:r>
            <a:r>
              <a:rPr lang="en-US" dirty="0"/>
              <a:t>again , please?</a:t>
            </a:r>
            <a:endParaRPr lang="en-US" dirty="0"/>
          </a:p>
        </p:txBody>
      </p:sp>
      <p:sp>
        <p:nvSpPr>
          <p:cNvPr id="815115" name="Text Box 11"/>
          <p:cNvSpPr txBox="1">
            <a:spLocks noChangeArrowheads="1"/>
          </p:cNvSpPr>
          <p:nvPr/>
        </p:nvSpPr>
        <p:spPr bwMode="auto">
          <a:xfrm>
            <a:off x="261938" y="3282950"/>
            <a:ext cx="945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(c) </a:t>
            </a:r>
            <a:r>
              <a:rPr lang="en-US" b="1" i="1" dirty="0">
                <a:solidFill>
                  <a:schemeClr val="accent2"/>
                </a:solidFill>
              </a:rPr>
              <a:t>Will </a:t>
            </a:r>
            <a:r>
              <a:rPr lang="en-US" b="1" i="1" dirty="0" smtClean="0">
                <a:solidFill>
                  <a:schemeClr val="accent2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/>
              <a:t>explain that </a:t>
            </a:r>
            <a:r>
              <a:rPr lang="en-US" dirty="0"/>
              <a:t>again , please?</a:t>
            </a:r>
            <a:endParaRPr lang="en-US" dirty="0"/>
          </a:p>
        </p:txBody>
      </p:sp>
      <p:sp>
        <p:nvSpPr>
          <p:cNvPr id="815116" name="Text Box 12"/>
          <p:cNvSpPr txBox="1">
            <a:spLocks noChangeArrowheads="1"/>
          </p:cNvSpPr>
          <p:nvPr/>
        </p:nvSpPr>
        <p:spPr bwMode="auto">
          <a:xfrm>
            <a:off x="201613" y="3998913"/>
            <a:ext cx="8974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(d) </a:t>
            </a:r>
            <a:r>
              <a:rPr lang="en-US" b="1" i="1" dirty="0">
                <a:solidFill>
                  <a:schemeClr val="accent2"/>
                </a:solidFill>
              </a:rPr>
              <a:t>Can </a:t>
            </a:r>
            <a:r>
              <a:rPr lang="en-US" b="1" i="1" dirty="0" smtClean="0">
                <a:solidFill>
                  <a:schemeClr val="accent2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/>
              <a:t>explain that </a:t>
            </a:r>
            <a:r>
              <a:rPr lang="en-US" dirty="0"/>
              <a:t>again , please?</a:t>
            </a:r>
            <a:endParaRPr lang="en-US" dirty="0"/>
          </a:p>
        </p:txBody>
      </p:sp>
      <p:sp>
        <p:nvSpPr>
          <p:cNvPr id="48135" name="Text Box 13"/>
          <p:cNvSpPr txBox="1">
            <a:spLocks noChangeArrowheads="1"/>
          </p:cNvSpPr>
          <p:nvPr/>
        </p:nvSpPr>
        <p:spPr bwMode="auto">
          <a:xfrm>
            <a:off x="261938" y="1254125"/>
            <a:ext cx="3402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POLITE QUESTION</a:t>
            </a:r>
          </a:p>
        </p:txBody>
      </p:sp>
      <p:sp>
        <p:nvSpPr>
          <p:cNvPr id="815118" name="AutoShape 14"/>
          <p:cNvSpPr>
            <a:spLocks noChangeArrowheads="1"/>
          </p:cNvSpPr>
          <p:nvPr/>
        </p:nvSpPr>
        <p:spPr bwMode="auto">
          <a:xfrm>
            <a:off x="1701800" y="4859338"/>
            <a:ext cx="5857875" cy="10160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1868488" y="5072063"/>
            <a:ext cx="5889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basically the same meaning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4" grpId="0"/>
      <p:bldP spid="815115" grpId="0"/>
      <p:bldP spid="815116" grpId="0"/>
      <p:bldP spid="815118" grpId="0" animBg="1"/>
      <p:bldP spid="815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POLITE QUESTION: </a:t>
            </a:r>
            <a:r>
              <a:rPr lang="en-US" sz="2000" i="1">
                <a:solidFill>
                  <a:schemeClr val="bg1"/>
                </a:solidFill>
              </a:rPr>
              <a:t>WOULD YOU, COULD YOU, 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WILL YOU, CAN YOU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-31750" y="1530350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(a) </a:t>
            </a:r>
            <a:r>
              <a:rPr lang="en-US" b="1" i="1">
                <a:solidFill>
                  <a:schemeClr val="accent2"/>
                </a:solidFill>
              </a:rPr>
              <a:t>Would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-31750" y="26733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(b) </a:t>
            </a:r>
            <a:r>
              <a:rPr lang="en-US" b="1" i="1">
                <a:solidFill>
                  <a:schemeClr val="accent2"/>
                </a:solidFill>
              </a:rPr>
              <a:t>Could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-31750" y="37401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 </a:t>
            </a:r>
            <a:r>
              <a:rPr lang="en-US" b="1" i="1">
                <a:solidFill>
                  <a:schemeClr val="accent2"/>
                </a:solidFill>
              </a:rPr>
              <a:t>Will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-31750" y="48069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</a:t>
            </a:r>
            <a:r>
              <a:rPr lang="en-US" b="1" i="1">
                <a:solidFill>
                  <a:schemeClr val="accent2"/>
                </a:solidFill>
              </a:rPr>
              <a:t>Can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28575" y="1087438"/>
            <a:ext cx="340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POLITE QUESTION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5273675" y="1087438"/>
            <a:ext cx="3341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POLITE ANSWERS</a:t>
            </a:r>
          </a:p>
        </p:txBody>
      </p:sp>
      <p:sp>
        <p:nvSpPr>
          <p:cNvPr id="817163" name="Text Box 11"/>
          <p:cNvSpPr txBox="1">
            <a:spLocks noChangeArrowheads="1"/>
          </p:cNvSpPr>
          <p:nvPr/>
        </p:nvSpPr>
        <p:spPr bwMode="auto">
          <a:xfrm>
            <a:off x="5273675" y="2870200"/>
            <a:ext cx="2981325" cy="579438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Yes. Of course.</a:t>
            </a:r>
          </a:p>
        </p:txBody>
      </p:sp>
      <p:sp>
        <p:nvSpPr>
          <p:cNvPr id="817164" name="Text Box 12"/>
          <p:cNvSpPr txBox="1">
            <a:spLocks noChangeArrowheads="1"/>
          </p:cNvSpPr>
          <p:nvPr/>
        </p:nvSpPr>
        <p:spPr bwMode="auto">
          <a:xfrm>
            <a:off x="4233863" y="4806950"/>
            <a:ext cx="4603750" cy="579438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Of course. I’d be glad to.</a:t>
            </a:r>
          </a:p>
        </p:txBody>
      </p:sp>
      <p:sp>
        <p:nvSpPr>
          <p:cNvPr id="817165" name="Text Box 13"/>
          <p:cNvSpPr txBox="1">
            <a:spLocks noChangeArrowheads="1"/>
          </p:cNvSpPr>
          <p:nvPr/>
        </p:nvSpPr>
        <p:spPr bwMode="auto">
          <a:xfrm>
            <a:off x="5118893" y="2017713"/>
            <a:ext cx="1154113" cy="579437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Sure.</a:t>
            </a:r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3873500" y="5794375"/>
            <a:ext cx="5054600" cy="579438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I’m sorry. I don’t have time.</a:t>
            </a:r>
          </a:p>
        </p:txBody>
      </p:sp>
      <p:sp>
        <p:nvSpPr>
          <p:cNvPr id="817167" name="Text Box 15"/>
          <p:cNvSpPr txBox="1">
            <a:spLocks noChangeArrowheads="1"/>
          </p:cNvSpPr>
          <p:nvPr/>
        </p:nvSpPr>
        <p:spPr bwMode="auto">
          <a:xfrm>
            <a:off x="4927600" y="3762375"/>
            <a:ext cx="1898650" cy="579438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Certainly.</a:t>
            </a:r>
          </a:p>
        </p:txBody>
      </p:sp>
      <p:sp>
        <p:nvSpPr>
          <p:cNvPr id="817168" name="Text Box 16"/>
          <p:cNvSpPr txBox="1">
            <a:spLocks noChangeArrowheads="1"/>
          </p:cNvSpPr>
          <p:nvPr/>
        </p:nvSpPr>
        <p:spPr bwMode="auto">
          <a:xfrm>
            <a:off x="7124700" y="3762375"/>
            <a:ext cx="1244600" cy="579438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Okay.</a:t>
            </a:r>
          </a:p>
        </p:txBody>
      </p:sp>
      <p:sp>
        <p:nvSpPr>
          <p:cNvPr id="817169" name="Text Box 17"/>
          <p:cNvSpPr txBox="1">
            <a:spLocks noChangeArrowheads="1"/>
          </p:cNvSpPr>
          <p:nvPr/>
        </p:nvSpPr>
        <p:spPr bwMode="auto">
          <a:xfrm>
            <a:off x="6498431" y="2017713"/>
            <a:ext cx="1627187" cy="579437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Uh-huh.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7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7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7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3" grpId="0" animBg="1"/>
      <p:bldP spid="817164" grpId="0" animBg="1"/>
      <p:bldP spid="817165" grpId="0" animBg="1"/>
      <p:bldP spid="817166" grpId="0" animBg="1"/>
      <p:bldP spid="817167" grpId="0" animBg="1"/>
      <p:bldP spid="817168" grpId="0" animBg="1"/>
      <p:bldP spid="8171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POLITE QUESTION: </a:t>
            </a:r>
            <a:r>
              <a:rPr lang="en-US" sz="2000" i="1">
                <a:solidFill>
                  <a:schemeClr val="bg1"/>
                </a:solidFill>
              </a:rPr>
              <a:t>WOULD YOU, COULD YOU, 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WILL YOU, CAN YOU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-31750" y="1530350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(a) </a:t>
            </a:r>
            <a:r>
              <a:rPr lang="en-US" b="1" i="1">
                <a:solidFill>
                  <a:schemeClr val="accent2"/>
                </a:solidFill>
              </a:rPr>
              <a:t>Would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-31750" y="26733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(b) </a:t>
            </a:r>
            <a:r>
              <a:rPr lang="en-US" b="1" i="1">
                <a:solidFill>
                  <a:schemeClr val="accent2"/>
                </a:solidFill>
              </a:rPr>
              <a:t>Could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-31750" y="37401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 </a:t>
            </a:r>
            <a:r>
              <a:rPr lang="en-US" b="1" i="1">
                <a:solidFill>
                  <a:schemeClr val="accent2"/>
                </a:solidFill>
              </a:rPr>
              <a:t>Will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-31750" y="4806950"/>
            <a:ext cx="426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</a:t>
            </a:r>
            <a:r>
              <a:rPr lang="en-US" b="1" i="1">
                <a:solidFill>
                  <a:schemeClr val="accent2"/>
                </a:solidFill>
              </a:rPr>
              <a:t>Can you</a:t>
            </a:r>
            <a:r>
              <a:rPr lang="en-US"/>
              <a:t> please </a:t>
            </a:r>
          </a:p>
          <a:p>
            <a:pPr eaLnBrk="1" hangingPunct="1"/>
            <a:r>
              <a:rPr lang="en-US"/>
              <a:t>      explain that again?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8575" y="1087438"/>
            <a:ext cx="340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POLITE QUESTION</a:t>
            </a:r>
          </a:p>
        </p:txBody>
      </p:sp>
      <p:sp>
        <p:nvSpPr>
          <p:cNvPr id="819217" name="AutoShape 17"/>
          <p:cNvSpPr>
            <a:spLocks noChangeArrowheads="1"/>
          </p:cNvSpPr>
          <p:nvPr/>
        </p:nvSpPr>
        <p:spPr bwMode="auto">
          <a:xfrm>
            <a:off x="5154613" y="4806950"/>
            <a:ext cx="3363912" cy="8778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5154613" y="4922838"/>
            <a:ext cx="3363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can</a:t>
            </a:r>
            <a:r>
              <a:rPr lang="en-US"/>
              <a:t> is less formal</a:t>
            </a:r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5300663" y="1579563"/>
            <a:ext cx="34766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i="1"/>
              <a:t>INCORRECT:</a:t>
            </a:r>
          </a:p>
          <a:p>
            <a:pPr eaLnBrk="1" hangingPunct="1"/>
            <a:r>
              <a:rPr lang="en-US" i="1"/>
              <a:t>May you please</a:t>
            </a:r>
          </a:p>
          <a:p>
            <a:pPr eaLnBrk="1" hangingPunct="1"/>
            <a:r>
              <a:rPr lang="en-US" i="1"/>
              <a:t>explain that again.</a:t>
            </a:r>
          </a:p>
        </p:txBody>
      </p:sp>
      <p:sp>
        <p:nvSpPr>
          <p:cNvPr id="819221" name="AutoShape 21"/>
          <p:cNvSpPr>
            <a:spLocks noChangeArrowheads="1"/>
          </p:cNvSpPr>
          <p:nvPr/>
        </p:nvSpPr>
        <p:spPr bwMode="auto">
          <a:xfrm>
            <a:off x="5278438" y="1911350"/>
            <a:ext cx="1033462" cy="762000"/>
          </a:xfrm>
          <a:custGeom>
            <a:avLst/>
            <a:gdLst>
              <a:gd name="T0" fmla="*/ 24723231 w 21600"/>
              <a:gd name="T1" fmla="*/ 0 h 21600"/>
              <a:gd name="T2" fmla="*/ 7240694 w 21600"/>
              <a:gd name="T3" fmla="*/ 3936435 h 21600"/>
              <a:gd name="T4" fmla="*/ 0 w 21600"/>
              <a:gd name="T5" fmla="*/ 13440833 h 21600"/>
              <a:gd name="T6" fmla="*/ 7240694 w 21600"/>
              <a:gd name="T7" fmla="*/ 22945232 h 21600"/>
              <a:gd name="T8" fmla="*/ 24723231 w 21600"/>
              <a:gd name="T9" fmla="*/ 26881666 h 21600"/>
              <a:gd name="T10" fmla="*/ 42205771 w 21600"/>
              <a:gd name="T11" fmla="*/ 22945232 h 21600"/>
              <a:gd name="T12" fmla="*/ 49446462 w 21600"/>
              <a:gd name="T13" fmla="*/ 13440833 h 21600"/>
              <a:gd name="T14" fmla="*/ 42205771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" name="AutoShape 22"/>
          <p:cNvSpPr>
            <a:spLocks/>
          </p:cNvSpPr>
          <p:nvPr/>
        </p:nvSpPr>
        <p:spPr bwMode="auto">
          <a:xfrm>
            <a:off x="4545013" y="1441450"/>
            <a:ext cx="95250" cy="889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7" grpId="0" animBg="1"/>
      <p:bldP spid="819218" grpId="0"/>
      <p:bldP spid="819220" grpId="0"/>
      <p:bldP spid="8192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 LET’S PRACTICE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127375" y="1579563"/>
            <a:ext cx="1227138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93713" y="3190875"/>
            <a:ext cx="809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Could you wash my car yesterday?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6" grpId="0"/>
      <p:bldP spid="7249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 LET’S PRACTICE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354513" y="1114425"/>
            <a:ext cx="998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YES</a:t>
            </a:r>
          </a:p>
          <a:p>
            <a:pPr eaLnBrk="1" hangingPunct="1"/>
            <a:r>
              <a:rPr lang="en-US" b="1"/>
              <a:t>NO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3270250" y="1090613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/>
              <a:t>?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590550" y="1212850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/>
              <a:t>CORRECT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128713" y="3190875"/>
            <a:ext cx="7018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Will you wash my car, please?</a:t>
            </a:r>
          </a:p>
        </p:txBody>
      </p:sp>
      <p:sp>
        <p:nvSpPr>
          <p:cNvPr id="821256" name="Line 8"/>
          <p:cNvSpPr>
            <a:spLocks noChangeShapeType="1"/>
          </p:cNvSpPr>
          <p:nvPr/>
        </p:nvSpPr>
        <p:spPr bwMode="auto">
          <a:xfrm flipV="1">
            <a:off x="3127375" y="1401763"/>
            <a:ext cx="1227138" cy="17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/>
      <p:bldP spid="8212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7-6 POLITE QUESTION: </a:t>
            </a:r>
            <a:r>
              <a:rPr lang="en-US" sz="2000" i="1">
                <a:solidFill>
                  <a:schemeClr val="bg1"/>
                </a:solidFill>
              </a:rPr>
              <a:t>WOULD YOU, COULD YOU, 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WILL YOU, CAN YOU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8131" name="Text Box 9"/>
          <p:cNvSpPr txBox="1">
            <a:spLocks noChangeArrowheads="1"/>
          </p:cNvSpPr>
          <p:nvPr/>
        </p:nvSpPr>
        <p:spPr bwMode="auto">
          <a:xfrm>
            <a:off x="-103188" y="1806575"/>
            <a:ext cx="9450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(a) </a:t>
            </a:r>
            <a:r>
              <a:rPr lang="en-US" b="1" i="1" dirty="0">
                <a:solidFill>
                  <a:schemeClr val="accent2"/>
                </a:solidFill>
              </a:rPr>
              <a:t>Would </a:t>
            </a:r>
            <a:r>
              <a:rPr lang="en-US" b="1" i="1" dirty="0" smtClean="0">
                <a:solidFill>
                  <a:schemeClr val="accent2"/>
                </a:solidFill>
              </a:rPr>
              <a:t>you mind</a:t>
            </a:r>
            <a:r>
              <a:rPr lang="en-US" dirty="0" smtClean="0"/>
              <a:t> explain</a:t>
            </a:r>
            <a:r>
              <a:rPr lang="en-US" i="1" u="sng" dirty="0" smtClean="0">
                <a:solidFill>
                  <a:srgbClr val="FF000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again, please?</a:t>
            </a:r>
            <a:endParaRPr lang="en-US" dirty="0"/>
          </a:p>
        </p:txBody>
      </p:sp>
      <p:sp>
        <p:nvSpPr>
          <p:cNvPr id="815114" name="Text Box 10"/>
          <p:cNvSpPr txBox="1">
            <a:spLocks noChangeArrowheads="1"/>
          </p:cNvSpPr>
          <p:nvPr/>
        </p:nvSpPr>
        <p:spPr bwMode="auto">
          <a:xfrm>
            <a:off x="-71437" y="3249613"/>
            <a:ext cx="95798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(b) </a:t>
            </a:r>
            <a:r>
              <a:rPr lang="en-US" b="1" i="1" dirty="0">
                <a:solidFill>
                  <a:schemeClr val="accent2"/>
                </a:solidFill>
              </a:rPr>
              <a:t>Could </a:t>
            </a:r>
            <a:r>
              <a:rPr lang="en-US" b="1" i="1" dirty="0">
                <a:solidFill>
                  <a:schemeClr val="accent2"/>
                </a:solidFill>
              </a:rPr>
              <a:t>you mind</a:t>
            </a:r>
            <a:r>
              <a:rPr lang="en-US" dirty="0"/>
              <a:t> </a:t>
            </a:r>
            <a:r>
              <a:rPr lang="en-US" dirty="0" smtClean="0"/>
              <a:t>explain</a:t>
            </a:r>
            <a:r>
              <a:rPr lang="en-US" i="1" u="sng" dirty="0">
                <a:solidFill>
                  <a:srgbClr val="FF000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again, </a:t>
            </a:r>
            <a:r>
              <a:rPr lang="en-US" dirty="0"/>
              <a:t>please?</a:t>
            </a:r>
            <a:endParaRPr lang="en-US" dirty="0"/>
          </a:p>
        </p:txBody>
      </p:sp>
      <p:sp>
        <p:nvSpPr>
          <p:cNvPr id="48135" name="Text Box 13"/>
          <p:cNvSpPr txBox="1">
            <a:spLocks noChangeArrowheads="1"/>
          </p:cNvSpPr>
          <p:nvPr/>
        </p:nvSpPr>
        <p:spPr bwMode="auto">
          <a:xfrm>
            <a:off x="261938" y="1254125"/>
            <a:ext cx="3402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POLITE QUESTION</a:t>
            </a:r>
          </a:p>
        </p:txBody>
      </p:sp>
      <p:sp>
        <p:nvSpPr>
          <p:cNvPr id="815118" name="AutoShape 14"/>
          <p:cNvSpPr>
            <a:spLocks noChangeArrowheads="1"/>
          </p:cNvSpPr>
          <p:nvPr/>
        </p:nvSpPr>
        <p:spPr bwMode="auto">
          <a:xfrm>
            <a:off x="1701800" y="4859338"/>
            <a:ext cx="5857875" cy="14779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1868488" y="5072063"/>
            <a:ext cx="5889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Could, can and will are not possible with “mind”</a:t>
            </a:r>
            <a:endParaRPr lang="en-US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-42862" y="4100513"/>
            <a:ext cx="957987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(b) </a:t>
            </a:r>
            <a:r>
              <a:rPr lang="en-US" b="1" i="1" dirty="0" smtClean="0">
                <a:solidFill>
                  <a:schemeClr val="accent2"/>
                </a:solidFill>
              </a:rPr>
              <a:t>Will</a:t>
            </a:r>
            <a:r>
              <a:rPr lang="en-US" b="1" i="1" dirty="0">
                <a:solidFill>
                  <a:schemeClr val="accent2"/>
                </a:solidFill>
              </a:rPr>
              <a:t> you mind</a:t>
            </a:r>
            <a:r>
              <a:rPr lang="en-US" dirty="0"/>
              <a:t> </a:t>
            </a:r>
            <a:r>
              <a:rPr lang="en-US" dirty="0" smtClean="0"/>
              <a:t>explain</a:t>
            </a:r>
            <a:r>
              <a:rPr lang="en-US" i="1" u="sng" dirty="0">
                <a:solidFill>
                  <a:srgbClr val="FF000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again, </a:t>
            </a:r>
            <a:r>
              <a:rPr lang="en-US" dirty="0"/>
              <a:t>please?</a:t>
            </a:r>
            <a:endParaRPr lang="en-US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14338" y="2600325"/>
            <a:ext cx="3297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sz="2800" dirty="0" smtClean="0"/>
              <a:t>Are </a:t>
            </a:r>
            <a:r>
              <a:rPr lang="es-PE" sz="2800" dirty="0" err="1" smtClean="0"/>
              <a:t>these</a:t>
            </a:r>
            <a:r>
              <a:rPr lang="es-PE" sz="2800" dirty="0" smtClean="0"/>
              <a:t> ok?......   </a:t>
            </a:r>
            <a:endParaRPr lang="en-US" sz="28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701800" y="1513680"/>
            <a:ext cx="519430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sz="23900" dirty="0" smtClean="0">
                <a:solidFill>
                  <a:srgbClr val="FF0000"/>
                </a:solidFill>
              </a:rPr>
              <a:t>No </a:t>
            </a:r>
            <a:endParaRPr lang="en-US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4" grpId="0"/>
      <p:bldP spid="815118" grpId="0" animBg="1"/>
      <p:bldP spid="815119" grpId="0"/>
      <p:bldP spid="10" grpId="0"/>
      <p:bldP spid="11" grpId="0"/>
      <p:bldP spid="12" grpId="0"/>
      <p:bldP spid="12" grpId="1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337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FEG</dc:title>
  <dc:creator>ulaneth</dc:creator>
  <cp:lastModifiedBy>Koshka</cp:lastModifiedBy>
  <cp:revision>141</cp:revision>
  <dcterms:created xsi:type="dcterms:W3CDTF">2007-08-14T16:24:56Z</dcterms:created>
  <dcterms:modified xsi:type="dcterms:W3CDTF">2012-09-11T18:18:38Z</dcterms:modified>
</cp:coreProperties>
</file>