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10"/>
  </p:notesMasterIdLst>
  <p:sldIdLst>
    <p:sldId id="416" r:id="rId2"/>
    <p:sldId id="409" r:id="rId3"/>
    <p:sldId id="410" r:id="rId4"/>
    <p:sldId id="411" r:id="rId5"/>
    <p:sldId id="412" r:id="rId6"/>
    <p:sldId id="413" r:id="rId7"/>
    <p:sldId id="414" r:id="rId8"/>
    <p:sldId id="415" r:id="rId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4400" kern="1200">
        <a:solidFill>
          <a:schemeClr val="tx2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4400" kern="1200">
        <a:solidFill>
          <a:schemeClr val="tx2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4400" kern="1200">
        <a:solidFill>
          <a:schemeClr val="tx2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4400" kern="1200">
        <a:solidFill>
          <a:schemeClr val="tx2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imone" initials="S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99FF33"/>
    <a:srgbClr val="FFCC66"/>
    <a:srgbClr val="800080"/>
    <a:srgbClr val="CCECFF"/>
    <a:srgbClr val="3333FF"/>
    <a:srgbClr val="CC9900"/>
    <a:srgbClr val="C731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15" autoAdjust="0"/>
    <p:restoredTop sz="94728" autoAdjust="0"/>
  </p:normalViewPr>
  <p:slideViewPr>
    <p:cSldViewPr>
      <p:cViewPr>
        <p:scale>
          <a:sx n="66" d="100"/>
          <a:sy n="66" d="100"/>
        </p:scale>
        <p:origin x="-1632" y="-210"/>
      </p:cViewPr>
      <p:guideLst>
        <p:guide orient="horz" pos="211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4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6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4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74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4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7FD6B925-3C4A-4DD1-8E80-3BAD406D8C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6898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4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fld id="{E1287D05-0A11-4857-B78F-FA84DE6E7717}" type="slidenum">
              <a:rPr lang="en-US" sz="1200" smtClean="0">
                <a:solidFill>
                  <a:schemeClr val="tx1"/>
                </a:solidFill>
              </a:rPr>
              <a:pPr eaLnBrk="1" hangingPunct="1"/>
              <a:t>2</a:t>
            </a:fld>
            <a:endParaRPr lang="en-US" sz="1200" smtClean="0">
              <a:solidFill>
                <a:schemeClr val="tx1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4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fld id="{C14F6C72-8880-40B7-B75C-903EB9CEFB04}" type="slidenum">
              <a:rPr lang="en-US" sz="1200" smtClean="0">
                <a:solidFill>
                  <a:schemeClr val="tx1"/>
                </a:solidFill>
              </a:rPr>
              <a:pPr eaLnBrk="1" hangingPunct="1"/>
              <a:t>3</a:t>
            </a:fld>
            <a:endParaRPr lang="en-US" sz="1200" smtClean="0">
              <a:solidFill>
                <a:schemeClr val="tx1"/>
              </a:solidFill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4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fld id="{F6326D81-355F-431C-8452-E8489D8B6A29}" type="slidenum">
              <a:rPr lang="en-US" sz="1200" smtClean="0">
                <a:solidFill>
                  <a:schemeClr val="tx1"/>
                </a:solidFill>
              </a:rPr>
              <a:pPr eaLnBrk="1" hangingPunct="1"/>
              <a:t>4</a:t>
            </a:fld>
            <a:endParaRPr lang="en-US" sz="1200" smtClean="0">
              <a:solidFill>
                <a:schemeClr val="tx1"/>
              </a:solidFill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4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fld id="{BAAA2348-1DF9-41E4-8BAD-A3991F137E22}" type="slidenum">
              <a:rPr lang="en-US" sz="1200" smtClean="0">
                <a:solidFill>
                  <a:schemeClr val="tx1"/>
                </a:solidFill>
              </a:rPr>
              <a:pPr eaLnBrk="1" hangingPunct="1"/>
              <a:t>5</a:t>
            </a:fld>
            <a:endParaRPr lang="en-US" sz="1200" smtClean="0">
              <a:solidFill>
                <a:schemeClr val="tx1"/>
              </a:solidFill>
            </a:endParaRPr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4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fld id="{E03BC0F5-AFC1-445B-93AD-D9994FDC8DA5}" type="slidenum">
              <a:rPr lang="en-US" sz="1200" smtClean="0">
                <a:solidFill>
                  <a:schemeClr val="tx1"/>
                </a:solidFill>
              </a:rPr>
              <a:pPr eaLnBrk="1" hangingPunct="1"/>
              <a:t>6</a:t>
            </a:fld>
            <a:endParaRPr lang="en-US" sz="1200" smtClean="0">
              <a:solidFill>
                <a:schemeClr val="tx1"/>
              </a:solidFill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4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fld id="{78F0AD38-AEEC-47EB-85BD-144ED4869865}" type="slidenum">
              <a:rPr lang="en-US" sz="1200" smtClean="0">
                <a:solidFill>
                  <a:schemeClr val="tx1"/>
                </a:solidFill>
              </a:rPr>
              <a:pPr eaLnBrk="1" hangingPunct="1"/>
              <a:t>7</a:t>
            </a:fld>
            <a:endParaRPr lang="en-US" sz="1200" smtClean="0">
              <a:solidFill>
                <a:schemeClr val="tx1"/>
              </a:solidFill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4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fld id="{D2D9603F-EA02-42C7-98DE-CCB891023677}" type="slidenum">
              <a:rPr lang="en-US" sz="1200" smtClean="0">
                <a:solidFill>
                  <a:schemeClr val="tx1"/>
                </a:solidFill>
              </a:rPr>
              <a:pPr eaLnBrk="1" hangingPunct="1"/>
              <a:t>8</a:t>
            </a:fld>
            <a:endParaRPr lang="en-US" sz="1200" smtClean="0">
              <a:solidFill>
                <a:schemeClr val="tx1"/>
              </a:solidFill>
            </a:endParaRPr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Band_with_swallow_10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-26988"/>
            <a:ext cx="9153526" cy="1076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3690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E50993-A20F-4B17-A090-95C1830F8C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558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1B9B60-295F-44CA-A648-5F2C1C51F6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5041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A3CF90-13FC-4CBC-97D9-C98D73B059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795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D0747B-7334-472A-A50D-B6EC3B1083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879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8F7AAB-37B4-4318-A59C-BAEB0A0585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530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B721C6-04B1-4678-BD6A-5DFDCC82DC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098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2EE152-BBC6-43DD-B5CB-42AB4C6A03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560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2FEFBB-2AB6-4373-BAD9-044A8AA80B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784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6B245A-00F7-4E54-80BE-918410B441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116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A82D35-823A-4C89-842A-58462B8279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768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64488F-6F56-45EA-9A62-0AD18A0F00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569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slide" Target="../slides/slide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btn_chapter_contents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114300"/>
            <a:ext cx="100012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 descr="Band_with_swallow_10b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-26988"/>
            <a:ext cx="9153526" cy="1076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 descr="btn_chapter_contents">
            <a:hlinkClick r:id="rId16" action="ppaction://hlinksldjump"/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8300" y="127000"/>
            <a:ext cx="100012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76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5532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46E6BF91-7890-4320-8AD0-7D815326AA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981200"/>
            <a:ext cx="8229600" cy="1143000"/>
          </a:xfrm>
        </p:spPr>
        <p:txBody>
          <a:bodyPr/>
          <a:lstStyle/>
          <a:p>
            <a:r>
              <a:rPr lang="es-PE" sz="5400" dirty="0" err="1" smtClean="0">
                <a:latin typeface="Gungsuh" pitchFamily="18" charset="-127"/>
                <a:ea typeface="Gungsuh" pitchFamily="18" charset="-127"/>
              </a:rPr>
              <a:t>Imperatives</a:t>
            </a:r>
            <a:endParaRPr lang="en-US" sz="5400" dirty="0">
              <a:latin typeface="Gungsuh" pitchFamily="18" charset="-127"/>
              <a:ea typeface="Gungsuh" pitchFamily="18" charset="-12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48400" y="5410200"/>
            <a:ext cx="2438400" cy="715963"/>
          </a:xfrm>
        </p:spPr>
        <p:txBody>
          <a:bodyPr/>
          <a:lstStyle/>
          <a:p>
            <a:pPr marL="0" indent="0">
              <a:buNone/>
            </a:pPr>
            <a:r>
              <a:rPr lang="es-PE" sz="2000" dirty="0" smtClean="0"/>
              <a:t>Basic 10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D0747B-7334-472A-A50D-B6EC3B10835F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93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4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fld id="{34857467-EF7D-4260-BE2A-23DB613832A2}" type="slidenum">
              <a:rPr lang="en-US" sz="1400" smtClean="0">
                <a:solidFill>
                  <a:schemeClr val="tx1"/>
                </a:solidFill>
              </a:rPr>
              <a:pPr eaLnBrk="1" hangingPunct="1"/>
              <a:t>2</a:t>
            </a:fld>
            <a:endParaRPr lang="en-US" sz="1400" smtClean="0">
              <a:solidFill>
                <a:schemeClr val="tx1"/>
              </a:solidFill>
            </a:endParaRPr>
          </a:p>
        </p:txBody>
      </p:sp>
      <p:sp>
        <p:nvSpPr>
          <p:cNvPr id="46083" name="Text Box 2"/>
          <p:cNvSpPr txBox="1">
            <a:spLocks noChangeArrowheads="1"/>
          </p:cNvSpPr>
          <p:nvPr/>
        </p:nvSpPr>
        <p:spPr bwMode="auto">
          <a:xfrm>
            <a:off x="4267200" y="2667000"/>
            <a:ext cx="4572000" cy="3441700"/>
          </a:xfrm>
          <a:prstGeom prst="rect">
            <a:avLst/>
          </a:prstGeom>
          <a:solidFill>
            <a:srgbClr val="800080">
              <a:alpha val="1607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>
                <a:solidFill>
                  <a:schemeClr val="tx1"/>
                </a:solidFill>
                <a:latin typeface="Comic Sans MS" pitchFamily="66" charset="0"/>
              </a:rPr>
              <a:t>Please go outside and talk on your cell phone. </a:t>
            </a:r>
          </a:p>
          <a:p>
            <a:pPr algn="ctr" eaLnBrk="1" hangingPunct="1"/>
            <a:r>
              <a:rPr lang="en-US">
                <a:solidFill>
                  <a:schemeClr val="tx1"/>
                </a:solidFill>
                <a:latin typeface="Comic Sans MS" pitchFamily="66" charset="0"/>
              </a:rPr>
              <a:t>I’m working.</a:t>
            </a:r>
          </a:p>
        </p:txBody>
      </p:sp>
      <p:pic>
        <p:nvPicPr>
          <p:cNvPr id="46084" name="Picture 3" descr="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0"/>
            <a:ext cx="3810000" cy="3521075"/>
          </a:xfrm>
          <a:prstGeom prst="rect">
            <a:avLst/>
          </a:prstGeom>
          <a:noFill/>
          <a:ln w="28575" algn="ctr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085" name="Text Box 4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sz="44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bg1"/>
                </a:solidFill>
              </a:rPr>
              <a:t>13-6 IMPERATIVE SENTENCES</a:t>
            </a:r>
            <a:endParaRPr lang="en-US" sz="2000" i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4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fld id="{716E7241-7B24-43D0-9F25-C4D6339729B4}" type="slidenum">
              <a:rPr lang="en-US" sz="1400" smtClean="0">
                <a:solidFill>
                  <a:schemeClr val="tx1"/>
                </a:solidFill>
              </a:rPr>
              <a:pPr eaLnBrk="1" hangingPunct="1"/>
              <a:t>3</a:t>
            </a:fld>
            <a:endParaRPr lang="en-US" sz="1400" smtClean="0">
              <a:solidFill>
                <a:schemeClr val="tx1"/>
              </a:solidFill>
            </a:endParaRPr>
          </a:p>
        </p:txBody>
      </p:sp>
      <p:sp>
        <p:nvSpPr>
          <p:cNvPr id="47107" name="Rectangle 2"/>
          <p:cNvSpPr>
            <a:spLocks noChangeArrowheads="1"/>
          </p:cNvSpPr>
          <p:nvPr/>
        </p:nvSpPr>
        <p:spPr bwMode="auto">
          <a:xfrm>
            <a:off x="76200" y="914400"/>
            <a:ext cx="701675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sz="3600">
                <a:solidFill>
                  <a:schemeClr val="tx1"/>
                </a:solidFill>
              </a:rPr>
              <a:t>(a)  </a:t>
            </a:r>
            <a:r>
              <a:rPr lang="en-US" sz="3600" b="1" i="1">
                <a:solidFill>
                  <a:srgbClr val="FF0000"/>
                </a:solidFill>
              </a:rPr>
              <a:t>Please be quiet</a:t>
            </a:r>
            <a:r>
              <a:rPr lang="en-US" sz="3600">
                <a:solidFill>
                  <a:srgbClr val="FF0000"/>
                </a:solidFill>
              </a:rPr>
              <a:t>.</a:t>
            </a:r>
            <a:r>
              <a:rPr lang="en-US" sz="3600" i="1">
                <a:solidFill>
                  <a:schemeClr val="tx1"/>
                </a:solidFill>
              </a:rPr>
              <a:t> </a:t>
            </a:r>
            <a:r>
              <a:rPr lang="en-US" sz="3600">
                <a:solidFill>
                  <a:schemeClr val="tx1"/>
                </a:solidFill>
              </a:rPr>
              <a:t>I’m working.</a:t>
            </a:r>
          </a:p>
          <a:p>
            <a:endParaRPr lang="en-US" sz="3600" b="1" i="1">
              <a:solidFill>
                <a:schemeClr val="tx1"/>
              </a:solidFill>
            </a:endParaRPr>
          </a:p>
          <a:p>
            <a:endParaRPr lang="en-US" sz="3600" b="1" i="1">
              <a:solidFill>
                <a:schemeClr val="tx1"/>
              </a:solidFill>
            </a:endParaRPr>
          </a:p>
          <a:p>
            <a:pPr>
              <a:lnSpc>
                <a:spcPct val="140000"/>
              </a:lnSpc>
            </a:pPr>
            <a:endParaRPr lang="en-US" sz="3600" b="1" i="1">
              <a:solidFill>
                <a:schemeClr val="tx1"/>
              </a:solidFill>
            </a:endParaRPr>
          </a:p>
          <a:p>
            <a:r>
              <a:rPr lang="en-US" sz="360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71045" name="AutoShape 5"/>
          <p:cNvSpPr>
            <a:spLocks/>
          </p:cNvSpPr>
          <p:nvPr/>
        </p:nvSpPr>
        <p:spPr bwMode="auto">
          <a:xfrm rot="-5400000">
            <a:off x="2362200" y="381000"/>
            <a:ext cx="762000" cy="3352800"/>
          </a:xfrm>
          <a:prstGeom prst="leftBrace">
            <a:avLst>
              <a:gd name="adj1" fmla="val 36667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046" name="Text Box 6"/>
          <p:cNvSpPr txBox="1">
            <a:spLocks noChangeArrowheads="1"/>
          </p:cNvSpPr>
          <p:nvPr/>
        </p:nvSpPr>
        <p:spPr bwMode="auto">
          <a:xfrm>
            <a:off x="533400" y="2590800"/>
            <a:ext cx="5029200" cy="64135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600">
                <a:solidFill>
                  <a:schemeClr val="tx1"/>
                </a:solidFill>
              </a:rPr>
              <a:t>an </a:t>
            </a:r>
            <a:r>
              <a:rPr lang="en-US" sz="3600" i="1">
                <a:solidFill>
                  <a:schemeClr val="tx1"/>
                </a:solidFill>
              </a:rPr>
              <a:t>imperative sentence</a:t>
            </a:r>
          </a:p>
        </p:txBody>
      </p:sp>
      <p:pic>
        <p:nvPicPr>
          <p:cNvPr id="471049" name="Picture 9" descr="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4114800"/>
            <a:ext cx="2209800" cy="2041525"/>
          </a:xfrm>
          <a:prstGeom prst="rect">
            <a:avLst/>
          </a:prstGeom>
          <a:noFill/>
          <a:ln w="28575" algn="ctr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111" name="Text Box 11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sz="44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bg1"/>
                </a:solidFill>
              </a:rPr>
              <a:t>13-6 IMPERATIVE SENTENCES</a:t>
            </a:r>
            <a:endParaRPr lang="en-US" sz="2000" i="1">
              <a:solidFill>
                <a:schemeClr val="bg1"/>
              </a:solidFill>
            </a:endParaRPr>
          </a:p>
        </p:txBody>
      </p:sp>
      <p:sp>
        <p:nvSpPr>
          <p:cNvPr id="471054" name="AutoShape 14"/>
          <p:cNvSpPr>
            <a:spLocks noChangeArrowheads="1"/>
          </p:cNvSpPr>
          <p:nvPr/>
        </p:nvSpPr>
        <p:spPr bwMode="auto">
          <a:xfrm>
            <a:off x="2590800" y="4267200"/>
            <a:ext cx="2819400" cy="1371600"/>
          </a:xfrm>
          <a:prstGeom prst="wedgeRoundRectCallout">
            <a:avLst>
              <a:gd name="adj1" fmla="val 89750"/>
              <a:gd name="adj2" fmla="val -18056"/>
              <a:gd name="adj3" fmla="val 16667"/>
            </a:avLst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en-US" sz="2800" b="1">
              <a:solidFill>
                <a:schemeClr val="tx1"/>
              </a:solidFill>
            </a:endParaRPr>
          </a:p>
          <a:p>
            <a:r>
              <a:rPr lang="en-US" sz="3200" b="1">
                <a:solidFill>
                  <a:schemeClr val="tx1"/>
                </a:solidFill>
              </a:rPr>
              <a:t>I want you</a:t>
            </a:r>
          </a:p>
          <a:p>
            <a:r>
              <a:rPr lang="en-US" sz="3200" b="1">
                <a:solidFill>
                  <a:schemeClr val="tx1"/>
                </a:solidFill>
              </a:rPr>
              <a:t>to be quiet.</a:t>
            </a:r>
          </a:p>
          <a:p>
            <a:pPr algn="ctr"/>
            <a:endParaRPr lang="en-US" sz="32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710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10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710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710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710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710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710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71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710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710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710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71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45" grpId="0" animBg="1"/>
      <p:bldP spid="471046" grpId="0" animBg="1"/>
      <p:bldP spid="47105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4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fld id="{617D0F44-1D4B-469C-9C76-B881C219A808}" type="slidenum">
              <a:rPr lang="en-US" sz="1400" smtClean="0">
                <a:solidFill>
                  <a:schemeClr val="tx1"/>
                </a:solidFill>
              </a:rPr>
              <a:pPr eaLnBrk="1" hangingPunct="1"/>
              <a:t>4</a:t>
            </a:fld>
            <a:endParaRPr lang="en-US" sz="1400" smtClean="0">
              <a:solidFill>
                <a:schemeClr val="tx1"/>
              </a:solidFill>
            </a:endParaRPr>
          </a:p>
        </p:txBody>
      </p:sp>
      <p:sp>
        <p:nvSpPr>
          <p:cNvPr id="472075" name="AutoShape 11"/>
          <p:cNvSpPr>
            <a:spLocks noChangeArrowheads="1"/>
          </p:cNvSpPr>
          <p:nvPr/>
        </p:nvSpPr>
        <p:spPr bwMode="auto">
          <a:xfrm>
            <a:off x="457199" y="3810000"/>
            <a:ext cx="8186857" cy="9906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600">
                <a:solidFill>
                  <a:schemeClr val="tx1"/>
                </a:solidFill>
              </a:rPr>
              <a:t>        </a:t>
            </a:r>
            <a:endParaRPr lang="en-US"/>
          </a:p>
        </p:txBody>
      </p:sp>
      <p:sp>
        <p:nvSpPr>
          <p:cNvPr id="472066" name="Rectangle 2"/>
          <p:cNvSpPr>
            <a:spLocks noChangeArrowheads="1"/>
          </p:cNvSpPr>
          <p:nvPr/>
        </p:nvSpPr>
        <p:spPr bwMode="auto">
          <a:xfrm>
            <a:off x="457200" y="1219200"/>
            <a:ext cx="7727950" cy="247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dirty="0">
                <a:solidFill>
                  <a:schemeClr val="tx1"/>
                </a:solidFill>
              </a:rPr>
              <a:t>(b)</a:t>
            </a:r>
            <a:r>
              <a:rPr lang="en-US" sz="4000" b="1" i="1" dirty="0">
                <a:solidFill>
                  <a:schemeClr val="tx1"/>
                </a:solidFill>
              </a:rPr>
              <a:t> </a:t>
            </a:r>
            <a:r>
              <a:rPr lang="en-US" sz="4000" b="1" i="1" dirty="0">
                <a:solidFill>
                  <a:srgbClr val="FF0000"/>
                </a:solidFill>
              </a:rPr>
              <a:t>Stand</a:t>
            </a:r>
            <a:r>
              <a:rPr lang="en-US" sz="4000" b="1" i="1" dirty="0">
                <a:solidFill>
                  <a:schemeClr val="tx1"/>
                </a:solidFill>
              </a:rPr>
              <a:t> </a:t>
            </a:r>
            <a:r>
              <a:rPr lang="en-US" sz="4000" dirty="0">
                <a:solidFill>
                  <a:schemeClr val="tx1"/>
                </a:solidFill>
              </a:rPr>
              <a:t>up.</a:t>
            </a:r>
          </a:p>
          <a:p>
            <a:pPr>
              <a:lnSpc>
                <a:spcPct val="150000"/>
              </a:lnSpc>
            </a:pPr>
            <a:r>
              <a:rPr lang="en-US" sz="4000" dirty="0">
                <a:solidFill>
                  <a:schemeClr val="tx1"/>
                </a:solidFill>
              </a:rPr>
              <a:t>(c)</a:t>
            </a:r>
            <a:r>
              <a:rPr lang="en-US" sz="4000" b="1" i="1" dirty="0">
                <a:solidFill>
                  <a:schemeClr val="tx1"/>
                </a:solidFill>
              </a:rPr>
              <a:t> </a:t>
            </a:r>
            <a:r>
              <a:rPr lang="en-US" sz="4000" b="1" i="1" dirty="0">
                <a:solidFill>
                  <a:srgbClr val="FF0000"/>
                </a:solidFill>
              </a:rPr>
              <a:t>Close</a:t>
            </a:r>
            <a:r>
              <a:rPr lang="en-US" sz="4000" b="1" i="1" dirty="0">
                <a:solidFill>
                  <a:schemeClr val="tx1"/>
                </a:solidFill>
              </a:rPr>
              <a:t> </a:t>
            </a:r>
            <a:r>
              <a:rPr lang="en-US" sz="4000" dirty="0">
                <a:solidFill>
                  <a:schemeClr val="tx1"/>
                </a:solidFill>
              </a:rPr>
              <a:t>the </a:t>
            </a:r>
            <a:r>
              <a:rPr lang="en-US" sz="4000" dirty="0" smtClean="0">
                <a:solidFill>
                  <a:schemeClr val="tx1"/>
                </a:solidFill>
              </a:rPr>
              <a:t>door.</a:t>
            </a:r>
            <a:endParaRPr lang="en-US" sz="4000" b="1" i="1" dirty="0">
              <a:solidFill>
                <a:schemeClr val="tx1"/>
              </a:solidFill>
            </a:endParaRPr>
          </a:p>
          <a:p>
            <a:r>
              <a:rPr lang="en-US" sz="36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72068" name="Text Box 4"/>
          <p:cNvSpPr txBox="1">
            <a:spLocks noChangeArrowheads="1"/>
          </p:cNvSpPr>
          <p:nvPr/>
        </p:nvSpPr>
        <p:spPr bwMode="auto">
          <a:xfrm>
            <a:off x="457200" y="3962400"/>
            <a:ext cx="818685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600" dirty="0">
                <a:solidFill>
                  <a:schemeClr val="tx1"/>
                </a:solidFill>
              </a:rPr>
              <a:t>Imperative uses </a:t>
            </a:r>
            <a:r>
              <a:rPr lang="en-US" sz="3600" dirty="0" smtClean="0">
                <a:solidFill>
                  <a:schemeClr val="tx1"/>
                </a:solidFill>
              </a:rPr>
              <a:t>the base </a:t>
            </a:r>
            <a:r>
              <a:rPr lang="en-US" sz="3600" dirty="0">
                <a:solidFill>
                  <a:schemeClr val="tx1"/>
                </a:solidFill>
              </a:rPr>
              <a:t>form</a:t>
            </a:r>
            <a:r>
              <a:rPr lang="en-US" sz="3600" b="1" dirty="0">
                <a:solidFill>
                  <a:schemeClr val="tx1"/>
                </a:solidFill>
              </a:rPr>
              <a:t> </a:t>
            </a:r>
            <a:r>
              <a:rPr lang="en-US" sz="3600" dirty="0">
                <a:solidFill>
                  <a:schemeClr val="tx1"/>
                </a:solidFill>
              </a:rPr>
              <a:t>of verb.</a:t>
            </a:r>
            <a:r>
              <a:rPr lang="en-US" sz="36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72069" name="Oval 5"/>
          <p:cNvSpPr>
            <a:spLocks noChangeArrowheads="1"/>
          </p:cNvSpPr>
          <p:nvPr/>
        </p:nvSpPr>
        <p:spPr bwMode="auto">
          <a:xfrm>
            <a:off x="1219200" y="2438400"/>
            <a:ext cx="15240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2070" name="Oval 6"/>
          <p:cNvSpPr>
            <a:spLocks noChangeArrowheads="1"/>
          </p:cNvSpPr>
          <p:nvPr/>
        </p:nvSpPr>
        <p:spPr bwMode="auto">
          <a:xfrm>
            <a:off x="1219200" y="1447800"/>
            <a:ext cx="16002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6" name="Text Box 8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sz="44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bg1"/>
                </a:solidFill>
              </a:rPr>
              <a:t>13-6 IMPERATIVE SENTENCES</a:t>
            </a:r>
            <a:endParaRPr lang="en-US" sz="2000" i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720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4720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4720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4720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4720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4720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4720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4720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2075" grpId="0" animBg="1"/>
      <p:bldP spid="472068" grpId="0"/>
      <p:bldP spid="472069" grpId="0" animBg="1"/>
      <p:bldP spid="47207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4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fld id="{FD40C560-8587-4F8A-AF07-7A5CB50B4B33}" type="slidenum">
              <a:rPr lang="en-US" sz="1400" smtClean="0">
                <a:solidFill>
                  <a:schemeClr val="tx1"/>
                </a:solidFill>
              </a:rPr>
              <a:pPr eaLnBrk="1" hangingPunct="1"/>
              <a:t>5</a:t>
            </a:fld>
            <a:endParaRPr lang="en-US" sz="1400" smtClean="0">
              <a:solidFill>
                <a:schemeClr val="tx1"/>
              </a:solidFill>
            </a:endParaRPr>
          </a:p>
        </p:txBody>
      </p:sp>
      <p:sp>
        <p:nvSpPr>
          <p:cNvPr id="473099" name="AutoShape 11"/>
          <p:cNvSpPr>
            <a:spLocks noChangeArrowheads="1"/>
          </p:cNvSpPr>
          <p:nvPr/>
        </p:nvSpPr>
        <p:spPr bwMode="auto">
          <a:xfrm>
            <a:off x="1219200" y="4800600"/>
            <a:ext cx="6248400" cy="9906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600">
                <a:solidFill>
                  <a:schemeClr val="tx1"/>
                </a:solidFill>
              </a:rPr>
              <a:t>        </a:t>
            </a:r>
            <a:endParaRPr lang="en-US"/>
          </a:p>
        </p:txBody>
      </p:sp>
      <p:sp>
        <p:nvSpPr>
          <p:cNvPr id="473090" name="Rectangle 2"/>
          <p:cNvSpPr>
            <a:spLocks noChangeArrowheads="1"/>
          </p:cNvSpPr>
          <p:nvPr/>
        </p:nvSpPr>
        <p:spPr bwMode="auto">
          <a:xfrm>
            <a:off x="0" y="1336675"/>
            <a:ext cx="5111750" cy="245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65000"/>
              </a:lnSpc>
            </a:pPr>
            <a:r>
              <a:rPr lang="en-US" sz="3600">
                <a:solidFill>
                  <a:schemeClr val="tx1"/>
                </a:solidFill>
              </a:rPr>
              <a:t>(d)</a:t>
            </a:r>
            <a:r>
              <a:rPr lang="en-US" sz="3600" b="1" i="1">
                <a:solidFill>
                  <a:schemeClr val="tx1"/>
                </a:solidFill>
              </a:rPr>
              <a:t> </a:t>
            </a:r>
            <a:r>
              <a:rPr lang="en-US" sz="3600" b="1" i="1">
                <a:solidFill>
                  <a:srgbClr val="FF0000"/>
                </a:solidFill>
              </a:rPr>
              <a:t>Don’t drive</a:t>
            </a:r>
            <a:r>
              <a:rPr lang="en-US" sz="3600" b="1" i="1">
                <a:solidFill>
                  <a:schemeClr val="tx1"/>
                </a:solidFill>
              </a:rPr>
              <a:t> </a:t>
            </a:r>
            <a:r>
              <a:rPr lang="en-US" sz="3600">
                <a:solidFill>
                  <a:schemeClr val="tx1"/>
                </a:solidFill>
              </a:rPr>
              <a:t>so fast.</a:t>
            </a:r>
          </a:p>
          <a:p>
            <a:pPr>
              <a:lnSpc>
                <a:spcPct val="165000"/>
              </a:lnSpc>
            </a:pPr>
            <a:r>
              <a:rPr lang="en-US" sz="3600">
                <a:solidFill>
                  <a:schemeClr val="tx1"/>
                </a:solidFill>
              </a:rPr>
              <a:t>(e)</a:t>
            </a:r>
            <a:r>
              <a:rPr lang="en-US" sz="3600" b="1" i="1">
                <a:solidFill>
                  <a:schemeClr val="tx1"/>
                </a:solidFill>
              </a:rPr>
              <a:t> </a:t>
            </a:r>
            <a:r>
              <a:rPr lang="en-US" sz="3600" b="1" i="1">
                <a:solidFill>
                  <a:srgbClr val="FF0000"/>
                </a:solidFill>
              </a:rPr>
              <a:t>Don’t go </a:t>
            </a:r>
            <a:r>
              <a:rPr lang="en-US" sz="3600">
                <a:solidFill>
                  <a:schemeClr val="tx1"/>
                </a:solidFill>
              </a:rPr>
              <a:t>out tonight.</a:t>
            </a:r>
          </a:p>
          <a:p>
            <a:r>
              <a:rPr lang="en-US" sz="360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73092" name="Text Box 4"/>
          <p:cNvSpPr txBox="1">
            <a:spLocks noChangeArrowheads="1"/>
          </p:cNvSpPr>
          <p:nvPr/>
        </p:nvSpPr>
        <p:spPr bwMode="auto">
          <a:xfrm>
            <a:off x="1295400" y="4953000"/>
            <a:ext cx="58356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600" b="1" i="1">
                <a:solidFill>
                  <a:schemeClr val="tx1"/>
                </a:solidFill>
              </a:rPr>
              <a:t>don’t</a:t>
            </a:r>
            <a:r>
              <a:rPr lang="en-US" sz="3600" b="1">
                <a:solidFill>
                  <a:schemeClr val="tx1"/>
                </a:solidFill>
              </a:rPr>
              <a:t> </a:t>
            </a:r>
            <a:r>
              <a:rPr lang="en-US" sz="3600">
                <a:solidFill>
                  <a:schemeClr val="tx1"/>
                </a:solidFill>
              </a:rPr>
              <a:t>+ simple form of verb</a:t>
            </a:r>
            <a:r>
              <a:rPr lang="en-US" sz="36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73093" name="Oval 5"/>
          <p:cNvSpPr>
            <a:spLocks noChangeArrowheads="1"/>
          </p:cNvSpPr>
          <p:nvPr/>
        </p:nvSpPr>
        <p:spPr bwMode="auto">
          <a:xfrm>
            <a:off x="1981200" y="1676400"/>
            <a:ext cx="12954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3094" name="Oval 6"/>
          <p:cNvSpPr>
            <a:spLocks noChangeArrowheads="1"/>
          </p:cNvSpPr>
          <p:nvPr/>
        </p:nvSpPr>
        <p:spPr bwMode="auto">
          <a:xfrm>
            <a:off x="1981200" y="2667000"/>
            <a:ext cx="7620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49160" name="Picture 7" descr="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447800"/>
            <a:ext cx="2743200" cy="2908300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161" name="Text Box 8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sz="44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bg1"/>
                </a:solidFill>
              </a:rPr>
              <a:t>13-6 IMPERATIVE SENTENCES</a:t>
            </a:r>
            <a:endParaRPr lang="en-US" sz="2000" i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730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47309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4730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4730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4730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47309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4730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4730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3099" grpId="0" animBg="1"/>
      <p:bldP spid="473092" grpId="0"/>
      <p:bldP spid="473093" grpId="0" animBg="1"/>
      <p:bldP spid="47309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4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fld id="{2ED65CC5-56DB-4355-A38C-5EF0F9ABC68C}" type="slidenum">
              <a:rPr lang="en-US" sz="1400" smtClean="0">
                <a:solidFill>
                  <a:schemeClr val="tx1"/>
                </a:solidFill>
              </a:rPr>
              <a:pPr eaLnBrk="1" hangingPunct="1"/>
              <a:t>6</a:t>
            </a:fld>
            <a:endParaRPr lang="en-US" sz="1400" smtClean="0">
              <a:solidFill>
                <a:schemeClr val="tx1"/>
              </a:solidFill>
            </a:endParaRPr>
          </a:p>
        </p:txBody>
      </p:sp>
      <p:sp>
        <p:nvSpPr>
          <p:cNvPr id="474123" name="AutoShape 11"/>
          <p:cNvSpPr>
            <a:spLocks noChangeArrowheads="1"/>
          </p:cNvSpPr>
          <p:nvPr/>
        </p:nvSpPr>
        <p:spPr bwMode="auto">
          <a:xfrm>
            <a:off x="990600" y="4600575"/>
            <a:ext cx="6705600" cy="1343025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600">
                <a:solidFill>
                  <a:schemeClr val="tx1"/>
                </a:solidFill>
              </a:rPr>
              <a:t>        </a:t>
            </a:r>
            <a:endParaRPr lang="en-US"/>
          </a:p>
        </p:txBody>
      </p:sp>
      <p:sp>
        <p:nvSpPr>
          <p:cNvPr id="474114" name="Rectangle 2"/>
          <p:cNvSpPr>
            <a:spLocks noChangeArrowheads="1"/>
          </p:cNvSpPr>
          <p:nvPr/>
        </p:nvSpPr>
        <p:spPr bwMode="auto">
          <a:xfrm>
            <a:off x="228600" y="1066800"/>
            <a:ext cx="8502650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sz="3600">
                <a:solidFill>
                  <a:schemeClr val="tx1"/>
                </a:solidFill>
              </a:rPr>
              <a:t>(f)</a:t>
            </a:r>
            <a:r>
              <a:rPr lang="en-US" sz="3600" b="1" i="1">
                <a:solidFill>
                  <a:schemeClr val="tx1"/>
                </a:solidFill>
              </a:rPr>
              <a:t> </a:t>
            </a:r>
            <a:r>
              <a:rPr lang="en-US" sz="3200">
                <a:solidFill>
                  <a:schemeClr val="tx1"/>
                </a:solidFill>
              </a:rPr>
              <a:t>ORDERS:</a:t>
            </a:r>
            <a:r>
              <a:rPr lang="en-US" sz="3600" b="1" i="1">
                <a:solidFill>
                  <a:schemeClr val="tx1"/>
                </a:solidFill>
              </a:rPr>
              <a:t>  </a:t>
            </a:r>
            <a:r>
              <a:rPr lang="en-US" sz="3600" b="1" i="1">
                <a:solidFill>
                  <a:srgbClr val="FF0000"/>
                </a:solidFill>
              </a:rPr>
              <a:t>Come here</a:t>
            </a:r>
            <a:r>
              <a:rPr lang="en-US" sz="3600">
                <a:solidFill>
                  <a:schemeClr val="tx1"/>
                </a:solidFill>
              </a:rPr>
              <a:t>, Jan.</a:t>
            </a:r>
          </a:p>
          <a:p>
            <a:pPr>
              <a:lnSpc>
                <a:spcPct val="140000"/>
              </a:lnSpc>
            </a:pPr>
            <a:r>
              <a:rPr lang="en-US" sz="3600">
                <a:solidFill>
                  <a:schemeClr val="tx1"/>
                </a:solidFill>
              </a:rPr>
              <a:t>(g)</a:t>
            </a:r>
            <a:r>
              <a:rPr lang="en-US" sz="3600" b="1" i="1">
                <a:solidFill>
                  <a:schemeClr val="tx1"/>
                </a:solidFill>
              </a:rPr>
              <a:t> </a:t>
            </a:r>
            <a:r>
              <a:rPr lang="en-US" sz="3200">
                <a:solidFill>
                  <a:schemeClr val="tx1"/>
                </a:solidFill>
              </a:rPr>
              <a:t>DIRECTIONS:</a:t>
            </a:r>
            <a:r>
              <a:rPr lang="en-US" sz="3600" b="1" i="1">
                <a:solidFill>
                  <a:schemeClr val="tx1"/>
                </a:solidFill>
              </a:rPr>
              <a:t>  </a:t>
            </a:r>
            <a:r>
              <a:rPr lang="en-US" sz="3600" b="1" i="1">
                <a:solidFill>
                  <a:srgbClr val="FF0000"/>
                </a:solidFill>
              </a:rPr>
              <a:t>Add</a:t>
            </a:r>
            <a:r>
              <a:rPr lang="en-US" sz="3600" b="1" i="1">
                <a:solidFill>
                  <a:schemeClr val="tx1"/>
                </a:solidFill>
              </a:rPr>
              <a:t> </a:t>
            </a:r>
            <a:r>
              <a:rPr lang="en-US" sz="3600">
                <a:solidFill>
                  <a:schemeClr val="tx1"/>
                </a:solidFill>
              </a:rPr>
              <a:t>two cups of flour.</a:t>
            </a:r>
          </a:p>
          <a:p>
            <a:pPr>
              <a:lnSpc>
                <a:spcPct val="140000"/>
              </a:lnSpc>
            </a:pPr>
            <a:r>
              <a:rPr lang="en-US" sz="3600">
                <a:solidFill>
                  <a:schemeClr val="tx1"/>
                </a:solidFill>
              </a:rPr>
              <a:t>(h)</a:t>
            </a:r>
            <a:r>
              <a:rPr lang="en-US" sz="3600" b="1" i="1">
                <a:solidFill>
                  <a:schemeClr val="tx1"/>
                </a:solidFill>
              </a:rPr>
              <a:t> </a:t>
            </a:r>
            <a:r>
              <a:rPr lang="en-US" sz="3200">
                <a:solidFill>
                  <a:schemeClr val="tx1"/>
                </a:solidFill>
              </a:rPr>
              <a:t>ADVICE:</a:t>
            </a:r>
            <a:r>
              <a:rPr lang="en-US" sz="3600" b="1" i="1">
                <a:solidFill>
                  <a:schemeClr val="tx1"/>
                </a:solidFill>
              </a:rPr>
              <a:t> </a:t>
            </a:r>
            <a:r>
              <a:rPr lang="en-US" sz="3600" b="1" i="1">
                <a:solidFill>
                  <a:srgbClr val="FF0000"/>
                </a:solidFill>
              </a:rPr>
              <a:t>Don’t be</a:t>
            </a:r>
            <a:r>
              <a:rPr lang="en-US" sz="3600" b="1" i="1">
                <a:solidFill>
                  <a:schemeClr val="tx1"/>
                </a:solidFill>
              </a:rPr>
              <a:t> </a:t>
            </a:r>
            <a:r>
              <a:rPr lang="en-US" sz="3600">
                <a:solidFill>
                  <a:schemeClr val="tx1"/>
                </a:solidFill>
              </a:rPr>
              <a:t>upset.</a:t>
            </a:r>
          </a:p>
          <a:p>
            <a:pPr>
              <a:lnSpc>
                <a:spcPct val="140000"/>
              </a:lnSpc>
            </a:pPr>
            <a:r>
              <a:rPr lang="en-US" sz="3600">
                <a:solidFill>
                  <a:schemeClr val="tx1"/>
                </a:solidFill>
              </a:rPr>
              <a:t>(i)</a:t>
            </a:r>
            <a:r>
              <a:rPr lang="en-US" sz="3600" b="1" i="1">
                <a:solidFill>
                  <a:schemeClr val="tx1"/>
                </a:solidFill>
              </a:rPr>
              <a:t> </a:t>
            </a:r>
            <a:r>
              <a:rPr lang="en-US" sz="3200">
                <a:solidFill>
                  <a:schemeClr val="tx1"/>
                </a:solidFill>
              </a:rPr>
              <a:t>REQUESTS:</a:t>
            </a:r>
            <a:r>
              <a:rPr lang="en-US" sz="3600" b="1" i="1">
                <a:solidFill>
                  <a:schemeClr val="tx1"/>
                </a:solidFill>
              </a:rPr>
              <a:t>  </a:t>
            </a:r>
            <a:r>
              <a:rPr lang="en-US" sz="3600" b="1" i="1">
                <a:solidFill>
                  <a:srgbClr val="FF0000"/>
                </a:solidFill>
              </a:rPr>
              <a:t>Please give me</a:t>
            </a:r>
            <a:r>
              <a:rPr lang="en-US" sz="3600" b="1" i="1">
                <a:solidFill>
                  <a:schemeClr val="tx1"/>
                </a:solidFill>
              </a:rPr>
              <a:t> </a:t>
            </a:r>
            <a:r>
              <a:rPr lang="en-US" sz="3600">
                <a:solidFill>
                  <a:schemeClr val="tx1"/>
                </a:solidFill>
              </a:rPr>
              <a:t>the rake.</a:t>
            </a:r>
          </a:p>
          <a:p>
            <a:endParaRPr lang="en-US" sz="3600">
              <a:solidFill>
                <a:schemeClr val="tx1"/>
              </a:solidFill>
            </a:endParaRPr>
          </a:p>
        </p:txBody>
      </p:sp>
      <p:sp>
        <p:nvSpPr>
          <p:cNvPr id="474116" name="Text Box 4"/>
          <p:cNvSpPr txBox="1">
            <a:spLocks noChangeArrowheads="1"/>
          </p:cNvSpPr>
          <p:nvPr/>
        </p:nvSpPr>
        <p:spPr bwMode="auto">
          <a:xfrm>
            <a:off x="1217613" y="4937125"/>
            <a:ext cx="190658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4000" b="1">
                <a:solidFill>
                  <a:schemeClr val="tx1"/>
                </a:solidFill>
              </a:rPr>
              <a:t> </a:t>
            </a:r>
            <a:r>
              <a:rPr lang="en-US" sz="4000" b="1" i="1">
                <a:solidFill>
                  <a:srgbClr val="FF0000"/>
                </a:solidFill>
              </a:rPr>
              <a:t>please</a:t>
            </a:r>
          </a:p>
        </p:txBody>
      </p:sp>
      <p:sp>
        <p:nvSpPr>
          <p:cNvPr id="474118" name="Text Box 6"/>
          <p:cNvSpPr txBox="1">
            <a:spLocks noChangeArrowheads="1"/>
          </p:cNvSpPr>
          <p:nvPr/>
        </p:nvSpPr>
        <p:spPr bwMode="auto">
          <a:xfrm>
            <a:off x="5594350" y="4572000"/>
            <a:ext cx="18796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4000">
                <a:solidFill>
                  <a:schemeClr val="tx1"/>
                </a:solidFill>
              </a:rPr>
              <a:t>polite</a:t>
            </a:r>
          </a:p>
          <a:p>
            <a:pPr algn="ctr" eaLnBrk="1" hangingPunct="1"/>
            <a:r>
              <a:rPr lang="en-US" sz="4000">
                <a:solidFill>
                  <a:schemeClr val="tx1"/>
                </a:solidFill>
              </a:rPr>
              <a:t>request</a:t>
            </a:r>
            <a:endParaRPr lang="en-US" sz="4000">
              <a:solidFill>
                <a:srgbClr val="FF0000"/>
              </a:solidFill>
            </a:endParaRPr>
          </a:p>
        </p:txBody>
      </p:sp>
      <p:sp>
        <p:nvSpPr>
          <p:cNvPr id="474119" name="Oval 7"/>
          <p:cNvSpPr>
            <a:spLocks noChangeArrowheads="1"/>
          </p:cNvSpPr>
          <p:nvPr/>
        </p:nvSpPr>
        <p:spPr bwMode="auto">
          <a:xfrm>
            <a:off x="3248025" y="3395663"/>
            <a:ext cx="5562600" cy="9906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4" name="Text Box 8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sz="44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bg1"/>
                </a:solidFill>
              </a:rPr>
              <a:t>13-6 IMPERATIVE SENTENCES</a:t>
            </a:r>
            <a:endParaRPr lang="en-US" sz="2000" i="1">
              <a:solidFill>
                <a:schemeClr val="bg1"/>
              </a:solidFill>
            </a:endParaRPr>
          </a:p>
        </p:txBody>
      </p:sp>
      <p:sp>
        <p:nvSpPr>
          <p:cNvPr id="50185" name="AutoShape 2"/>
          <p:cNvSpPr>
            <a:spLocks noChangeArrowheads="1"/>
          </p:cNvSpPr>
          <p:nvPr/>
        </p:nvSpPr>
        <p:spPr bwMode="auto">
          <a:xfrm>
            <a:off x="3124200" y="5105400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1091" name="AutoShape 3"/>
          <p:cNvSpPr>
            <a:spLocks noChangeArrowheads="1"/>
          </p:cNvSpPr>
          <p:nvPr/>
        </p:nvSpPr>
        <p:spPr bwMode="auto">
          <a:xfrm>
            <a:off x="3581400" y="5105400"/>
            <a:ext cx="1447800" cy="457200"/>
          </a:xfrm>
          <a:prstGeom prst="rightArrow">
            <a:avLst>
              <a:gd name="adj1" fmla="val 50000"/>
              <a:gd name="adj2" fmla="val 79167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9" dur="2000"/>
                                        <p:tgtEl>
                                          <p:spTgt spid="474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474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474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6010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6010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474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474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4123" grpId="0" animBg="1"/>
      <p:bldP spid="474116" grpId="0"/>
      <p:bldP spid="474118" grpId="0"/>
      <p:bldP spid="474119" grpId="0" animBg="1"/>
      <p:bldP spid="60109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4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fld id="{2239AEAD-F94C-4570-8728-EE19A001A44E}" type="slidenum">
              <a:rPr lang="en-US" sz="1400" smtClean="0">
                <a:solidFill>
                  <a:schemeClr val="tx1"/>
                </a:solidFill>
              </a:rPr>
              <a:pPr eaLnBrk="1" hangingPunct="1"/>
              <a:t>7</a:t>
            </a:fld>
            <a:endParaRPr lang="en-US" sz="1400" smtClean="0">
              <a:solidFill>
                <a:schemeClr val="tx1"/>
              </a:solidFill>
            </a:endParaRPr>
          </a:p>
        </p:txBody>
      </p:sp>
      <p:sp>
        <p:nvSpPr>
          <p:cNvPr id="51203" name="Text Box 2"/>
          <p:cNvSpPr txBox="1">
            <a:spLocks noChangeArrowheads="1"/>
          </p:cNvSpPr>
          <p:nvPr/>
        </p:nvSpPr>
        <p:spPr bwMode="auto">
          <a:xfrm>
            <a:off x="2362200" y="1219200"/>
            <a:ext cx="431641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u="sng">
                <a:solidFill>
                  <a:schemeClr val="tx1"/>
                </a:solidFill>
              </a:rPr>
              <a:t>Imperative verbs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51204" name="Text Box 3"/>
          <p:cNvSpPr txBox="1">
            <a:spLocks noChangeArrowheads="1"/>
          </p:cNvSpPr>
          <p:nvPr/>
        </p:nvSpPr>
        <p:spPr bwMode="auto">
          <a:xfrm>
            <a:off x="1111250" y="2133600"/>
            <a:ext cx="6965950" cy="421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sz="3600">
                <a:solidFill>
                  <a:schemeClr val="tx1"/>
                </a:solidFill>
              </a:rPr>
              <a:t>Jenna: Please go to the store.</a:t>
            </a:r>
          </a:p>
          <a:p>
            <a:pPr eaLnBrk="1" hangingPunct="1">
              <a:lnSpc>
                <a:spcPct val="150000"/>
              </a:lnSpc>
            </a:pPr>
            <a:r>
              <a:rPr lang="en-US" sz="3600">
                <a:solidFill>
                  <a:schemeClr val="tx1"/>
                </a:solidFill>
              </a:rPr>
              <a:t>Scott:  Okay, what do we need?</a:t>
            </a:r>
          </a:p>
          <a:p>
            <a:pPr eaLnBrk="1" hangingPunct="1">
              <a:lnSpc>
                <a:spcPct val="150000"/>
              </a:lnSpc>
            </a:pPr>
            <a:r>
              <a:rPr lang="en-US" sz="3600">
                <a:solidFill>
                  <a:schemeClr val="tx1"/>
                </a:solidFill>
              </a:rPr>
              <a:t>Jenna: Buy some milk and bread.</a:t>
            </a:r>
          </a:p>
          <a:p>
            <a:pPr eaLnBrk="1" hangingPunct="1">
              <a:lnSpc>
                <a:spcPct val="150000"/>
              </a:lnSpc>
            </a:pPr>
            <a:r>
              <a:rPr lang="en-US" sz="3600">
                <a:solidFill>
                  <a:schemeClr val="tx1"/>
                </a:solidFill>
              </a:rPr>
              <a:t>Scott:  Okay, but don’t start the</a:t>
            </a:r>
          </a:p>
          <a:p>
            <a:pPr eaLnBrk="1" hangingPunct="1">
              <a:lnSpc>
                <a:spcPct val="150000"/>
              </a:lnSpc>
            </a:pPr>
            <a:r>
              <a:rPr lang="en-US" sz="3600">
                <a:solidFill>
                  <a:schemeClr val="tx1"/>
                </a:solidFill>
              </a:rPr>
              <a:t>	     movie without me.</a:t>
            </a:r>
          </a:p>
        </p:txBody>
      </p:sp>
      <p:sp>
        <p:nvSpPr>
          <p:cNvPr id="475140" name="Line 4"/>
          <p:cNvSpPr>
            <a:spLocks noChangeShapeType="1"/>
          </p:cNvSpPr>
          <p:nvPr/>
        </p:nvSpPr>
        <p:spPr bwMode="auto">
          <a:xfrm>
            <a:off x="4191000" y="2971800"/>
            <a:ext cx="5334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5141" name="Line 5"/>
          <p:cNvSpPr>
            <a:spLocks noChangeShapeType="1"/>
          </p:cNvSpPr>
          <p:nvPr/>
        </p:nvSpPr>
        <p:spPr bwMode="auto">
          <a:xfrm>
            <a:off x="2714625" y="4572000"/>
            <a:ext cx="762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5142" name="Line 6"/>
          <p:cNvSpPr>
            <a:spLocks noChangeShapeType="1"/>
          </p:cNvSpPr>
          <p:nvPr/>
        </p:nvSpPr>
        <p:spPr bwMode="auto">
          <a:xfrm>
            <a:off x="4710113" y="5410200"/>
            <a:ext cx="20574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08" name="Text Box 7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sz="44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bg1"/>
                </a:solidFill>
              </a:rPr>
              <a:t>13-6  Let’s Practice</a:t>
            </a:r>
            <a:endParaRPr lang="en-US" sz="2000" i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1000"/>
                                        <p:tgtEl>
                                          <p:spTgt spid="475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" dur="1000"/>
                                        <p:tgtEl>
                                          <p:spTgt spid="475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475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5140" grpId="0" animBg="1"/>
      <p:bldP spid="475141" grpId="0" animBg="1"/>
      <p:bldP spid="47514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4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fld id="{83DE1B1B-2C93-4B2F-8221-B82FE53A7055}" type="slidenum">
              <a:rPr lang="en-US" sz="1400" smtClean="0">
                <a:solidFill>
                  <a:schemeClr val="tx1"/>
                </a:solidFill>
              </a:rPr>
              <a:pPr eaLnBrk="1" hangingPunct="1"/>
              <a:t>8</a:t>
            </a:fld>
            <a:endParaRPr lang="en-US" sz="1400" smtClean="0">
              <a:solidFill>
                <a:schemeClr val="tx1"/>
              </a:solidFill>
            </a:endParaRPr>
          </a:p>
        </p:txBody>
      </p:sp>
      <p:sp>
        <p:nvSpPr>
          <p:cNvPr id="52227" name="Text Box 2"/>
          <p:cNvSpPr txBox="1">
            <a:spLocks noChangeArrowheads="1"/>
          </p:cNvSpPr>
          <p:nvPr/>
        </p:nvSpPr>
        <p:spPr bwMode="auto">
          <a:xfrm>
            <a:off x="2362200" y="1066800"/>
            <a:ext cx="431641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u="sng">
                <a:solidFill>
                  <a:schemeClr val="tx1"/>
                </a:solidFill>
              </a:rPr>
              <a:t>Imperative verbs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52228" name="Text Box 3"/>
          <p:cNvSpPr txBox="1">
            <a:spLocks noChangeArrowheads="1"/>
          </p:cNvSpPr>
          <p:nvPr/>
        </p:nvSpPr>
        <p:spPr bwMode="auto">
          <a:xfrm>
            <a:off x="1219200" y="1905000"/>
            <a:ext cx="7245350" cy="421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sz="3600">
                <a:solidFill>
                  <a:schemeClr val="tx1"/>
                </a:solidFill>
              </a:rPr>
              <a:t>Alex:  Close the gate.</a:t>
            </a:r>
          </a:p>
          <a:p>
            <a:pPr eaLnBrk="1" hangingPunct="1">
              <a:lnSpc>
                <a:spcPct val="150000"/>
              </a:lnSpc>
            </a:pPr>
            <a:r>
              <a:rPr lang="en-US" sz="3600">
                <a:solidFill>
                  <a:schemeClr val="tx1"/>
                </a:solidFill>
              </a:rPr>
              <a:t>Tara: Don’t worry, I will.</a:t>
            </a:r>
          </a:p>
          <a:p>
            <a:pPr eaLnBrk="1" hangingPunct="1">
              <a:lnSpc>
                <a:spcPct val="150000"/>
              </a:lnSpc>
            </a:pPr>
            <a:r>
              <a:rPr lang="en-US" sz="3600">
                <a:solidFill>
                  <a:schemeClr val="tx1"/>
                </a:solidFill>
              </a:rPr>
              <a:t>Alex: Please do it now.</a:t>
            </a:r>
          </a:p>
          <a:p>
            <a:pPr eaLnBrk="1" hangingPunct="1">
              <a:lnSpc>
                <a:spcPct val="150000"/>
              </a:lnSpc>
            </a:pPr>
            <a:r>
              <a:rPr lang="en-US" sz="3600">
                <a:solidFill>
                  <a:schemeClr val="tx1"/>
                </a:solidFill>
              </a:rPr>
              <a:t>Tara: Why?</a:t>
            </a:r>
          </a:p>
          <a:p>
            <a:pPr eaLnBrk="1" hangingPunct="1">
              <a:lnSpc>
                <a:spcPct val="150000"/>
              </a:lnSpc>
            </a:pPr>
            <a:r>
              <a:rPr lang="en-US" sz="3600">
                <a:solidFill>
                  <a:schemeClr val="tx1"/>
                </a:solidFill>
              </a:rPr>
              <a:t>Alex: The horse is trying to get out.</a:t>
            </a:r>
          </a:p>
        </p:txBody>
      </p:sp>
      <p:sp>
        <p:nvSpPr>
          <p:cNvPr id="476164" name="Line 4"/>
          <p:cNvSpPr>
            <a:spLocks noChangeShapeType="1"/>
          </p:cNvSpPr>
          <p:nvPr/>
        </p:nvSpPr>
        <p:spPr bwMode="auto">
          <a:xfrm>
            <a:off x="2619375" y="2714625"/>
            <a:ext cx="10668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6165" name="Line 5"/>
          <p:cNvSpPr>
            <a:spLocks noChangeShapeType="1"/>
          </p:cNvSpPr>
          <p:nvPr/>
        </p:nvSpPr>
        <p:spPr bwMode="auto">
          <a:xfrm>
            <a:off x="2405063" y="4343400"/>
            <a:ext cx="20574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6166" name="Line 6"/>
          <p:cNvSpPr>
            <a:spLocks noChangeShapeType="1"/>
          </p:cNvSpPr>
          <p:nvPr/>
        </p:nvSpPr>
        <p:spPr bwMode="auto">
          <a:xfrm>
            <a:off x="2481263" y="3581400"/>
            <a:ext cx="2286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32" name="Text Box 7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sz="44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bg1"/>
                </a:solidFill>
              </a:rPr>
              <a:t>13-6  Let’s Practice</a:t>
            </a:r>
            <a:endParaRPr lang="en-US" sz="2000" i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1000"/>
                                        <p:tgtEl>
                                          <p:spTgt spid="476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476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7" dur="1000"/>
                                        <p:tgtEl>
                                          <p:spTgt spid="476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6164" grpId="0" animBg="1"/>
      <p:bldP spid="476165" grpId="0" animBg="1"/>
      <p:bldP spid="476166" grpId="0" animBg="1"/>
    </p:bldLst>
  </p:timing>
</p:sld>
</file>

<file path=ppt/theme/theme1.xml><?xml version="1.0" encoding="utf-8"?>
<a:theme xmlns:a="http://schemas.openxmlformats.org/drawingml/2006/main" name="BEG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99"/>
      </a:accent1>
      <a:accent2>
        <a:srgbClr val="FF0000"/>
      </a:accent2>
      <a:accent3>
        <a:srgbClr val="FFFFFF"/>
      </a:accent3>
      <a:accent4>
        <a:srgbClr val="000000"/>
      </a:accent4>
      <a:accent5>
        <a:srgbClr val="FFFFCA"/>
      </a:accent5>
      <a:accent6>
        <a:srgbClr val="E70000"/>
      </a:accent6>
      <a:hlink>
        <a:srgbClr val="C73136"/>
      </a:hlink>
      <a:folHlink>
        <a:srgbClr val="808080"/>
      </a:folHlink>
    </a:clrScheme>
    <a:fontScheme name="BEG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EG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G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G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G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G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G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G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G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G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G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G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G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G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FF00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G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C7303B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G DESIGN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C7303B"/>
        </a:hlink>
        <a:folHlink>
          <a:srgbClr val="0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G DESIGN 1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C7303B"/>
        </a:hlink>
        <a:folHlink>
          <a:srgbClr val="D656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BEG DESIGN</Template>
  <TotalTime>7527</TotalTime>
  <Words>238</Words>
  <Application>Microsoft Office PowerPoint</Application>
  <PresentationFormat>On-screen Show (4:3)</PresentationFormat>
  <Paragraphs>65</Paragraphs>
  <Slides>8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BEG DESIGN</vt:lpstr>
      <vt:lpstr>Imperatives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Using Be</dc:title>
  <dc:creator>Laurette Simmons</dc:creator>
  <cp:lastModifiedBy>Puta</cp:lastModifiedBy>
  <cp:revision>202</cp:revision>
  <dcterms:created xsi:type="dcterms:W3CDTF">2006-05-06T11:54:18Z</dcterms:created>
  <dcterms:modified xsi:type="dcterms:W3CDTF">2011-03-16T04:46:43Z</dcterms:modified>
</cp:coreProperties>
</file>