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  <p:sldMasterId id="2147483652" r:id="rId2"/>
  </p:sldMasterIdLst>
  <p:notesMasterIdLst>
    <p:notesMasterId r:id="rId17"/>
  </p:notesMasterIdLst>
  <p:handoutMasterIdLst>
    <p:handoutMasterId r:id="rId18"/>
  </p:handoutMasterIdLst>
  <p:sldIdLst>
    <p:sldId id="375" r:id="rId3"/>
    <p:sldId id="404" r:id="rId4"/>
    <p:sldId id="487" r:id="rId5"/>
    <p:sldId id="488" r:id="rId6"/>
    <p:sldId id="405" r:id="rId7"/>
    <p:sldId id="490" r:id="rId8"/>
    <p:sldId id="492" r:id="rId9"/>
    <p:sldId id="493" r:id="rId10"/>
    <p:sldId id="494" r:id="rId11"/>
    <p:sldId id="495" r:id="rId12"/>
    <p:sldId id="496" r:id="rId13"/>
    <p:sldId id="489" r:id="rId14"/>
    <p:sldId id="497" r:id="rId15"/>
    <p:sldId id="498" r:id="rId1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0076"/>
    <a:srgbClr val="2B8525"/>
    <a:srgbClr val="FF5B00"/>
    <a:srgbClr val="266429"/>
    <a:srgbClr val="98D89B"/>
    <a:srgbClr val="0101FF"/>
    <a:srgbClr val="00FF00"/>
    <a:srgbClr val="793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11" autoAdjust="0"/>
    <p:restoredTop sz="98953" autoAdjust="0"/>
  </p:normalViewPr>
  <p:slideViewPr>
    <p:cSldViewPr snapToGrid="0" snapToObjects="1">
      <p:cViewPr>
        <p:scale>
          <a:sx n="75" d="100"/>
          <a:sy n="75" d="100"/>
        </p:scale>
        <p:origin x="-1350" y="-78"/>
      </p:cViewPr>
      <p:guideLst>
        <p:guide orient="horz" pos="300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BAB7DC8B-0963-4F18-9AD4-2749B9E32DFE}" type="datetime1">
              <a:rPr lang="en-US"/>
              <a:pPr>
                <a:defRPr/>
              </a:pPr>
              <a:t>3/15/2011</a:t>
            </a:fld>
            <a:endParaRPr lang="en-US"/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C9920856-AE3A-443B-81F3-0EBE3483FB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91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fld id="{E6BA3E6D-6179-43ED-97B5-A3E501193D1C}" type="datetime1">
              <a:rPr lang="en-US"/>
              <a:pPr>
                <a:defRPr/>
              </a:pPr>
              <a:t>3/15/2011</a:t>
            </a:fld>
            <a:endParaRPr lang="en-US"/>
          </a:p>
        </p:txBody>
      </p:sp>
      <p:sp>
        <p:nvSpPr>
          <p:cNvPr id="132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fld id="{97BAB2EA-F4FF-41B7-BA4A-787CA9A5FF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3194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63B40ED-4D10-44A0-AA0A-4F18F083C284}" type="slidenum">
              <a:rPr lang="en-US" sz="1200" smtClean="0"/>
              <a:pPr eaLnBrk="1" hangingPunct="1"/>
              <a:t>1</a:t>
            </a:fld>
            <a:endParaRPr lang="en-US" sz="1200" smtClean="0"/>
          </a:p>
        </p:txBody>
      </p:sp>
      <p:sp>
        <p:nvSpPr>
          <p:cNvPr id="231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E9D1F1A-1E49-4595-B610-885E3AFDC201}" type="slidenum">
              <a:rPr lang="en-US" sz="1200" smtClean="0"/>
              <a:pPr eaLnBrk="1" hangingPunct="1"/>
              <a:t>10</a:t>
            </a:fld>
            <a:endParaRPr lang="en-US" sz="1200" smtClean="0"/>
          </a:p>
        </p:txBody>
      </p:sp>
      <p:sp>
        <p:nvSpPr>
          <p:cNvPr id="240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F62BA2-FC6E-4670-B6B1-98948CFB0527}" type="slidenum">
              <a:rPr lang="en-US" sz="1200" smtClean="0"/>
              <a:pPr eaLnBrk="1" hangingPunct="1"/>
              <a:t>11</a:t>
            </a:fld>
            <a:endParaRPr lang="en-US" sz="1200" smtClean="0"/>
          </a:p>
        </p:txBody>
      </p:sp>
      <p:sp>
        <p:nvSpPr>
          <p:cNvPr id="241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C7BD712-B71B-4F49-831D-F02F015688DD}" type="slidenum">
              <a:rPr lang="en-US" sz="1200" smtClean="0"/>
              <a:pPr eaLnBrk="1" hangingPunct="1"/>
              <a:t>12</a:t>
            </a:fld>
            <a:endParaRPr lang="en-US" sz="1200" smtClean="0"/>
          </a:p>
        </p:txBody>
      </p:sp>
      <p:sp>
        <p:nvSpPr>
          <p:cNvPr id="24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ADAA9BB-E278-4DE5-BE34-14D6FAD0F0DE}" type="slidenum">
              <a:rPr lang="en-US" sz="1200" smtClean="0"/>
              <a:pPr eaLnBrk="1" hangingPunct="1"/>
              <a:t>13</a:t>
            </a:fld>
            <a:endParaRPr lang="en-US" sz="1200" smtClean="0"/>
          </a:p>
        </p:txBody>
      </p:sp>
      <p:sp>
        <p:nvSpPr>
          <p:cNvPr id="243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5A50BED-631F-4008-83D9-92262126131C}" type="slidenum">
              <a:rPr lang="en-US" sz="1200" smtClean="0"/>
              <a:pPr eaLnBrk="1" hangingPunct="1"/>
              <a:t>14</a:t>
            </a:fld>
            <a:endParaRPr lang="en-US" sz="1200" smtClean="0"/>
          </a:p>
        </p:txBody>
      </p:sp>
      <p:sp>
        <p:nvSpPr>
          <p:cNvPr id="244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4F991AE-8F42-4460-BA2B-BD61061791A0}" type="slidenum">
              <a:rPr lang="en-US" sz="1200" smtClean="0"/>
              <a:pPr eaLnBrk="1" hangingPunct="1"/>
              <a:t>2</a:t>
            </a:fld>
            <a:endParaRPr lang="en-US" sz="1200" smtClean="0"/>
          </a:p>
        </p:txBody>
      </p:sp>
      <p:sp>
        <p:nvSpPr>
          <p:cNvPr id="232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57D219C-7DC0-4162-A7D8-F2EABCA637CD}" type="slidenum">
              <a:rPr lang="en-US" sz="1200" smtClean="0"/>
              <a:pPr eaLnBrk="1" hangingPunct="1"/>
              <a:t>3</a:t>
            </a:fld>
            <a:endParaRPr lang="en-US" sz="1200" smtClean="0"/>
          </a:p>
        </p:txBody>
      </p:sp>
      <p:sp>
        <p:nvSpPr>
          <p:cNvPr id="233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9E30676-3CF7-4176-A1CD-34FB36575AE9}" type="slidenum">
              <a:rPr lang="en-US" sz="1200" smtClean="0"/>
              <a:pPr eaLnBrk="1" hangingPunct="1"/>
              <a:t>4</a:t>
            </a:fld>
            <a:endParaRPr lang="en-US" sz="1200" smtClean="0"/>
          </a:p>
        </p:txBody>
      </p:sp>
      <p:sp>
        <p:nvSpPr>
          <p:cNvPr id="234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A754B7A-C941-45A1-AB6B-D6DF7B9051D6}" type="slidenum">
              <a:rPr lang="en-US" sz="1200" smtClean="0"/>
              <a:pPr eaLnBrk="1" hangingPunct="1"/>
              <a:t>5</a:t>
            </a:fld>
            <a:endParaRPr lang="en-US" sz="1200" smtClean="0"/>
          </a:p>
        </p:txBody>
      </p:sp>
      <p:sp>
        <p:nvSpPr>
          <p:cNvPr id="235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0478512-1669-4DF7-9A29-013EC4A97C2E}" type="slidenum">
              <a:rPr lang="en-US" sz="1200" smtClean="0"/>
              <a:pPr eaLnBrk="1" hangingPunct="1"/>
              <a:t>6</a:t>
            </a:fld>
            <a:endParaRPr lang="en-US" sz="1200" smtClean="0"/>
          </a:p>
        </p:txBody>
      </p:sp>
      <p:sp>
        <p:nvSpPr>
          <p:cNvPr id="236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9C367B1-7BF1-4487-B32F-3B5E7EEFA5DD}" type="slidenum">
              <a:rPr lang="en-US" sz="1200" smtClean="0"/>
              <a:pPr eaLnBrk="1" hangingPunct="1"/>
              <a:t>7</a:t>
            </a:fld>
            <a:endParaRPr lang="en-US" sz="1200" smtClean="0"/>
          </a:p>
        </p:txBody>
      </p:sp>
      <p:sp>
        <p:nvSpPr>
          <p:cNvPr id="237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8BD5D01-30C2-4C8C-A60A-9EE404C35AE7}" type="slidenum">
              <a:rPr lang="en-US" sz="1200" smtClean="0"/>
              <a:pPr eaLnBrk="1" hangingPunct="1"/>
              <a:t>8</a:t>
            </a:fld>
            <a:endParaRPr lang="en-US" sz="1200" smtClean="0"/>
          </a:p>
        </p:txBody>
      </p:sp>
      <p:sp>
        <p:nvSpPr>
          <p:cNvPr id="238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5477A49-95ED-4218-89C7-D0823DC5513C}" type="slidenum">
              <a:rPr lang="en-US" sz="1200" smtClean="0"/>
              <a:pPr eaLnBrk="1" hangingPunct="1"/>
              <a:t>9</a:t>
            </a:fld>
            <a:endParaRPr lang="en-US" sz="1200" smtClean="0"/>
          </a:p>
        </p:txBody>
      </p:sp>
      <p:sp>
        <p:nvSpPr>
          <p:cNvPr id="239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155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307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33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387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1504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68545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362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105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360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71556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0419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718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37211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723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66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5671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50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980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25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9403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9776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694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" Target="../slides/slid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eginewbanner2 copy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91440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btn_chapter_contents">
            <a:hlinkClick r:id="rId14" action="ppaction://hlinksldjump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900" y="185738"/>
            <a:ext cx="9906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0869" name="Text Box 5"/>
          <p:cNvSpPr txBox="1">
            <a:spLocks noChangeArrowheads="1"/>
          </p:cNvSpPr>
          <p:nvPr userDrawn="1"/>
        </p:nvSpPr>
        <p:spPr bwMode="auto">
          <a:xfrm>
            <a:off x="8458200" y="6477000"/>
            <a:ext cx="6858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5DB38180-19C4-459E-9928-785E623A002C}" type="slidenum">
              <a:rPr lang="en-US" sz="1600" b="1" i="1"/>
              <a:pPr algn="ctr">
                <a:spcBef>
                  <a:spcPct val="50000"/>
                </a:spcBef>
                <a:defRPr/>
              </a:pPr>
              <a:t>‹#›</a:t>
            </a:fld>
            <a:endParaRPr lang="en-US" sz="1600" b="1" i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eginewbanner2 copy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91440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4" descr="btn_course_contents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1313" y="182563"/>
            <a:ext cx="9906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 Box 2"/>
          <p:cNvSpPr txBox="1">
            <a:spLocks noChangeArrowheads="1"/>
          </p:cNvSpPr>
          <p:nvPr/>
        </p:nvSpPr>
        <p:spPr bwMode="auto">
          <a:xfrm>
            <a:off x="1162050" y="304800"/>
            <a:ext cx="71437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7-12 GIVING INSTRUCTIONS: IMPERATIVE</a:t>
            </a:r>
            <a:br>
              <a:rPr lang="en-US" sz="2000">
                <a:solidFill>
                  <a:schemeClr val="bg1"/>
                </a:solidFill>
              </a:rPr>
            </a:br>
            <a:r>
              <a:rPr lang="en-US" sz="2000">
                <a:solidFill>
                  <a:schemeClr val="bg1"/>
                </a:solidFill>
              </a:rPr>
              <a:t>         SENTENCES</a:t>
            </a:r>
          </a:p>
        </p:txBody>
      </p:sp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2298700" y="1487488"/>
            <a:ext cx="4510088" cy="641350"/>
          </a:xfrm>
          <a:prstGeom prst="rect">
            <a:avLst/>
          </a:prstGeom>
          <a:solidFill>
            <a:srgbClr val="3300EB">
              <a:alpha val="3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3600">
                <a:latin typeface="Comic Sans MS" pitchFamily="1" charset="0"/>
              </a:rPr>
              <a:t>Listen to me!</a:t>
            </a:r>
          </a:p>
        </p:txBody>
      </p:sp>
      <p:pic>
        <p:nvPicPr>
          <p:cNvPr id="101380" name="Picture 9" descr="CH7_S10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175" y="3078163"/>
            <a:ext cx="5073650" cy="3327400"/>
          </a:xfrm>
          <a:prstGeom prst="rect">
            <a:avLst/>
          </a:prstGeom>
          <a:noFill/>
          <a:ln w="28575">
            <a:solidFill>
              <a:srgbClr val="2B852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4"/>
          <p:cNvSpPr txBox="1">
            <a:spLocks noChangeArrowheads="1"/>
          </p:cNvSpPr>
          <p:nvPr/>
        </p:nvSpPr>
        <p:spPr bwMode="auto">
          <a:xfrm>
            <a:off x="339725" y="1425575"/>
            <a:ext cx="5640388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(g) </a:t>
            </a:r>
            <a:r>
              <a:rPr lang="en-US" b="1" i="1">
                <a:solidFill>
                  <a:srgbClr val="793B00"/>
                </a:solidFill>
              </a:rPr>
              <a:t>Don’t worry</a:t>
            </a:r>
            <a:r>
              <a:rPr lang="en-US"/>
              <a:t>. I won’t fall.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(h) Please </a:t>
            </a:r>
            <a:r>
              <a:rPr lang="en-US" b="1" i="1">
                <a:solidFill>
                  <a:srgbClr val="793B00"/>
                </a:solidFill>
              </a:rPr>
              <a:t>don’t drive</a:t>
            </a:r>
            <a:r>
              <a:rPr lang="en-US" b="1" i="1">
                <a:solidFill>
                  <a:srgbClr val="800080"/>
                </a:solidFill>
              </a:rPr>
              <a:t> </a:t>
            </a:r>
            <a:r>
              <a:rPr lang="en-US"/>
              <a:t>so fast.</a:t>
            </a:r>
          </a:p>
          <a:p>
            <a:pPr eaLnBrk="1" hangingPunct="1"/>
            <a:endParaRPr lang="en-US" b="1" i="1">
              <a:solidFill>
                <a:srgbClr val="800080"/>
              </a:solidFill>
            </a:endParaRPr>
          </a:p>
        </p:txBody>
      </p:sp>
      <p:sp>
        <p:nvSpPr>
          <p:cNvPr id="110595" name="Text Box 8"/>
          <p:cNvSpPr txBox="1">
            <a:spLocks noChangeArrowheads="1"/>
          </p:cNvSpPr>
          <p:nvPr/>
        </p:nvSpPr>
        <p:spPr bwMode="auto">
          <a:xfrm>
            <a:off x="1162050" y="304800"/>
            <a:ext cx="71437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7-12 GIVING INSTRUCTIONS: IMPERATIVE</a:t>
            </a:r>
            <a:br>
              <a:rPr lang="en-US" sz="2000">
                <a:solidFill>
                  <a:schemeClr val="bg1"/>
                </a:solidFill>
              </a:rPr>
            </a:br>
            <a:r>
              <a:rPr lang="en-US" sz="2000">
                <a:solidFill>
                  <a:schemeClr val="bg1"/>
                </a:solidFill>
              </a:rPr>
              <a:t>         SENTENCES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18" name="Picture 7" descr="shutterstock_9056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538" y="3201988"/>
            <a:ext cx="3111500" cy="2651125"/>
          </a:xfrm>
          <a:prstGeom prst="rect">
            <a:avLst/>
          </a:prstGeom>
          <a:noFill/>
          <a:ln w="28575" algn="ctr">
            <a:solidFill>
              <a:srgbClr val="358C3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7986" name="AutoShape 2"/>
          <p:cNvSpPr>
            <a:spLocks noChangeArrowheads="1"/>
          </p:cNvSpPr>
          <p:nvPr/>
        </p:nvSpPr>
        <p:spPr bwMode="auto">
          <a:xfrm>
            <a:off x="123825" y="4806950"/>
            <a:ext cx="5472113" cy="876300"/>
          </a:xfrm>
          <a:prstGeom prst="roundRect">
            <a:avLst>
              <a:gd name="adj" fmla="val 16667"/>
            </a:avLst>
          </a:prstGeom>
          <a:solidFill>
            <a:srgbClr val="FFB665"/>
          </a:solidFill>
          <a:ln w="28575">
            <a:solidFill>
              <a:srgbClr val="358C3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  <a:p>
            <a:pPr algn="ctr"/>
            <a:endParaRPr lang="en-US">
              <a:solidFill>
                <a:schemeClr val="tx2"/>
              </a:solidFill>
            </a:endParaRPr>
          </a:p>
          <a:p>
            <a:pPr algn="ctr"/>
            <a:r>
              <a:rPr lang="en-US" b="1" i="1">
                <a:solidFill>
                  <a:srgbClr val="003366"/>
                </a:solidFill>
              </a:rPr>
              <a:t> </a:t>
            </a:r>
            <a:endParaRPr lang="en-US" sz="3600" b="1" i="1"/>
          </a:p>
        </p:txBody>
      </p:sp>
      <p:sp>
        <p:nvSpPr>
          <p:cNvPr id="937988" name="Text Box 4"/>
          <p:cNvSpPr txBox="1">
            <a:spLocks noChangeArrowheads="1"/>
          </p:cNvSpPr>
          <p:nvPr/>
        </p:nvSpPr>
        <p:spPr bwMode="auto">
          <a:xfrm>
            <a:off x="339725" y="1425575"/>
            <a:ext cx="5640388" cy="301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(g) </a:t>
            </a:r>
            <a:r>
              <a:rPr lang="en-US" b="1" i="1">
                <a:solidFill>
                  <a:srgbClr val="793B00"/>
                </a:solidFill>
              </a:rPr>
              <a:t>Don’t worry</a:t>
            </a:r>
            <a:r>
              <a:rPr lang="en-US"/>
              <a:t>. I won’t fall.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(h) Please </a:t>
            </a:r>
            <a:r>
              <a:rPr lang="en-US" b="1" i="1">
                <a:solidFill>
                  <a:srgbClr val="793B00"/>
                </a:solidFill>
              </a:rPr>
              <a:t>don’t drive</a:t>
            </a:r>
            <a:r>
              <a:rPr lang="en-US" b="1" i="1">
                <a:solidFill>
                  <a:srgbClr val="800080"/>
                </a:solidFill>
              </a:rPr>
              <a:t> </a:t>
            </a:r>
            <a:r>
              <a:rPr lang="en-US"/>
              <a:t>so fast.</a:t>
            </a:r>
          </a:p>
          <a:p>
            <a:pPr eaLnBrk="1" hangingPunct="1"/>
            <a:endParaRPr lang="en-US" b="1" i="1">
              <a:solidFill>
                <a:srgbClr val="800080"/>
              </a:solidFill>
            </a:endParaRPr>
          </a:p>
          <a:p>
            <a:pPr eaLnBrk="1" hangingPunct="1"/>
            <a:r>
              <a:rPr lang="en-US"/>
              <a:t>(i) </a:t>
            </a:r>
            <a:r>
              <a:rPr lang="en-US" b="1" i="1">
                <a:solidFill>
                  <a:srgbClr val="793B00"/>
                </a:solidFill>
              </a:rPr>
              <a:t>Don’t</a:t>
            </a:r>
            <a:r>
              <a:rPr lang="en-US" b="1" i="1">
                <a:solidFill>
                  <a:srgbClr val="FF5B00"/>
                </a:solidFill>
              </a:rPr>
              <a:t> </a:t>
            </a:r>
            <a:r>
              <a:rPr lang="en-US"/>
              <a:t>do that again.</a:t>
            </a:r>
          </a:p>
          <a:p>
            <a:pPr eaLnBrk="1" hangingPunct="1"/>
            <a:endParaRPr lang="en-US"/>
          </a:p>
        </p:txBody>
      </p:sp>
      <p:sp>
        <p:nvSpPr>
          <p:cNvPr id="937989" name="Text Box 5"/>
          <p:cNvSpPr txBox="1">
            <a:spLocks noChangeArrowheads="1"/>
          </p:cNvSpPr>
          <p:nvPr/>
        </p:nvSpPr>
        <p:spPr bwMode="auto">
          <a:xfrm>
            <a:off x="123825" y="4938713"/>
            <a:ext cx="547211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 i="1">
                <a:solidFill>
                  <a:srgbClr val="793B00"/>
                </a:solidFill>
              </a:rPr>
              <a:t>Don’t</a:t>
            </a:r>
            <a:r>
              <a:rPr lang="en-US"/>
              <a:t> + simple form of a verb</a:t>
            </a:r>
            <a:endParaRPr lang="en-US" b="1" i="1"/>
          </a:p>
          <a:p>
            <a:pPr eaLnBrk="1" hangingPunct="1"/>
            <a:endParaRPr lang="en-US"/>
          </a:p>
        </p:txBody>
      </p:sp>
      <p:sp>
        <p:nvSpPr>
          <p:cNvPr id="111622" name="Text Box 8"/>
          <p:cNvSpPr txBox="1">
            <a:spLocks noChangeArrowheads="1"/>
          </p:cNvSpPr>
          <p:nvPr/>
        </p:nvSpPr>
        <p:spPr bwMode="auto">
          <a:xfrm>
            <a:off x="1162050" y="304800"/>
            <a:ext cx="71437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7-12 GIVING INSTRUCTIONS: IMPERATIVE</a:t>
            </a:r>
            <a:br>
              <a:rPr lang="en-US" sz="2000">
                <a:solidFill>
                  <a:schemeClr val="bg1"/>
                </a:solidFill>
              </a:rPr>
            </a:br>
            <a:r>
              <a:rPr lang="en-US" sz="2000">
                <a:solidFill>
                  <a:schemeClr val="bg1"/>
                </a:solidFill>
              </a:rPr>
              <a:t>         SENTENCES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37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37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37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37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37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7986" grpId="0" animBg="1"/>
      <p:bldP spid="93798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AutoShape 15"/>
          <p:cNvSpPr>
            <a:spLocks noChangeArrowheads="1"/>
          </p:cNvSpPr>
          <p:nvPr/>
        </p:nvSpPr>
        <p:spPr bwMode="auto">
          <a:xfrm>
            <a:off x="3303588" y="1281113"/>
            <a:ext cx="2952750" cy="1554162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 algn="ctr">
            <a:solidFill>
              <a:srgbClr val="358C3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112643" name="Text Box 3"/>
          <p:cNvSpPr txBox="1">
            <a:spLocks noChangeArrowheads="1"/>
          </p:cNvSpPr>
          <p:nvPr/>
        </p:nvSpPr>
        <p:spPr bwMode="auto">
          <a:xfrm>
            <a:off x="1162050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7-12 LET’S PRACTICE</a:t>
            </a:r>
          </a:p>
        </p:txBody>
      </p:sp>
      <p:sp>
        <p:nvSpPr>
          <p:cNvPr id="923658" name="Text Box 10"/>
          <p:cNvSpPr txBox="1">
            <a:spLocks noChangeArrowheads="1"/>
          </p:cNvSpPr>
          <p:nvPr/>
        </p:nvSpPr>
        <p:spPr bwMode="auto">
          <a:xfrm>
            <a:off x="3289300" y="1255713"/>
            <a:ext cx="2967038" cy="15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/>
              <a:t>command</a:t>
            </a:r>
          </a:p>
          <a:p>
            <a:pPr algn="ctr" eaLnBrk="1" hangingPunct="1"/>
            <a:r>
              <a:rPr lang="en-US"/>
              <a:t>request</a:t>
            </a:r>
          </a:p>
          <a:p>
            <a:pPr algn="ctr" eaLnBrk="1" hangingPunct="1"/>
            <a:r>
              <a:rPr lang="en-US"/>
              <a:t>directions</a:t>
            </a:r>
          </a:p>
        </p:txBody>
      </p:sp>
      <p:sp>
        <p:nvSpPr>
          <p:cNvPr id="112645" name="Text Box 11"/>
          <p:cNvSpPr txBox="1">
            <a:spLocks noChangeArrowheads="1"/>
          </p:cNvSpPr>
          <p:nvPr/>
        </p:nvSpPr>
        <p:spPr bwMode="auto">
          <a:xfrm>
            <a:off x="1835150" y="3146425"/>
            <a:ext cx="64706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Please don’t worry about me.</a:t>
            </a:r>
          </a:p>
        </p:txBody>
      </p:sp>
      <p:sp>
        <p:nvSpPr>
          <p:cNvPr id="923661" name="AutoShape 13"/>
          <p:cNvSpPr>
            <a:spLocks noChangeArrowheads="1"/>
          </p:cNvSpPr>
          <p:nvPr/>
        </p:nvSpPr>
        <p:spPr bwMode="auto">
          <a:xfrm>
            <a:off x="2738438" y="1871663"/>
            <a:ext cx="1100137" cy="357187"/>
          </a:xfrm>
          <a:prstGeom prst="rightArrow">
            <a:avLst>
              <a:gd name="adj1" fmla="val 50000"/>
              <a:gd name="adj2" fmla="val 77000"/>
            </a:avLst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3667" name="Text Box 19"/>
          <p:cNvSpPr txBox="1">
            <a:spLocks noChangeArrowheads="1"/>
          </p:cNvSpPr>
          <p:nvPr/>
        </p:nvSpPr>
        <p:spPr bwMode="auto">
          <a:xfrm>
            <a:off x="2387600" y="1482725"/>
            <a:ext cx="5651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5400"/>
              <a:t>?</a:t>
            </a:r>
          </a:p>
        </p:txBody>
      </p:sp>
      <p:pic>
        <p:nvPicPr>
          <p:cNvPr id="112648" name="Picture 20" descr="shutterstock_5614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900" y="4052888"/>
            <a:ext cx="2738438" cy="2498725"/>
          </a:xfrm>
          <a:prstGeom prst="rect">
            <a:avLst/>
          </a:prstGeom>
          <a:noFill/>
          <a:ln w="28575" algn="ctr">
            <a:solidFill>
              <a:srgbClr val="358C3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9236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2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2000" fill="hold"/>
                                        <p:tgtEl>
                                          <p:spTgt spid="923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1" dur="indefinite"/>
                                        <p:tgtEl>
                                          <p:spTgt spid="923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923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" dur="indefinite"/>
                                        <p:tgtEl>
                                          <p:spTgt spid="923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236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236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23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661" grpId="0" animBg="1"/>
      <p:bldP spid="92366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 Box 3"/>
          <p:cNvSpPr txBox="1">
            <a:spLocks noChangeArrowheads="1"/>
          </p:cNvSpPr>
          <p:nvPr/>
        </p:nvSpPr>
        <p:spPr bwMode="auto">
          <a:xfrm>
            <a:off x="1162050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7-12 LET’S PRACTICE</a:t>
            </a:r>
          </a:p>
        </p:txBody>
      </p:sp>
      <p:sp>
        <p:nvSpPr>
          <p:cNvPr id="113667" name="Text Box 5"/>
          <p:cNvSpPr txBox="1">
            <a:spLocks noChangeArrowheads="1"/>
          </p:cNvSpPr>
          <p:nvPr/>
        </p:nvSpPr>
        <p:spPr bwMode="auto">
          <a:xfrm>
            <a:off x="612775" y="3168650"/>
            <a:ext cx="7972425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To use chopsticks, keep one finger over </a:t>
            </a:r>
          </a:p>
          <a:p>
            <a:pPr eaLnBrk="1" hangingPunct="1"/>
            <a:r>
              <a:rPr lang="en-US"/>
              <a:t>the other, and use your thumb to direct the movement.</a:t>
            </a:r>
          </a:p>
        </p:txBody>
      </p:sp>
      <p:pic>
        <p:nvPicPr>
          <p:cNvPr id="113668" name="Picture 12" descr="shutterstock_160356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013" y="4495800"/>
            <a:ext cx="3644900" cy="19177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669" name="AutoShape 14"/>
          <p:cNvSpPr>
            <a:spLocks noChangeArrowheads="1"/>
          </p:cNvSpPr>
          <p:nvPr/>
        </p:nvSpPr>
        <p:spPr bwMode="auto">
          <a:xfrm>
            <a:off x="3303588" y="1281113"/>
            <a:ext cx="2952750" cy="1554162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 algn="ctr">
            <a:solidFill>
              <a:srgbClr val="358C3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940047" name="Text Box 15"/>
          <p:cNvSpPr txBox="1">
            <a:spLocks noChangeArrowheads="1"/>
          </p:cNvSpPr>
          <p:nvPr/>
        </p:nvSpPr>
        <p:spPr bwMode="auto">
          <a:xfrm>
            <a:off x="3289300" y="1255713"/>
            <a:ext cx="2967038" cy="15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/>
              <a:t>command</a:t>
            </a:r>
          </a:p>
          <a:p>
            <a:pPr algn="ctr" eaLnBrk="1" hangingPunct="1"/>
            <a:r>
              <a:rPr lang="en-US"/>
              <a:t>request</a:t>
            </a:r>
          </a:p>
          <a:p>
            <a:pPr algn="ctr" eaLnBrk="1" hangingPunct="1"/>
            <a:r>
              <a:rPr lang="en-US"/>
              <a:t>directions</a:t>
            </a:r>
          </a:p>
        </p:txBody>
      </p:sp>
      <p:sp>
        <p:nvSpPr>
          <p:cNvPr id="940048" name="AutoShape 16"/>
          <p:cNvSpPr>
            <a:spLocks noChangeArrowheads="1"/>
          </p:cNvSpPr>
          <p:nvPr/>
        </p:nvSpPr>
        <p:spPr bwMode="auto">
          <a:xfrm>
            <a:off x="2673350" y="2401888"/>
            <a:ext cx="1100138" cy="357187"/>
          </a:xfrm>
          <a:prstGeom prst="rightArrow">
            <a:avLst>
              <a:gd name="adj1" fmla="val 50000"/>
              <a:gd name="adj2" fmla="val 77000"/>
            </a:avLst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40049" name="Text Box 17"/>
          <p:cNvSpPr txBox="1">
            <a:spLocks noChangeArrowheads="1"/>
          </p:cNvSpPr>
          <p:nvPr/>
        </p:nvSpPr>
        <p:spPr bwMode="auto">
          <a:xfrm>
            <a:off x="2439988" y="1670050"/>
            <a:ext cx="5651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540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9400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40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9400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400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400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40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7" dur="indefinite"/>
                                        <p:tgtEl>
                                          <p:spTgt spid="9400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9400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9" dur="indefinite"/>
                                        <p:tgtEl>
                                          <p:spTgt spid="9400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0048" grpId="0" animBg="1"/>
      <p:bldP spid="94004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 Box 4"/>
          <p:cNvSpPr txBox="1">
            <a:spLocks noChangeArrowheads="1"/>
          </p:cNvSpPr>
          <p:nvPr/>
        </p:nvSpPr>
        <p:spPr bwMode="auto">
          <a:xfrm>
            <a:off x="1162050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7-12 LET’S PRACTICE</a:t>
            </a:r>
          </a:p>
        </p:txBody>
      </p:sp>
      <p:sp>
        <p:nvSpPr>
          <p:cNvPr id="114691" name="Text Box 6"/>
          <p:cNvSpPr txBox="1">
            <a:spLocks noChangeArrowheads="1"/>
          </p:cNvSpPr>
          <p:nvPr/>
        </p:nvSpPr>
        <p:spPr bwMode="auto">
          <a:xfrm>
            <a:off x="3962400" y="3943350"/>
            <a:ext cx="40719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Don’t swing so high!</a:t>
            </a:r>
          </a:p>
        </p:txBody>
      </p:sp>
      <p:pic>
        <p:nvPicPr>
          <p:cNvPr id="114692" name="Picture 11" descr="shutterstock_50691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13" y="2809875"/>
            <a:ext cx="2600325" cy="3895725"/>
          </a:xfrm>
          <a:prstGeom prst="rect">
            <a:avLst/>
          </a:prstGeom>
          <a:noFill/>
          <a:ln w="28575" algn="ctr">
            <a:solidFill>
              <a:srgbClr val="358C3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693" name="AutoShape 12"/>
          <p:cNvSpPr>
            <a:spLocks noChangeArrowheads="1"/>
          </p:cNvSpPr>
          <p:nvPr/>
        </p:nvSpPr>
        <p:spPr bwMode="auto">
          <a:xfrm>
            <a:off x="3303588" y="1281113"/>
            <a:ext cx="2952750" cy="1554162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 algn="ctr">
            <a:solidFill>
              <a:srgbClr val="358C3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942093" name="Text Box 13"/>
          <p:cNvSpPr txBox="1">
            <a:spLocks noChangeArrowheads="1"/>
          </p:cNvSpPr>
          <p:nvPr/>
        </p:nvSpPr>
        <p:spPr bwMode="auto">
          <a:xfrm>
            <a:off x="3289300" y="1255713"/>
            <a:ext cx="2967038" cy="15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/>
              <a:t>command</a:t>
            </a:r>
          </a:p>
          <a:p>
            <a:pPr algn="ctr" eaLnBrk="1" hangingPunct="1"/>
            <a:r>
              <a:rPr lang="en-US"/>
              <a:t>request</a:t>
            </a:r>
          </a:p>
          <a:p>
            <a:pPr algn="ctr" eaLnBrk="1" hangingPunct="1"/>
            <a:r>
              <a:rPr lang="en-US"/>
              <a:t>directions</a:t>
            </a:r>
          </a:p>
        </p:txBody>
      </p:sp>
      <p:sp>
        <p:nvSpPr>
          <p:cNvPr id="942094" name="AutoShape 14"/>
          <p:cNvSpPr>
            <a:spLocks noChangeArrowheads="1"/>
          </p:cNvSpPr>
          <p:nvPr/>
        </p:nvSpPr>
        <p:spPr bwMode="auto">
          <a:xfrm>
            <a:off x="2651125" y="1401763"/>
            <a:ext cx="1100138" cy="357187"/>
          </a:xfrm>
          <a:prstGeom prst="rightArrow">
            <a:avLst>
              <a:gd name="adj1" fmla="val 50000"/>
              <a:gd name="adj2" fmla="val 77000"/>
            </a:avLst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42095" name="Text Box 15"/>
          <p:cNvSpPr txBox="1">
            <a:spLocks noChangeArrowheads="1"/>
          </p:cNvSpPr>
          <p:nvPr/>
        </p:nvSpPr>
        <p:spPr bwMode="auto">
          <a:xfrm>
            <a:off x="2698750" y="1546225"/>
            <a:ext cx="5651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540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9420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42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000" fill="hold"/>
                                        <p:tgtEl>
                                          <p:spTgt spid="942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3" dur="indefinite"/>
                                        <p:tgtEl>
                                          <p:spTgt spid="942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942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" dur="indefinite"/>
                                        <p:tgtEl>
                                          <p:spTgt spid="942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420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420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42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094" grpId="0" animBg="1"/>
      <p:bldP spid="94209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02" name="Picture 13" descr="CH7_S10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50" y="3079750"/>
            <a:ext cx="5073650" cy="3327400"/>
          </a:xfrm>
          <a:prstGeom prst="rect">
            <a:avLst/>
          </a:prstGeom>
          <a:noFill/>
          <a:ln w="28575">
            <a:solidFill>
              <a:srgbClr val="2B852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03" name="Text Box 3"/>
          <p:cNvSpPr txBox="1">
            <a:spLocks noChangeArrowheads="1"/>
          </p:cNvSpPr>
          <p:nvPr/>
        </p:nvSpPr>
        <p:spPr bwMode="auto">
          <a:xfrm>
            <a:off x="692150" y="1296988"/>
            <a:ext cx="179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/>
              <a:t>COMMAND</a:t>
            </a:r>
          </a:p>
        </p:txBody>
      </p:sp>
      <p:sp>
        <p:nvSpPr>
          <p:cNvPr id="102404" name="AutoShape 7"/>
          <p:cNvSpPr>
            <a:spLocks noChangeArrowheads="1"/>
          </p:cNvSpPr>
          <p:nvPr/>
        </p:nvSpPr>
        <p:spPr bwMode="auto">
          <a:xfrm>
            <a:off x="6923088" y="1706563"/>
            <a:ext cx="1709737" cy="1071562"/>
          </a:xfrm>
          <a:prstGeom prst="wedgeRoundRectCallout">
            <a:avLst>
              <a:gd name="adj1" fmla="val -114347"/>
              <a:gd name="adj2" fmla="val 129259"/>
              <a:gd name="adj3" fmla="val 16667"/>
            </a:avLst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/>
              <a:t>Yes, Mom.</a:t>
            </a:r>
          </a:p>
        </p:txBody>
      </p:sp>
      <p:sp>
        <p:nvSpPr>
          <p:cNvPr id="102405" name="Text Box 11"/>
          <p:cNvSpPr txBox="1">
            <a:spLocks noChangeArrowheads="1"/>
          </p:cNvSpPr>
          <p:nvPr/>
        </p:nvSpPr>
        <p:spPr bwMode="auto">
          <a:xfrm>
            <a:off x="633413" y="1995488"/>
            <a:ext cx="6794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(a)</a:t>
            </a:r>
          </a:p>
        </p:txBody>
      </p:sp>
      <p:sp>
        <p:nvSpPr>
          <p:cNvPr id="102406" name="AutoShape 6"/>
          <p:cNvSpPr>
            <a:spLocks noChangeArrowheads="1"/>
          </p:cNvSpPr>
          <p:nvPr/>
        </p:nvSpPr>
        <p:spPr bwMode="auto">
          <a:xfrm>
            <a:off x="2486025" y="1296988"/>
            <a:ext cx="3165475" cy="1277937"/>
          </a:xfrm>
          <a:prstGeom prst="wedgeRoundRectCallout">
            <a:avLst>
              <a:gd name="adj1" fmla="val -17852"/>
              <a:gd name="adj2" fmla="val 132111"/>
              <a:gd name="adj3" fmla="val 16667"/>
            </a:avLst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b="1" i="1">
                <a:solidFill>
                  <a:schemeClr val="hlink"/>
                </a:solidFill>
              </a:rPr>
              <a:t>Sit </a:t>
            </a:r>
            <a:r>
              <a:rPr lang="en-US"/>
              <a:t>down!  You are in trouble.</a:t>
            </a:r>
          </a:p>
        </p:txBody>
      </p:sp>
      <p:sp>
        <p:nvSpPr>
          <p:cNvPr id="102407" name="Text Box 14"/>
          <p:cNvSpPr txBox="1">
            <a:spLocks noChangeArrowheads="1"/>
          </p:cNvSpPr>
          <p:nvPr/>
        </p:nvSpPr>
        <p:spPr bwMode="auto">
          <a:xfrm>
            <a:off x="1162050" y="304800"/>
            <a:ext cx="71437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7-12 GIVING INSTRUCTIONS: IMPERATIVE</a:t>
            </a:r>
            <a:br>
              <a:rPr lang="en-US" sz="2000">
                <a:solidFill>
                  <a:schemeClr val="bg1"/>
                </a:solidFill>
              </a:rPr>
            </a:br>
            <a:r>
              <a:rPr lang="en-US" sz="2000">
                <a:solidFill>
                  <a:schemeClr val="bg1"/>
                </a:solidFill>
              </a:rPr>
              <a:t>         SENTENCES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6" name="Picture 14" descr="CH7_S1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50" y="3079750"/>
            <a:ext cx="5073650" cy="35306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427" name="Text Box 3"/>
          <p:cNvSpPr txBox="1">
            <a:spLocks noChangeArrowheads="1"/>
          </p:cNvSpPr>
          <p:nvPr/>
        </p:nvSpPr>
        <p:spPr bwMode="auto">
          <a:xfrm>
            <a:off x="692150" y="1296988"/>
            <a:ext cx="165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/>
              <a:t>REQUEST</a:t>
            </a:r>
          </a:p>
        </p:txBody>
      </p:sp>
      <p:sp>
        <p:nvSpPr>
          <p:cNvPr id="103428" name="AutoShape 5"/>
          <p:cNvSpPr>
            <a:spLocks noChangeArrowheads="1"/>
          </p:cNvSpPr>
          <p:nvPr/>
        </p:nvSpPr>
        <p:spPr bwMode="auto">
          <a:xfrm>
            <a:off x="2349500" y="1296988"/>
            <a:ext cx="2895600" cy="1512887"/>
          </a:xfrm>
          <a:prstGeom prst="wedgeRoundRectCallout">
            <a:avLst>
              <a:gd name="adj1" fmla="val -19736"/>
              <a:gd name="adj2" fmla="val 98162"/>
              <a:gd name="adj3" fmla="val 16667"/>
            </a:avLst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800" b="1" i="1">
                <a:solidFill>
                  <a:schemeClr val="accent2"/>
                </a:solidFill>
              </a:rPr>
              <a:t>Sit </a:t>
            </a:r>
            <a:r>
              <a:rPr lang="en-US" sz="2800" b="1">
                <a:solidFill>
                  <a:schemeClr val="accent2"/>
                </a:solidFill>
              </a:rPr>
              <a:t>down</a:t>
            </a:r>
            <a:r>
              <a:rPr lang="en-US" sz="2800"/>
              <a:t>,</a:t>
            </a:r>
          </a:p>
          <a:p>
            <a:pPr algn="ctr"/>
            <a:r>
              <a:rPr lang="en-US" sz="2800" b="1">
                <a:solidFill>
                  <a:schemeClr val="accent2"/>
                </a:solidFill>
              </a:rPr>
              <a:t>please</a:t>
            </a:r>
            <a:r>
              <a:rPr lang="en-US" sz="2800"/>
              <a:t>.  </a:t>
            </a:r>
            <a:r>
              <a:rPr lang="en-US" sz="2800" b="1"/>
              <a:t>I want to talk to you.</a:t>
            </a:r>
          </a:p>
        </p:txBody>
      </p:sp>
      <p:sp>
        <p:nvSpPr>
          <p:cNvPr id="103429" name="AutoShape 6"/>
          <p:cNvSpPr>
            <a:spLocks noChangeArrowheads="1"/>
          </p:cNvSpPr>
          <p:nvPr/>
        </p:nvSpPr>
        <p:spPr bwMode="auto">
          <a:xfrm>
            <a:off x="6191250" y="1416050"/>
            <a:ext cx="1509713" cy="1071563"/>
          </a:xfrm>
          <a:prstGeom prst="wedgeRoundRectCallout">
            <a:avLst>
              <a:gd name="adj1" fmla="val -86171"/>
              <a:gd name="adj2" fmla="val 121852"/>
              <a:gd name="adj3" fmla="val 16667"/>
            </a:avLst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800" b="1"/>
              <a:t>Okay, Mom.</a:t>
            </a:r>
          </a:p>
        </p:txBody>
      </p:sp>
      <p:sp>
        <p:nvSpPr>
          <p:cNvPr id="103430" name="Text Box 7"/>
          <p:cNvSpPr txBox="1">
            <a:spLocks noChangeArrowheads="1"/>
          </p:cNvSpPr>
          <p:nvPr/>
        </p:nvSpPr>
        <p:spPr bwMode="auto">
          <a:xfrm>
            <a:off x="633413" y="1909763"/>
            <a:ext cx="6794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(b)</a:t>
            </a:r>
          </a:p>
        </p:txBody>
      </p:sp>
      <p:sp>
        <p:nvSpPr>
          <p:cNvPr id="103431" name="Text Box 15"/>
          <p:cNvSpPr txBox="1">
            <a:spLocks noChangeArrowheads="1"/>
          </p:cNvSpPr>
          <p:nvPr/>
        </p:nvSpPr>
        <p:spPr bwMode="auto">
          <a:xfrm>
            <a:off x="1162050" y="304800"/>
            <a:ext cx="71437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7-12 GIVING INSTRUCTIONS: IMPERATIVE</a:t>
            </a:r>
            <a:br>
              <a:rPr lang="en-US" sz="2000">
                <a:solidFill>
                  <a:schemeClr val="bg1"/>
                </a:solidFill>
              </a:rPr>
            </a:br>
            <a:r>
              <a:rPr lang="en-US" sz="2000">
                <a:solidFill>
                  <a:schemeClr val="bg1"/>
                </a:solidFill>
              </a:rPr>
              <a:t>         SENTENCES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4"/>
          <p:cNvSpPr txBox="1">
            <a:spLocks noChangeArrowheads="1"/>
          </p:cNvSpPr>
          <p:nvPr/>
        </p:nvSpPr>
        <p:spPr bwMode="auto">
          <a:xfrm>
            <a:off x="692150" y="1316038"/>
            <a:ext cx="206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/>
              <a:t>DIRECTIONS</a:t>
            </a:r>
          </a:p>
        </p:txBody>
      </p:sp>
      <p:sp>
        <p:nvSpPr>
          <p:cNvPr id="104451" name="Text Box 7"/>
          <p:cNvSpPr txBox="1">
            <a:spLocks noChangeArrowheads="1"/>
          </p:cNvSpPr>
          <p:nvPr/>
        </p:nvSpPr>
        <p:spPr bwMode="auto">
          <a:xfrm>
            <a:off x="633413" y="1677988"/>
            <a:ext cx="6572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(c)</a:t>
            </a:r>
          </a:p>
        </p:txBody>
      </p:sp>
      <p:sp>
        <p:nvSpPr>
          <p:cNvPr id="104452" name="Rectangle 14"/>
          <p:cNvSpPr>
            <a:spLocks noChangeArrowheads="1"/>
          </p:cNvSpPr>
          <p:nvPr/>
        </p:nvSpPr>
        <p:spPr bwMode="auto">
          <a:xfrm>
            <a:off x="1290638" y="1677988"/>
            <a:ext cx="6745287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Emma: So, where should I turn?</a:t>
            </a:r>
          </a:p>
          <a:p>
            <a:r>
              <a:rPr lang="en-US"/>
              <a:t>Adam:</a:t>
            </a:r>
            <a:r>
              <a:rPr lang="en-US" b="1" i="1">
                <a:solidFill>
                  <a:schemeClr val="bg2"/>
                </a:solidFill>
              </a:rPr>
              <a:t>  </a:t>
            </a:r>
            <a:r>
              <a:rPr lang="en-US"/>
              <a:t>In two miles,</a:t>
            </a:r>
            <a:r>
              <a:rPr lang="en-US" b="1" i="1">
                <a:solidFill>
                  <a:schemeClr val="bg2"/>
                </a:solidFill>
              </a:rPr>
              <a:t> turn </a:t>
            </a:r>
            <a:r>
              <a:rPr lang="en-US" b="1"/>
              <a:t>right</a:t>
            </a:r>
            <a:r>
              <a:rPr lang="en-US"/>
              <a:t>.</a:t>
            </a:r>
            <a:r>
              <a:rPr lang="en-US" b="1"/>
              <a:t> </a:t>
            </a:r>
            <a:r>
              <a:rPr lang="en-US" b="1">
                <a:solidFill>
                  <a:schemeClr val="bg2"/>
                </a:solidFill>
              </a:rPr>
              <a:t> </a:t>
            </a:r>
          </a:p>
          <a:p>
            <a:r>
              <a:rPr lang="en-US"/>
              <a:t>            Then</a:t>
            </a:r>
            <a:r>
              <a:rPr lang="en-US" b="1">
                <a:solidFill>
                  <a:schemeClr val="bg2"/>
                </a:solidFill>
              </a:rPr>
              <a:t> </a:t>
            </a:r>
            <a:r>
              <a:rPr lang="en-US" b="1" i="1">
                <a:solidFill>
                  <a:schemeClr val="bg2"/>
                </a:solidFill>
              </a:rPr>
              <a:t>drive</a:t>
            </a:r>
            <a:r>
              <a:rPr lang="en-US" b="1">
                <a:solidFill>
                  <a:schemeClr val="bg2"/>
                </a:solidFill>
              </a:rPr>
              <a:t> </a:t>
            </a:r>
            <a:r>
              <a:rPr lang="en-US" b="1"/>
              <a:t>five miles</a:t>
            </a:r>
            <a:r>
              <a:rPr lang="en-US"/>
              <a:t> to the </a:t>
            </a:r>
          </a:p>
          <a:p>
            <a:r>
              <a:rPr lang="en-US"/>
              <a:t>             hotel on the left.</a:t>
            </a:r>
          </a:p>
        </p:txBody>
      </p:sp>
      <p:pic>
        <p:nvPicPr>
          <p:cNvPr id="104453" name="Picture 15" descr="shutterstock_279577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188" y="3937000"/>
            <a:ext cx="3605212" cy="2641600"/>
          </a:xfrm>
          <a:prstGeom prst="rect">
            <a:avLst/>
          </a:prstGeom>
          <a:noFill/>
          <a:ln w="28575" algn="ctr">
            <a:solidFill>
              <a:srgbClr val="358C3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454" name="Text Box 16"/>
          <p:cNvSpPr txBox="1">
            <a:spLocks noChangeArrowheads="1"/>
          </p:cNvSpPr>
          <p:nvPr/>
        </p:nvSpPr>
        <p:spPr bwMode="auto">
          <a:xfrm>
            <a:off x="1162050" y="304800"/>
            <a:ext cx="71437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7-12 GIVING INSTRUCTIONS: IMPERATIVE</a:t>
            </a:r>
            <a:br>
              <a:rPr lang="en-US" sz="2000">
                <a:solidFill>
                  <a:schemeClr val="bg1"/>
                </a:solidFill>
              </a:rPr>
            </a:br>
            <a:r>
              <a:rPr lang="en-US" sz="2000">
                <a:solidFill>
                  <a:schemeClr val="bg1"/>
                </a:solidFill>
              </a:rPr>
              <a:t>         SENTENCES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8" name="AutoShape 10"/>
          <p:cNvSpPr>
            <a:spLocks noChangeArrowheads="1"/>
          </p:cNvSpPr>
          <p:nvPr/>
        </p:nvSpPr>
        <p:spPr bwMode="auto">
          <a:xfrm>
            <a:off x="1173163" y="3829050"/>
            <a:ext cx="6618287" cy="2025650"/>
          </a:xfrm>
          <a:prstGeom prst="roundRect">
            <a:avLst>
              <a:gd name="adj" fmla="val 16667"/>
            </a:avLst>
          </a:prstGeom>
          <a:solidFill>
            <a:srgbClr val="FFB665"/>
          </a:solidFill>
          <a:ln w="28575">
            <a:solidFill>
              <a:srgbClr val="358C3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  <a:p>
            <a:pPr algn="ctr"/>
            <a:endParaRPr lang="en-US">
              <a:solidFill>
                <a:schemeClr val="tx2"/>
              </a:solidFill>
            </a:endParaRPr>
          </a:p>
          <a:p>
            <a:pPr algn="ctr"/>
            <a:r>
              <a:rPr lang="en-US" b="1" i="1">
                <a:solidFill>
                  <a:srgbClr val="003366"/>
                </a:solidFill>
              </a:rPr>
              <a:t> </a:t>
            </a:r>
            <a:endParaRPr lang="en-US" sz="3600" b="1" i="1"/>
          </a:p>
        </p:txBody>
      </p:sp>
      <p:sp>
        <p:nvSpPr>
          <p:cNvPr id="749571" name="Text Box 3"/>
          <p:cNvSpPr txBox="1">
            <a:spLocks noChangeArrowheads="1"/>
          </p:cNvSpPr>
          <p:nvPr/>
        </p:nvSpPr>
        <p:spPr bwMode="auto">
          <a:xfrm>
            <a:off x="5611813" y="4222750"/>
            <a:ext cx="21685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imperative </a:t>
            </a:r>
          </a:p>
          <a:p>
            <a:pPr eaLnBrk="1" hangingPunct="1"/>
            <a:r>
              <a:rPr lang="en-US"/>
              <a:t>sentences</a:t>
            </a:r>
          </a:p>
        </p:txBody>
      </p:sp>
      <p:sp>
        <p:nvSpPr>
          <p:cNvPr id="749572" name="Text Box 4"/>
          <p:cNvSpPr txBox="1">
            <a:spLocks noChangeArrowheads="1"/>
          </p:cNvSpPr>
          <p:nvPr/>
        </p:nvSpPr>
        <p:spPr bwMode="auto">
          <a:xfrm>
            <a:off x="1293813" y="4006850"/>
            <a:ext cx="3927475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hlink"/>
                </a:solidFill>
              </a:rPr>
              <a:t>give commands</a:t>
            </a:r>
          </a:p>
          <a:p>
            <a:pPr eaLnBrk="1" hangingPunct="1"/>
            <a:r>
              <a:rPr lang="en-US">
                <a:solidFill>
                  <a:schemeClr val="accent2"/>
                </a:solidFill>
              </a:rPr>
              <a:t>make polite requests</a:t>
            </a:r>
          </a:p>
          <a:p>
            <a:pPr eaLnBrk="1" hangingPunct="1"/>
            <a:r>
              <a:rPr lang="en-US">
                <a:solidFill>
                  <a:schemeClr val="bg2"/>
                </a:solidFill>
              </a:rPr>
              <a:t>give directions</a:t>
            </a:r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71438" y="1384300"/>
            <a:ext cx="2063750" cy="157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en-US" sz="2400"/>
              <a:t>COMMAND</a:t>
            </a:r>
          </a:p>
          <a:p>
            <a:pPr eaLnBrk="1" hangingPunct="1">
              <a:lnSpc>
                <a:spcPct val="135000"/>
              </a:lnSpc>
            </a:pPr>
            <a:r>
              <a:rPr lang="en-US" sz="2400"/>
              <a:t>REQUEST</a:t>
            </a:r>
          </a:p>
          <a:p>
            <a:pPr eaLnBrk="1" hangingPunct="1">
              <a:lnSpc>
                <a:spcPct val="135000"/>
              </a:lnSpc>
            </a:pPr>
            <a:r>
              <a:rPr lang="en-US" sz="2400"/>
              <a:t>DIRECTIONS</a:t>
            </a:r>
          </a:p>
        </p:txBody>
      </p:sp>
      <p:sp>
        <p:nvSpPr>
          <p:cNvPr id="105478" name="Rectangle 6"/>
          <p:cNvSpPr>
            <a:spLocks noChangeArrowheads="1"/>
          </p:cNvSpPr>
          <p:nvPr/>
        </p:nvSpPr>
        <p:spPr bwMode="auto">
          <a:xfrm>
            <a:off x="2217738" y="1360488"/>
            <a:ext cx="7820025" cy="15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/>
              <a:t>(a)</a:t>
            </a:r>
            <a:r>
              <a:rPr lang="en-US" b="1" i="1">
                <a:solidFill>
                  <a:schemeClr val="hlink"/>
                </a:solidFill>
              </a:rPr>
              <a:t> Sit </a:t>
            </a:r>
            <a:r>
              <a:rPr lang="en-US"/>
              <a:t>down!</a:t>
            </a:r>
          </a:p>
          <a:p>
            <a:r>
              <a:rPr lang="en-US"/>
              <a:t>(b) </a:t>
            </a:r>
            <a:r>
              <a:rPr lang="en-US" b="1" i="1">
                <a:solidFill>
                  <a:schemeClr val="accent2"/>
                </a:solidFill>
              </a:rPr>
              <a:t>Sit </a:t>
            </a:r>
            <a:r>
              <a:rPr lang="en-US"/>
              <a:t>down, please.</a:t>
            </a:r>
          </a:p>
          <a:p>
            <a:r>
              <a:rPr lang="en-US"/>
              <a:t>(c) </a:t>
            </a:r>
            <a:r>
              <a:rPr lang="en-US" b="1" i="1">
                <a:solidFill>
                  <a:schemeClr val="bg2"/>
                </a:solidFill>
              </a:rPr>
              <a:t>Turn</a:t>
            </a:r>
            <a:r>
              <a:rPr lang="en-US"/>
              <a:t> right.  Then </a:t>
            </a:r>
            <a:r>
              <a:rPr lang="en-US" b="1" i="1">
                <a:solidFill>
                  <a:schemeClr val="bg2"/>
                </a:solidFill>
              </a:rPr>
              <a:t>drive</a:t>
            </a:r>
            <a:r>
              <a:rPr lang="en-US"/>
              <a:t> five miles.</a:t>
            </a:r>
            <a:endParaRPr lang="en-US" b="1">
              <a:solidFill>
                <a:schemeClr val="bg2"/>
              </a:solidFill>
            </a:endParaRPr>
          </a:p>
        </p:txBody>
      </p:sp>
      <p:sp>
        <p:nvSpPr>
          <p:cNvPr id="749575" name="AutoShape 7"/>
          <p:cNvSpPr>
            <a:spLocks/>
          </p:cNvSpPr>
          <p:nvPr/>
        </p:nvSpPr>
        <p:spPr bwMode="auto">
          <a:xfrm>
            <a:off x="5221288" y="4006850"/>
            <a:ext cx="390525" cy="1554163"/>
          </a:xfrm>
          <a:prstGeom prst="rightBrace">
            <a:avLst>
              <a:gd name="adj1" fmla="val 33164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5480" name="Text Box 12"/>
          <p:cNvSpPr txBox="1">
            <a:spLocks noChangeArrowheads="1"/>
          </p:cNvSpPr>
          <p:nvPr/>
        </p:nvSpPr>
        <p:spPr bwMode="auto">
          <a:xfrm>
            <a:off x="1162050" y="304800"/>
            <a:ext cx="71437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7-12 GIVING INSTRUCTIONS: IMPERATIVE</a:t>
            </a:r>
            <a:br>
              <a:rPr lang="en-US" sz="2000">
                <a:solidFill>
                  <a:schemeClr val="bg1"/>
                </a:solidFill>
              </a:rPr>
            </a:br>
            <a:r>
              <a:rPr lang="en-US" sz="2000">
                <a:solidFill>
                  <a:schemeClr val="bg1"/>
                </a:solidFill>
              </a:rPr>
              <a:t>         SENTENCES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800" decel="100000"/>
                                        <p:tgtEl>
                                          <p:spTgt spid="7495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800" decel="100000" fill="hold"/>
                                        <p:tgtEl>
                                          <p:spTgt spid="7495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00" decel="100000" fill="hold"/>
                                        <p:tgtEl>
                                          <p:spTgt spid="749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749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49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49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800" decel="100000"/>
                                        <p:tgtEl>
                                          <p:spTgt spid="7495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7495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800" decel="100000" fill="hold"/>
                                        <p:tgtEl>
                                          <p:spTgt spid="749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00" decel="100000" fill="hold"/>
                                        <p:tgtEl>
                                          <p:spTgt spid="749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49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49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9578" grpId="0" animBg="1"/>
      <p:bldP spid="749571" grpId="0"/>
      <p:bldP spid="74957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703" name="Text Box 7"/>
          <p:cNvSpPr txBox="1">
            <a:spLocks noChangeArrowheads="1"/>
          </p:cNvSpPr>
          <p:nvPr/>
        </p:nvSpPr>
        <p:spPr bwMode="auto">
          <a:xfrm>
            <a:off x="339725" y="1425575"/>
            <a:ext cx="293528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(d) </a:t>
            </a:r>
            <a:r>
              <a:rPr lang="en-US" b="1" i="1">
                <a:solidFill>
                  <a:srgbClr val="800080"/>
                </a:solidFill>
              </a:rPr>
              <a:t>Slow </a:t>
            </a:r>
            <a:r>
              <a:rPr lang="en-US"/>
              <a:t>down!</a:t>
            </a:r>
          </a:p>
          <a:p>
            <a:pPr eaLnBrk="1" hangingPunct="1"/>
            <a:endParaRPr lang="en-US"/>
          </a:p>
        </p:txBody>
      </p:sp>
      <p:pic>
        <p:nvPicPr>
          <p:cNvPr id="925707" name="Picture 11" descr="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3" y="1293813"/>
            <a:ext cx="6324600" cy="239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500" name="Text Box 12"/>
          <p:cNvSpPr txBox="1">
            <a:spLocks noChangeArrowheads="1"/>
          </p:cNvSpPr>
          <p:nvPr/>
        </p:nvSpPr>
        <p:spPr bwMode="auto">
          <a:xfrm>
            <a:off x="1162050" y="304800"/>
            <a:ext cx="71437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7-12 GIVING INSTRUCTIONS: IMPERATIVE</a:t>
            </a:r>
            <a:br>
              <a:rPr lang="en-US" sz="2000">
                <a:solidFill>
                  <a:schemeClr val="bg1"/>
                </a:solidFill>
              </a:rPr>
            </a:br>
            <a:r>
              <a:rPr lang="en-US" sz="2000">
                <a:solidFill>
                  <a:schemeClr val="bg1"/>
                </a:solidFill>
              </a:rPr>
              <a:t>         SENTENCES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925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25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5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570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795" name="Text Box 3"/>
          <p:cNvSpPr txBox="1">
            <a:spLocks noChangeArrowheads="1"/>
          </p:cNvSpPr>
          <p:nvPr/>
        </p:nvSpPr>
        <p:spPr bwMode="auto">
          <a:xfrm>
            <a:off x="339725" y="1425575"/>
            <a:ext cx="4243388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(d) </a:t>
            </a:r>
            <a:r>
              <a:rPr lang="en-US" b="1" i="1">
                <a:solidFill>
                  <a:srgbClr val="800080"/>
                </a:solidFill>
              </a:rPr>
              <a:t>Slow </a:t>
            </a:r>
            <a:r>
              <a:rPr lang="en-US"/>
              <a:t>down!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(e) Please </a:t>
            </a:r>
            <a:r>
              <a:rPr lang="en-US" b="1" i="1">
                <a:solidFill>
                  <a:srgbClr val="800080"/>
                </a:solidFill>
              </a:rPr>
              <a:t>slow</a:t>
            </a:r>
            <a:r>
              <a:rPr lang="en-US"/>
              <a:t> down!</a:t>
            </a:r>
          </a:p>
          <a:p>
            <a:pPr eaLnBrk="1" hangingPunct="1"/>
            <a:endParaRPr lang="en-US"/>
          </a:p>
        </p:txBody>
      </p:sp>
      <p:pic>
        <p:nvPicPr>
          <p:cNvPr id="929797" name="Picture 5" descr="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0" y="3467100"/>
            <a:ext cx="6324600" cy="239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524" name="Text Box 6"/>
          <p:cNvSpPr txBox="1">
            <a:spLocks noChangeArrowheads="1"/>
          </p:cNvSpPr>
          <p:nvPr/>
        </p:nvSpPr>
        <p:spPr bwMode="auto">
          <a:xfrm>
            <a:off x="1162050" y="304800"/>
            <a:ext cx="71437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7-12 GIVING INSTRUCTIONS: IMPERATIVE</a:t>
            </a:r>
            <a:br>
              <a:rPr lang="en-US" sz="2000">
                <a:solidFill>
                  <a:schemeClr val="bg1"/>
                </a:solidFill>
              </a:rPr>
            </a:br>
            <a:r>
              <a:rPr lang="en-US" sz="2000">
                <a:solidFill>
                  <a:schemeClr val="bg1"/>
                </a:solidFill>
              </a:rPr>
              <a:t>         SENTENCES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929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929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2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979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48" name="AutoShape 8"/>
          <p:cNvSpPr>
            <a:spLocks noChangeArrowheads="1"/>
          </p:cNvSpPr>
          <p:nvPr/>
        </p:nvSpPr>
        <p:spPr bwMode="auto">
          <a:xfrm>
            <a:off x="636588" y="4598988"/>
            <a:ext cx="7669212" cy="1423987"/>
          </a:xfrm>
          <a:prstGeom prst="roundRect">
            <a:avLst>
              <a:gd name="adj" fmla="val 16667"/>
            </a:avLst>
          </a:prstGeom>
          <a:solidFill>
            <a:srgbClr val="FFB665"/>
          </a:solidFill>
          <a:ln w="28575">
            <a:solidFill>
              <a:srgbClr val="358C3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  <a:p>
            <a:pPr algn="ctr"/>
            <a:endParaRPr lang="en-US">
              <a:solidFill>
                <a:schemeClr val="tx2"/>
              </a:solidFill>
            </a:endParaRPr>
          </a:p>
          <a:p>
            <a:pPr algn="ctr"/>
            <a:r>
              <a:rPr lang="en-US" b="1" i="1">
                <a:solidFill>
                  <a:srgbClr val="003366"/>
                </a:solidFill>
              </a:rPr>
              <a:t> </a:t>
            </a:r>
            <a:endParaRPr lang="en-US" sz="3600" b="1" i="1"/>
          </a:p>
        </p:txBody>
      </p:sp>
      <p:sp>
        <p:nvSpPr>
          <p:cNvPr id="931843" name="Text Box 3"/>
          <p:cNvSpPr txBox="1">
            <a:spLocks noChangeArrowheads="1"/>
          </p:cNvSpPr>
          <p:nvPr/>
        </p:nvSpPr>
        <p:spPr bwMode="auto">
          <a:xfrm>
            <a:off x="339725" y="1425575"/>
            <a:ext cx="248443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(f) </a:t>
            </a:r>
            <a:r>
              <a:rPr lang="en-US" b="1" i="1">
                <a:solidFill>
                  <a:srgbClr val="800080"/>
                </a:solidFill>
              </a:rPr>
              <a:t>Come </a:t>
            </a:r>
            <a:r>
              <a:rPr lang="en-US"/>
              <a:t>on!</a:t>
            </a:r>
          </a:p>
          <a:p>
            <a:pPr eaLnBrk="1" hangingPunct="1"/>
            <a:endParaRPr lang="en-US"/>
          </a:p>
        </p:txBody>
      </p:sp>
      <p:sp>
        <p:nvSpPr>
          <p:cNvPr id="931847" name="Text Box 7"/>
          <p:cNvSpPr txBox="1">
            <a:spLocks noChangeArrowheads="1"/>
          </p:cNvSpPr>
          <p:nvPr/>
        </p:nvSpPr>
        <p:spPr bwMode="auto">
          <a:xfrm>
            <a:off x="795338" y="5019675"/>
            <a:ext cx="85074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subject of sentence  =  </a:t>
            </a:r>
            <a:r>
              <a:rPr lang="en-US" b="1" i="1"/>
              <a:t>you </a:t>
            </a:r>
            <a:r>
              <a:rPr lang="en-US"/>
              <a:t>(unspoken)</a:t>
            </a:r>
          </a:p>
        </p:txBody>
      </p:sp>
      <p:pic>
        <p:nvPicPr>
          <p:cNvPr id="931849" name="Picture 9" descr="shutterstock_102566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688" y="1425575"/>
            <a:ext cx="4710112" cy="3144838"/>
          </a:xfrm>
          <a:prstGeom prst="rect">
            <a:avLst/>
          </a:prstGeom>
          <a:noFill/>
          <a:ln w="28575" algn="ctr">
            <a:solidFill>
              <a:srgbClr val="358C3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1850" name="Text Box 10"/>
          <p:cNvSpPr txBox="1">
            <a:spLocks noChangeArrowheads="1"/>
          </p:cNvSpPr>
          <p:nvPr/>
        </p:nvSpPr>
        <p:spPr bwMode="auto">
          <a:xfrm>
            <a:off x="336550" y="1419225"/>
            <a:ext cx="4243388" cy="301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(d) </a:t>
            </a:r>
            <a:r>
              <a:rPr lang="en-US" b="1" i="1">
                <a:solidFill>
                  <a:srgbClr val="800080"/>
                </a:solidFill>
              </a:rPr>
              <a:t>Slow </a:t>
            </a:r>
            <a:r>
              <a:rPr lang="en-US"/>
              <a:t>down!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(e) Please </a:t>
            </a:r>
            <a:r>
              <a:rPr lang="en-US" b="1" i="1">
                <a:solidFill>
                  <a:srgbClr val="800080"/>
                </a:solidFill>
              </a:rPr>
              <a:t>slow</a:t>
            </a:r>
            <a:r>
              <a:rPr lang="en-US"/>
              <a:t> down!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(f) </a:t>
            </a:r>
            <a:r>
              <a:rPr lang="en-US" b="1" i="1">
                <a:solidFill>
                  <a:srgbClr val="800080"/>
                </a:solidFill>
              </a:rPr>
              <a:t>Come </a:t>
            </a:r>
            <a:r>
              <a:rPr lang="en-US"/>
              <a:t>on!</a:t>
            </a:r>
          </a:p>
          <a:p>
            <a:pPr eaLnBrk="1" hangingPunct="1"/>
            <a:endParaRPr lang="en-US"/>
          </a:p>
        </p:txBody>
      </p:sp>
      <p:sp>
        <p:nvSpPr>
          <p:cNvPr id="108551" name="Text Box 11"/>
          <p:cNvSpPr txBox="1">
            <a:spLocks noChangeArrowheads="1"/>
          </p:cNvSpPr>
          <p:nvPr/>
        </p:nvSpPr>
        <p:spPr bwMode="auto">
          <a:xfrm>
            <a:off x="1162050" y="304800"/>
            <a:ext cx="71437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7-12 GIVING INSTRUCTIONS: IMPERATIVE</a:t>
            </a:r>
            <a:br>
              <a:rPr lang="en-US" sz="2000">
                <a:solidFill>
                  <a:schemeClr val="bg1"/>
                </a:solidFill>
              </a:rPr>
            </a:br>
            <a:r>
              <a:rPr lang="en-US" sz="2000">
                <a:solidFill>
                  <a:schemeClr val="bg1"/>
                </a:solidFill>
              </a:rPr>
              <a:t>         SENTENCES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48" grpId="0" animBg="1"/>
      <p:bldP spid="931843" grpId="0"/>
      <p:bldP spid="931847" grpId="0"/>
      <p:bldP spid="93185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4"/>
          <p:cNvSpPr txBox="1">
            <a:spLocks noChangeArrowheads="1"/>
          </p:cNvSpPr>
          <p:nvPr/>
        </p:nvSpPr>
        <p:spPr bwMode="auto">
          <a:xfrm>
            <a:off x="339725" y="1425575"/>
            <a:ext cx="6721475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(g) </a:t>
            </a:r>
            <a:r>
              <a:rPr lang="en-US" b="1" i="1">
                <a:solidFill>
                  <a:srgbClr val="793B00"/>
                </a:solidFill>
              </a:rPr>
              <a:t>Don’t worry</a:t>
            </a:r>
            <a:r>
              <a:rPr lang="en-US"/>
              <a:t>. I won’t fall.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</p:txBody>
      </p:sp>
      <p:pic>
        <p:nvPicPr>
          <p:cNvPr id="109571" name="Picture 8" descr="shutterstock_126177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763" y="2174875"/>
            <a:ext cx="2855912" cy="4276725"/>
          </a:xfrm>
          <a:prstGeom prst="rect">
            <a:avLst/>
          </a:prstGeom>
          <a:noFill/>
          <a:ln w="28575" algn="ctr">
            <a:solidFill>
              <a:srgbClr val="358C3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572" name="Text Box 9"/>
          <p:cNvSpPr txBox="1">
            <a:spLocks noChangeArrowheads="1"/>
          </p:cNvSpPr>
          <p:nvPr/>
        </p:nvSpPr>
        <p:spPr bwMode="auto">
          <a:xfrm>
            <a:off x="1162050" y="304800"/>
            <a:ext cx="71437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7-12 GIVING INSTRUCTIONS: IMPERATIVE</a:t>
            </a:r>
            <a:br>
              <a:rPr lang="en-US" sz="2000">
                <a:solidFill>
                  <a:schemeClr val="bg1"/>
                </a:solidFill>
              </a:rPr>
            </a:br>
            <a:r>
              <a:rPr lang="en-US" sz="2000">
                <a:solidFill>
                  <a:schemeClr val="bg1"/>
                </a:solidFill>
              </a:rPr>
              <a:t>         SENTENCES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Custom Design 15">
      <a:dk1>
        <a:srgbClr val="000000"/>
      </a:dk1>
      <a:lt1>
        <a:srgbClr val="FFFFFF"/>
      </a:lt1>
      <a:dk2>
        <a:srgbClr val="000000"/>
      </a:dk2>
      <a:lt2>
        <a:srgbClr val="DC303D"/>
      </a:lt2>
      <a:accent1>
        <a:srgbClr val="B2B2B2"/>
      </a:accent1>
      <a:accent2>
        <a:srgbClr val="0101FF"/>
      </a:accent2>
      <a:accent3>
        <a:srgbClr val="FFFFFF"/>
      </a:accent3>
      <a:accent4>
        <a:srgbClr val="000000"/>
      </a:accent4>
      <a:accent5>
        <a:srgbClr val="D5D5D5"/>
      </a:accent5>
      <a:accent6>
        <a:srgbClr val="0101E7"/>
      </a:accent6>
      <a:hlink>
        <a:srgbClr val="2B8525"/>
      </a:hlink>
      <a:folHlink>
        <a:srgbClr val="80808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8000"/>
        </a:hlink>
        <a:folHlink>
          <a:srgbClr val="0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75BD"/>
        </a:accent1>
        <a:accent2>
          <a:srgbClr val="0101FF"/>
        </a:accent2>
        <a:accent3>
          <a:srgbClr val="FFFFFF"/>
        </a:accent3>
        <a:accent4>
          <a:srgbClr val="000000"/>
        </a:accent4>
        <a:accent5>
          <a:srgbClr val="FFBDDB"/>
        </a:accent5>
        <a:accent6>
          <a:srgbClr val="0101E7"/>
        </a:accent6>
        <a:hlink>
          <a:srgbClr val="358C3A"/>
        </a:hlink>
        <a:folHlink>
          <a:srgbClr val="358C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5">
        <a:dk1>
          <a:srgbClr val="000000"/>
        </a:dk1>
        <a:lt1>
          <a:srgbClr val="FFFFFF"/>
        </a:lt1>
        <a:dk2>
          <a:srgbClr val="000000"/>
        </a:dk2>
        <a:lt2>
          <a:srgbClr val="DC303D"/>
        </a:lt2>
        <a:accent1>
          <a:srgbClr val="B2B2B2"/>
        </a:accent1>
        <a:accent2>
          <a:srgbClr val="0101FF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0101E7"/>
        </a:accent6>
        <a:hlink>
          <a:srgbClr val="2B8525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DC303D"/>
      </a:lt2>
      <a:accent1>
        <a:srgbClr val="B2B2B2"/>
      </a:accent1>
      <a:accent2>
        <a:srgbClr val="0101FF"/>
      </a:accent2>
      <a:accent3>
        <a:srgbClr val="FFFFFF"/>
      </a:accent3>
      <a:accent4>
        <a:srgbClr val="000000"/>
      </a:accent4>
      <a:accent5>
        <a:srgbClr val="D5D5D5"/>
      </a:accent5>
      <a:accent6>
        <a:srgbClr val="0101E7"/>
      </a:accent6>
      <a:hlink>
        <a:srgbClr val="2B8525"/>
      </a:hlink>
      <a:folHlink>
        <a:srgbClr val="80808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66B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FFB8D7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2D9B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FFADCB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75BD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FFBDDB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75BD"/>
        </a:accent1>
        <a:accent2>
          <a:srgbClr val="0101FF"/>
        </a:accent2>
        <a:accent3>
          <a:srgbClr val="FFFFFF"/>
        </a:accent3>
        <a:accent4>
          <a:srgbClr val="000000"/>
        </a:accent4>
        <a:accent5>
          <a:srgbClr val="FFBDDB"/>
        </a:accent5>
        <a:accent6>
          <a:srgbClr val="0101E7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4828</TotalTime>
  <Words>351</Words>
  <Application>Microsoft Office PowerPoint</Application>
  <PresentationFormat>On-screen Show (4:3)</PresentationFormat>
  <Paragraphs>101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Custom Design</vt:lpstr>
      <vt:lpstr>1_Default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Pearson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7 - FEG</dc:title>
  <dc:creator>ulaneth</dc:creator>
  <cp:lastModifiedBy>Puta</cp:lastModifiedBy>
  <cp:revision>140</cp:revision>
  <dcterms:created xsi:type="dcterms:W3CDTF">2007-08-14T16:24:56Z</dcterms:created>
  <dcterms:modified xsi:type="dcterms:W3CDTF">2011-03-16T04:48:50Z</dcterms:modified>
</cp:coreProperties>
</file>