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2" r:id="rId2"/>
  </p:sldMasterIdLst>
  <p:notesMasterIdLst>
    <p:notesMasterId r:id="rId35"/>
  </p:notesMasterIdLst>
  <p:handoutMasterIdLst>
    <p:handoutMasterId r:id="rId36"/>
  </p:handoutMasterIdLst>
  <p:sldIdLst>
    <p:sldId id="283" r:id="rId3"/>
    <p:sldId id="368" r:id="rId4"/>
    <p:sldId id="366" r:id="rId5"/>
    <p:sldId id="281" r:id="rId6"/>
    <p:sldId id="271" r:id="rId7"/>
    <p:sldId id="284" r:id="rId8"/>
    <p:sldId id="307" r:id="rId9"/>
    <p:sldId id="286" r:id="rId10"/>
    <p:sldId id="288" r:id="rId11"/>
    <p:sldId id="355" r:id="rId12"/>
    <p:sldId id="290" r:id="rId13"/>
    <p:sldId id="292" r:id="rId14"/>
    <p:sldId id="291" r:id="rId15"/>
    <p:sldId id="293" r:id="rId16"/>
    <p:sldId id="294" r:id="rId17"/>
    <p:sldId id="308" r:id="rId18"/>
    <p:sldId id="296" r:id="rId19"/>
    <p:sldId id="297" r:id="rId20"/>
    <p:sldId id="356" r:id="rId21"/>
    <p:sldId id="357" r:id="rId22"/>
    <p:sldId id="358" r:id="rId23"/>
    <p:sldId id="359" r:id="rId24"/>
    <p:sldId id="360" r:id="rId25"/>
    <p:sldId id="361" r:id="rId26"/>
    <p:sldId id="363" r:id="rId27"/>
    <p:sldId id="364" r:id="rId28"/>
    <p:sldId id="298" r:id="rId29"/>
    <p:sldId id="315" r:id="rId30"/>
    <p:sldId id="316" r:id="rId31"/>
    <p:sldId id="317" r:id="rId32"/>
    <p:sldId id="318" r:id="rId33"/>
    <p:sldId id="350" r:id="rId3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D89B"/>
    <a:srgbClr val="CB0076"/>
    <a:srgbClr val="2B8525"/>
    <a:srgbClr val="FF5B00"/>
    <a:srgbClr val="266429"/>
    <a:srgbClr val="0101FF"/>
    <a:srgbClr val="80008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0" autoAdjust="0"/>
    <p:restoredTop sz="82743" autoAdjust="0"/>
  </p:normalViewPr>
  <p:slideViewPr>
    <p:cSldViewPr snapToGrid="0" snapToObjects="1">
      <p:cViewPr varScale="1">
        <p:scale>
          <a:sx n="117" d="100"/>
          <a:sy n="117" d="100"/>
        </p:scale>
        <p:origin x="-1542" y="-102"/>
      </p:cViewPr>
      <p:guideLst>
        <p:guide orient="horz" pos="209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7870A39-4674-453D-8302-67770B927D2A}" type="datetime1">
              <a:rPr lang="en-US"/>
              <a:pPr>
                <a:defRPr/>
              </a:pPr>
              <a:t>9/18/2012</a:t>
            </a:fld>
            <a:endParaRPr 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32D2ECB-E4D7-447B-8C22-B16E5810C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84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D83B6B8E-8DB1-4A53-85C8-EADFB6529070}" type="datetime1">
              <a:rPr lang="en-US"/>
              <a:pPr>
                <a:defRPr/>
              </a:pPr>
              <a:t>9/18/2012</a:t>
            </a:fld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01AC570E-1851-4602-8CC5-12B9E5B1C3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88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EAA4A6-BAF4-4BF5-8783-51E9A51E918F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D0F043-A4E3-4EB0-ABB0-ECF590B6B28B}" type="slidenum">
              <a:rPr lang="en-US" sz="1200" smtClean="0"/>
              <a:pPr eaLnBrk="1" hangingPunct="1"/>
              <a:t>10</a:t>
            </a:fld>
            <a:endParaRPr lang="en-US" sz="120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252F90-75EF-4FCC-829F-7DE8918F7402}" type="slidenum">
              <a:rPr lang="en-US" sz="1200" smtClean="0"/>
              <a:pPr eaLnBrk="1" hangingPunct="1"/>
              <a:t>11</a:t>
            </a:fld>
            <a:endParaRPr lang="en-US" sz="120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9984C08-3D6F-4B4E-A349-B74020B557FA}" type="slidenum">
              <a:rPr lang="en-US" sz="1200" smtClean="0"/>
              <a:pPr eaLnBrk="1" hangingPunct="1"/>
              <a:t>12</a:t>
            </a:fld>
            <a:endParaRPr lang="en-US" sz="120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CDB7A90-CF14-42CF-9213-1591B61FD2F1}" type="slidenum">
              <a:rPr lang="en-US" sz="1200" smtClean="0"/>
              <a:pPr eaLnBrk="1" hangingPunct="1"/>
              <a:t>13</a:t>
            </a:fld>
            <a:endParaRPr lang="en-US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1BD49F8-C123-4D7D-AD93-197B6651FA04}" type="slidenum">
              <a:rPr lang="en-US" sz="1200" smtClean="0"/>
              <a:pPr eaLnBrk="1" hangingPunct="1"/>
              <a:t>14</a:t>
            </a:fld>
            <a:endParaRPr lang="en-US" sz="120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528893F-D154-4E02-93A4-3325E7EE7AA2}" type="slidenum">
              <a:rPr lang="en-US" sz="1200" smtClean="0"/>
              <a:pPr eaLnBrk="1" hangingPunct="1"/>
              <a:t>15</a:t>
            </a:fld>
            <a:endParaRPr lang="en-US" sz="120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BD20F5E-AB69-4073-86ED-81983314E897}" type="slidenum">
              <a:rPr lang="en-US" sz="1200" smtClean="0"/>
              <a:pPr eaLnBrk="1" hangingPunct="1"/>
              <a:t>16</a:t>
            </a:fld>
            <a:endParaRPr lang="en-US" sz="120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CB6BE24-4736-412A-9753-9894BD06C15D}" type="slidenum">
              <a:rPr lang="en-US" sz="1200" smtClean="0"/>
              <a:pPr eaLnBrk="1" hangingPunct="1"/>
              <a:t>17</a:t>
            </a:fld>
            <a:endParaRPr lang="en-US" sz="120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D66A60-D415-414C-83AE-C431117C0D92}" type="slidenum">
              <a:rPr lang="en-US" sz="1200" smtClean="0"/>
              <a:pPr eaLnBrk="1" hangingPunct="1"/>
              <a:t>18</a:t>
            </a:fld>
            <a:endParaRPr lang="en-US" sz="120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D05BAF-6400-4018-BAE1-35CE523DAAED}" type="slidenum">
              <a:rPr lang="en-US" sz="1200" smtClean="0"/>
              <a:pPr eaLnBrk="1" hangingPunct="1"/>
              <a:t>19</a:t>
            </a:fld>
            <a:endParaRPr lang="en-US" sz="120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EAA4A6-BAF4-4BF5-8783-51E9A51E918F}" type="slidenum">
              <a:rPr lang="en-US" sz="1200" smtClean="0"/>
              <a:pPr eaLnBrk="1" hangingPunct="1"/>
              <a:t>2</a:t>
            </a:fld>
            <a:endParaRPr lang="en-US" sz="120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2299CF-8AAA-4D50-9D18-34BA5E941F8E}" type="slidenum">
              <a:rPr lang="en-US" sz="1200" smtClean="0"/>
              <a:pPr eaLnBrk="1" hangingPunct="1"/>
              <a:t>20</a:t>
            </a:fld>
            <a:endParaRPr lang="en-US" sz="120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55C389-F550-4199-9BBF-E9428B2BF88D}" type="slidenum">
              <a:rPr lang="en-US" sz="1200" smtClean="0"/>
              <a:pPr eaLnBrk="1" hangingPunct="1"/>
              <a:t>21</a:t>
            </a:fld>
            <a:endParaRPr lang="en-US" sz="120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9D34A9-5C5A-4D46-850E-FFE7F29D4BD2}" type="slidenum">
              <a:rPr lang="en-US" sz="1200" smtClean="0"/>
              <a:pPr eaLnBrk="1" hangingPunct="1"/>
              <a:t>22</a:t>
            </a:fld>
            <a:endParaRPr lang="en-US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3D6A80D-DACB-45D9-AFCF-78F04EC93490}" type="slidenum">
              <a:rPr lang="en-US" sz="1200" smtClean="0"/>
              <a:pPr eaLnBrk="1" hangingPunct="1"/>
              <a:t>23</a:t>
            </a:fld>
            <a:endParaRPr lang="en-US" sz="120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CB3F950-81B4-489E-9F7E-63C43C381C93}" type="slidenum">
              <a:rPr lang="en-US" sz="1200" smtClean="0"/>
              <a:pPr eaLnBrk="1" hangingPunct="1"/>
              <a:t>24</a:t>
            </a:fld>
            <a:endParaRPr lang="en-US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82BC87B-423B-41BA-9310-F67E56718D48}" type="slidenum">
              <a:rPr lang="en-US" sz="1200" smtClean="0"/>
              <a:pPr eaLnBrk="1" hangingPunct="1"/>
              <a:t>25</a:t>
            </a:fld>
            <a:endParaRPr lang="en-US" sz="120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BA6E64-2494-43B4-A1E8-8B3616BBD662}" type="slidenum">
              <a:rPr lang="en-US" sz="1200" smtClean="0"/>
              <a:pPr eaLnBrk="1" hangingPunct="1"/>
              <a:t>26</a:t>
            </a:fld>
            <a:endParaRPr lang="en-US" sz="120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5257CB4-B726-47DE-9454-B859388DDF08}" type="slidenum">
              <a:rPr lang="en-US" sz="1200" smtClean="0"/>
              <a:pPr eaLnBrk="1" hangingPunct="1"/>
              <a:t>27</a:t>
            </a:fld>
            <a:endParaRPr lang="en-US" sz="12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F5CE21C-CC9A-4B16-8A5C-FBF8968A36EF}" type="slidenum">
              <a:rPr lang="en-US" sz="1200" smtClean="0"/>
              <a:pPr eaLnBrk="1" hangingPunct="1"/>
              <a:t>28</a:t>
            </a:fld>
            <a:endParaRPr lang="en-US" sz="12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8410866-6C82-452B-BDFC-A228778AF521}" type="slidenum">
              <a:rPr lang="en-US" sz="1200" smtClean="0"/>
              <a:pPr eaLnBrk="1" hangingPunct="1"/>
              <a:t>29</a:t>
            </a:fld>
            <a:endParaRPr lang="en-US" sz="120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2"/>
                </a:solidFill>
                <a:latin typeface="Arial" charset="0"/>
              </a:defRPr>
            </a:lvl1pPr>
            <a:lvl2pPr marL="757066" indent="-291179" eaLnBrk="0" hangingPunct="0">
              <a:defRPr sz="3300">
                <a:solidFill>
                  <a:schemeClr val="tx2"/>
                </a:solidFill>
                <a:latin typeface="Arial" charset="0"/>
              </a:defRPr>
            </a:lvl2pPr>
            <a:lvl3pPr marL="1164717" indent="-232943" eaLnBrk="0" hangingPunct="0">
              <a:defRPr sz="3300">
                <a:solidFill>
                  <a:schemeClr val="tx2"/>
                </a:solidFill>
                <a:latin typeface="Arial" charset="0"/>
              </a:defRPr>
            </a:lvl3pPr>
            <a:lvl4pPr marL="1630604" indent="-232943" eaLnBrk="0" hangingPunct="0">
              <a:defRPr sz="3300">
                <a:solidFill>
                  <a:schemeClr val="tx2"/>
                </a:solidFill>
                <a:latin typeface="Arial" charset="0"/>
              </a:defRPr>
            </a:lvl4pPr>
            <a:lvl5pPr marL="2096491" indent="-232943" eaLnBrk="0" hangingPunct="0">
              <a:defRPr sz="3300">
                <a:solidFill>
                  <a:schemeClr val="tx2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FE9B44BF-E345-47E8-AF37-37C93220A990}" type="slidenum">
              <a:rPr lang="en-US" sz="1200">
                <a:solidFill>
                  <a:schemeClr val="tx1"/>
                </a:solidFill>
              </a:rPr>
              <a:pPr eaLnBrk="1" hangingPunct="1"/>
              <a:t>3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B814FE1-6746-42ED-8080-477B46A12F03}" type="slidenum">
              <a:rPr lang="en-US" sz="1200" smtClean="0"/>
              <a:pPr eaLnBrk="1" hangingPunct="1"/>
              <a:t>30</a:t>
            </a:fld>
            <a:endParaRPr lang="en-US" sz="120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5AE28D-FA71-48B8-8FA4-F222F5D11511}" type="slidenum">
              <a:rPr lang="en-US" sz="1200" smtClean="0"/>
              <a:pPr eaLnBrk="1" hangingPunct="1"/>
              <a:t>31</a:t>
            </a:fld>
            <a:endParaRPr lang="en-US" sz="12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09B5C6-3041-4C84-BD8D-EAA6569E2003}" type="slidenum">
              <a:rPr lang="en-US" sz="1200" smtClean="0"/>
              <a:pPr eaLnBrk="1" hangingPunct="1"/>
              <a:t>32</a:t>
            </a:fld>
            <a:endParaRPr lang="en-US" sz="120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5F118C1-74D1-41BC-8262-C33836017E26}" type="slidenum">
              <a:rPr lang="en-US" sz="1200" smtClean="0"/>
              <a:pPr eaLnBrk="1" hangingPunct="1"/>
              <a:t>4</a:t>
            </a:fld>
            <a:endParaRPr lang="en-US" sz="120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BF7E0FE-C2F9-4B63-9824-7AB06C338425}" type="slidenum">
              <a:rPr lang="en-US" sz="1200" smtClean="0"/>
              <a:pPr eaLnBrk="1" hangingPunct="1"/>
              <a:t>5</a:t>
            </a:fld>
            <a:endParaRPr lang="en-US" sz="120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670E410-D983-49B7-A587-ABFF6F671CE6}" type="slidenum">
              <a:rPr lang="en-US" sz="1200" smtClean="0"/>
              <a:pPr eaLnBrk="1" hangingPunct="1"/>
              <a:t>6</a:t>
            </a:fld>
            <a:endParaRPr lang="en-US" sz="12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474E86D-60EE-400E-9FD3-2CD433B8F67C}" type="slidenum">
              <a:rPr lang="en-US" sz="1200" smtClean="0"/>
              <a:pPr eaLnBrk="1" hangingPunct="1"/>
              <a:t>7</a:t>
            </a:fld>
            <a:endParaRPr lang="en-US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7DD747-A686-41D1-84F4-8189A4A81B1D}" type="slidenum">
              <a:rPr lang="en-US" sz="1200" smtClean="0"/>
              <a:pPr eaLnBrk="1" hangingPunct="1"/>
              <a:t>8</a:t>
            </a:fld>
            <a:endParaRPr lang="en-US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986C780-87E0-4976-84B4-989526BEB53B}" type="slidenum">
              <a:rPr lang="en-US" sz="1200" smtClean="0"/>
              <a:pPr eaLnBrk="1" hangingPunct="1"/>
              <a:t>9</a:t>
            </a:fld>
            <a:endParaRPr lang="en-US" sz="120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4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6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28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3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75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0110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64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13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01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0205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690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666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94629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98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0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627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7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8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163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365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784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eginewbanner2 copy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4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btn_chapter_contents">
            <a:hlinkClick r:id="rId14" action="ppaction://hlinksldjump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0" y="185738"/>
            <a:ext cx="990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5"/>
          <p:cNvSpPr txBox="1">
            <a:spLocks noChangeArrowheads="1"/>
          </p:cNvSpPr>
          <p:nvPr userDrawn="1"/>
        </p:nvSpPr>
        <p:spPr bwMode="auto">
          <a:xfrm>
            <a:off x="8458200" y="64770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FAC8B59A-68E1-4BDB-B454-31027E5D811B}" type="slidenum">
              <a:rPr lang="en-US" sz="1600" b="1" i="1"/>
              <a:pPr algn="ctr" eaLnBrk="1" hangingPunct="1">
                <a:spcBef>
                  <a:spcPct val="50000"/>
                </a:spcBef>
              </a:pPr>
              <a:t>‹#›</a:t>
            </a:fld>
            <a:endParaRPr lang="en-US" sz="1600" b="1" i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eginewbanner2 copy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4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btn_course_contents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313" y="182563"/>
            <a:ext cx="990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13" descr="shutterstock_45725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9AB"/>
          </a:solidFill>
          <a:ln w="28575" algn="ctr">
            <a:solidFill>
              <a:srgbClr val="358C3A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3"/>
          <p:cNvSpPr txBox="1">
            <a:spLocks noChangeArrowheads="1"/>
          </p:cNvSpPr>
          <p:nvPr/>
        </p:nvSpPr>
        <p:spPr bwMode="auto">
          <a:xfrm>
            <a:off x="919163" y="1239838"/>
            <a:ext cx="81264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i="1">
                <a:solidFill>
                  <a:schemeClr val="bg2"/>
                </a:solidFill>
              </a:rPr>
              <a:t>Am</a:t>
            </a:r>
            <a:r>
              <a:rPr lang="en-US"/>
              <a:t>  I                    </a:t>
            </a:r>
            <a:r>
              <a:rPr lang="en-US" b="1" i="1">
                <a:solidFill>
                  <a:schemeClr val="accent2"/>
                </a:solidFill>
              </a:rPr>
              <a:t>going to go </a:t>
            </a:r>
            <a:r>
              <a:rPr lang="en-US"/>
              <a:t>to the party?</a:t>
            </a:r>
          </a:p>
        </p:txBody>
      </p:sp>
      <p:sp>
        <p:nvSpPr>
          <p:cNvPr id="13315" name="Text Box 6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3-2  FORMS WITH </a:t>
            </a:r>
            <a:r>
              <a:rPr lang="en-US" sz="2000" i="1">
                <a:solidFill>
                  <a:schemeClr val="bg1"/>
                </a:solidFill>
              </a:rPr>
              <a:t>BE GOING TO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13316" name="Text Box 7"/>
          <p:cNvSpPr txBox="1">
            <a:spLocks noChangeArrowheads="1"/>
          </p:cNvSpPr>
          <p:nvPr/>
        </p:nvSpPr>
        <p:spPr bwMode="auto">
          <a:xfrm>
            <a:off x="3657600" y="4249738"/>
            <a:ext cx="18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317" name="AutoShape 8"/>
          <p:cNvSpPr>
            <a:spLocks noChangeArrowheads="1"/>
          </p:cNvSpPr>
          <p:nvPr/>
        </p:nvSpPr>
        <p:spPr bwMode="auto">
          <a:xfrm>
            <a:off x="968375" y="4281488"/>
            <a:ext cx="7021513" cy="1119187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4000" b="1" i="1"/>
          </a:p>
        </p:txBody>
      </p:sp>
      <p:sp>
        <p:nvSpPr>
          <p:cNvPr id="13318" name="Text Box 9"/>
          <p:cNvSpPr txBox="1">
            <a:spLocks noChangeArrowheads="1"/>
          </p:cNvSpPr>
          <p:nvPr/>
        </p:nvSpPr>
        <p:spPr bwMode="auto">
          <a:xfrm>
            <a:off x="1139825" y="4578350"/>
            <a:ext cx="6773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/>
              <a:t>QUESTION: </a:t>
            </a:r>
            <a:r>
              <a:rPr lang="en-US" sz="2800" b="1" i="1"/>
              <a:t> </a:t>
            </a:r>
            <a:r>
              <a:rPr lang="en-US" b="1" i="1">
                <a:solidFill>
                  <a:schemeClr val="bg2"/>
                </a:solidFill>
              </a:rPr>
              <a:t>be</a:t>
            </a:r>
            <a:r>
              <a:rPr lang="en-US" b="1"/>
              <a:t> + </a:t>
            </a:r>
            <a:r>
              <a:rPr lang="en-US" b="1" i="1"/>
              <a:t>subject</a:t>
            </a:r>
            <a:r>
              <a:rPr lang="en-US" b="1"/>
              <a:t> + </a:t>
            </a:r>
            <a:r>
              <a:rPr lang="en-US" b="1" i="1">
                <a:solidFill>
                  <a:schemeClr val="accent2"/>
                </a:solidFill>
              </a:rPr>
              <a:t>going to</a:t>
            </a:r>
          </a:p>
        </p:txBody>
      </p:sp>
      <p:sp>
        <p:nvSpPr>
          <p:cNvPr id="13319" name="Text Box 11"/>
          <p:cNvSpPr txBox="1">
            <a:spLocks noChangeArrowheads="1"/>
          </p:cNvSpPr>
          <p:nvPr/>
        </p:nvSpPr>
        <p:spPr bwMode="auto">
          <a:xfrm>
            <a:off x="830263" y="2881313"/>
            <a:ext cx="83645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i="1">
                <a:solidFill>
                  <a:schemeClr val="bg2"/>
                </a:solidFill>
              </a:rPr>
              <a:t>Are </a:t>
            </a:r>
            <a:r>
              <a:rPr lang="en-US"/>
              <a:t> they, we, you  </a:t>
            </a:r>
            <a:r>
              <a:rPr lang="en-US" b="1" i="1">
                <a:solidFill>
                  <a:schemeClr val="accent2"/>
                </a:solidFill>
              </a:rPr>
              <a:t>going to go </a:t>
            </a:r>
            <a:r>
              <a:rPr lang="en-US"/>
              <a:t>to the party?</a:t>
            </a:r>
          </a:p>
        </p:txBody>
      </p:sp>
      <p:sp>
        <p:nvSpPr>
          <p:cNvPr id="13320" name="Text Box 16"/>
          <p:cNvSpPr txBox="1">
            <a:spLocks noChangeArrowheads="1"/>
          </p:cNvSpPr>
          <p:nvPr/>
        </p:nvSpPr>
        <p:spPr bwMode="auto">
          <a:xfrm>
            <a:off x="919163" y="2035175"/>
            <a:ext cx="83645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i="1">
                <a:solidFill>
                  <a:schemeClr val="bg2"/>
                </a:solidFill>
              </a:rPr>
              <a:t>  Is</a:t>
            </a:r>
            <a:r>
              <a:rPr lang="en-US"/>
              <a:t>  he, she, it       </a:t>
            </a:r>
            <a:r>
              <a:rPr lang="en-US" b="1" i="1">
                <a:solidFill>
                  <a:schemeClr val="accent2"/>
                </a:solidFill>
              </a:rPr>
              <a:t>going to go </a:t>
            </a:r>
            <a:r>
              <a:rPr lang="en-US"/>
              <a:t>to the party?</a:t>
            </a:r>
          </a:p>
        </p:txBody>
      </p:sp>
      <p:sp>
        <p:nvSpPr>
          <p:cNvPr id="13321" name="Text Box 17"/>
          <p:cNvSpPr txBox="1">
            <a:spLocks noChangeArrowheads="1"/>
          </p:cNvSpPr>
          <p:nvPr/>
        </p:nvSpPr>
        <p:spPr bwMode="auto">
          <a:xfrm>
            <a:off x="109538" y="1193800"/>
            <a:ext cx="657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(c)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3-2  FORMS WITH </a:t>
            </a:r>
            <a:r>
              <a:rPr lang="en-US" sz="2000" i="1">
                <a:solidFill>
                  <a:schemeClr val="bg1"/>
                </a:solidFill>
              </a:rPr>
              <a:t>BE GOING TO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3657600" y="4618038"/>
            <a:ext cx="18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47493" name="Text Box 5"/>
          <p:cNvSpPr txBox="1">
            <a:spLocks noChangeArrowheads="1"/>
          </p:cNvSpPr>
          <p:nvPr/>
        </p:nvSpPr>
        <p:spPr bwMode="auto">
          <a:xfrm>
            <a:off x="168275" y="1622425"/>
            <a:ext cx="5497513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		        I 	</a:t>
            </a:r>
            <a:r>
              <a:rPr lang="en-US" b="1" i="1">
                <a:solidFill>
                  <a:schemeClr val="bg2"/>
                </a:solidFill>
              </a:rPr>
              <a:t>am not</a:t>
            </a:r>
          </a:p>
          <a:p>
            <a:pPr eaLnBrk="1" hangingPunct="1"/>
            <a:r>
              <a:rPr lang="en-US"/>
              <a:t>         He, she, it       </a:t>
            </a:r>
            <a:r>
              <a:rPr lang="en-US" b="1" i="1">
                <a:solidFill>
                  <a:schemeClr val="bg2"/>
                </a:solidFill>
              </a:rPr>
              <a:t>is not</a:t>
            </a:r>
          </a:p>
          <a:p>
            <a:pPr eaLnBrk="1" hangingPunct="1"/>
            <a:r>
              <a:rPr lang="en-US"/>
              <a:t>   They, we, you </a:t>
            </a:r>
            <a:r>
              <a:rPr lang="en-US" sz="2800"/>
              <a:t>      </a:t>
            </a:r>
            <a:r>
              <a:rPr lang="en-US" b="1" i="1">
                <a:solidFill>
                  <a:schemeClr val="bg2"/>
                </a:solidFill>
              </a:rPr>
              <a:t>are not</a:t>
            </a:r>
            <a:r>
              <a:rPr lang="en-US" sz="2800"/>
              <a:t>    </a:t>
            </a:r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6032500" y="1828800"/>
            <a:ext cx="24590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i="1">
                <a:solidFill>
                  <a:schemeClr val="accent2"/>
                </a:solidFill>
              </a:rPr>
              <a:t>going to go </a:t>
            </a:r>
          </a:p>
          <a:p>
            <a:r>
              <a:rPr lang="en-US"/>
              <a:t>to the party.</a:t>
            </a:r>
          </a:p>
        </p:txBody>
      </p:sp>
      <p:sp>
        <p:nvSpPr>
          <p:cNvPr id="14342" name="AutoShape 8"/>
          <p:cNvSpPr>
            <a:spLocks/>
          </p:cNvSpPr>
          <p:nvPr/>
        </p:nvSpPr>
        <p:spPr bwMode="auto">
          <a:xfrm>
            <a:off x="5346700" y="1524000"/>
            <a:ext cx="457200" cy="1830388"/>
          </a:xfrm>
          <a:prstGeom prst="rightBrace">
            <a:avLst>
              <a:gd name="adj1" fmla="val 33362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7497" name="AutoShape 9"/>
          <p:cNvSpPr>
            <a:spLocks noChangeArrowheads="1"/>
          </p:cNvSpPr>
          <p:nvPr/>
        </p:nvSpPr>
        <p:spPr bwMode="auto">
          <a:xfrm>
            <a:off x="1022350" y="4057650"/>
            <a:ext cx="7021513" cy="1119188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4000" b="1" i="1"/>
          </a:p>
        </p:txBody>
      </p:sp>
      <p:sp>
        <p:nvSpPr>
          <p:cNvPr id="447498" name="Text Box 10"/>
          <p:cNvSpPr txBox="1">
            <a:spLocks noChangeArrowheads="1"/>
          </p:cNvSpPr>
          <p:nvPr/>
        </p:nvSpPr>
        <p:spPr bwMode="auto">
          <a:xfrm>
            <a:off x="1274763" y="4278313"/>
            <a:ext cx="59451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/>
              <a:t>NEGATIVE: </a:t>
            </a:r>
            <a:r>
              <a:rPr lang="en-US" sz="2800" b="1" i="1"/>
              <a:t> </a:t>
            </a:r>
            <a:r>
              <a:rPr lang="en-US" b="1" i="1">
                <a:solidFill>
                  <a:schemeClr val="bg2"/>
                </a:solidFill>
              </a:rPr>
              <a:t>be</a:t>
            </a:r>
            <a:r>
              <a:rPr lang="en-US" b="1"/>
              <a:t> + </a:t>
            </a:r>
            <a:r>
              <a:rPr lang="en-US" b="1" i="1">
                <a:solidFill>
                  <a:schemeClr val="bg2"/>
                </a:solidFill>
              </a:rPr>
              <a:t>not</a:t>
            </a:r>
            <a:r>
              <a:rPr lang="en-US" b="1"/>
              <a:t> + </a:t>
            </a:r>
            <a:r>
              <a:rPr lang="en-US" b="1" i="1">
                <a:solidFill>
                  <a:schemeClr val="accent2"/>
                </a:solidFill>
              </a:rPr>
              <a:t>going to</a:t>
            </a:r>
          </a:p>
        </p:txBody>
      </p:sp>
      <p:sp>
        <p:nvSpPr>
          <p:cNvPr id="14345" name="Text Box 11"/>
          <p:cNvSpPr txBox="1">
            <a:spLocks noChangeArrowheads="1"/>
          </p:cNvSpPr>
          <p:nvPr/>
        </p:nvSpPr>
        <p:spPr bwMode="auto">
          <a:xfrm>
            <a:off x="109538" y="1193800"/>
            <a:ext cx="679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(d)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7" grpId="0" animBg="1"/>
      <p:bldP spid="4474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3-2  FORMS WITH </a:t>
            </a:r>
            <a:r>
              <a:rPr lang="en-US" sz="2000" i="1">
                <a:solidFill>
                  <a:schemeClr val="bg1"/>
                </a:solidFill>
              </a:rPr>
              <a:t>BE GOING TO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657600" y="4618038"/>
            <a:ext cx="18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68275" y="1622425"/>
            <a:ext cx="8750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(e)  “Come on, we</a:t>
            </a:r>
            <a:r>
              <a:rPr lang="en-US" b="1" i="1" dirty="0">
                <a:solidFill>
                  <a:schemeClr val="hlink"/>
                </a:solidFill>
              </a:rPr>
              <a:t>’re</a:t>
            </a:r>
            <a:r>
              <a:rPr lang="en-US" dirty="0"/>
              <a:t> </a:t>
            </a:r>
            <a:r>
              <a:rPr lang="en-US" b="1" i="1" dirty="0" smtClean="0">
                <a:solidFill>
                  <a:schemeClr val="hlink"/>
                </a:solidFill>
              </a:rPr>
              <a:t>going to</a:t>
            </a:r>
            <a:r>
              <a:rPr lang="en-US" dirty="0" smtClean="0"/>
              <a:t> </a:t>
            </a:r>
            <a:r>
              <a:rPr lang="en-US" dirty="0"/>
              <a:t>go to the party!”   		</a:t>
            </a:r>
            <a:endParaRPr lang="en-US" sz="2800" dirty="0"/>
          </a:p>
        </p:txBody>
      </p:sp>
      <p:sp>
        <p:nvSpPr>
          <p:cNvPr id="451589" name="AutoShape 5"/>
          <p:cNvSpPr>
            <a:spLocks noChangeArrowheads="1"/>
          </p:cNvSpPr>
          <p:nvPr/>
        </p:nvSpPr>
        <p:spPr bwMode="auto">
          <a:xfrm>
            <a:off x="1493838" y="2838450"/>
            <a:ext cx="6075362" cy="1584325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4000" b="1" i="1"/>
          </a:p>
        </p:txBody>
      </p:sp>
      <p:sp>
        <p:nvSpPr>
          <p:cNvPr id="451590" name="Text Box 6"/>
          <p:cNvSpPr txBox="1">
            <a:spLocks noChangeArrowheads="1"/>
          </p:cNvSpPr>
          <p:nvPr/>
        </p:nvSpPr>
        <p:spPr bwMode="auto">
          <a:xfrm>
            <a:off x="1114425" y="2868613"/>
            <a:ext cx="594995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				    </a:t>
            </a:r>
            <a:r>
              <a:rPr lang="en-US" b="1"/>
              <a:t>informal</a:t>
            </a:r>
          </a:p>
          <a:p>
            <a:pPr eaLnBrk="1" hangingPunct="1"/>
            <a:r>
              <a:rPr lang="en-US" b="1" i="1">
                <a:solidFill>
                  <a:schemeClr val="accent2"/>
                </a:solidFill>
              </a:rPr>
              <a:t>	  	 	            </a:t>
            </a:r>
            <a:r>
              <a:rPr lang="en-US" b="1"/>
              <a:t>not</a:t>
            </a:r>
          </a:p>
          <a:p>
            <a:pPr eaLnBrk="1" hangingPunct="1"/>
            <a:r>
              <a:rPr lang="en-US" b="1"/>
              <a:t>				    written</a:t>
            </a:r>
          </a:p>
        </p:txBody>
      </p:sp>
      <p:sp>
        <p:nvSpPr>
          <p:cNvPr id="451603" name="Rectangle 19"/>
          <p:cNvSpPr>
            <a:spLocks noChangeArrowheads="1"/>
          </p:cNvSpPr>
          <p:nvPr/>
        </p:nvSpPr>
        <p:spPr bwMode="auto">
          <a:xfrm>
            <a:off x="2197100" y="3262313"/>
            <a:ext cx="1428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 i="1">
                <a:solidFill>
                  <a:schemeClr val="accent2"/>
                </a:solidFill>
              </a:rPr>
              <a:t>going</a:t>
            </a:r>
          </a:p>
        </p:txBody>
      </p:sp>
      <p:sp>
        <p:nvSpPr>
          <p:cNvPr id="451604" name="Rectangle 20"/>
          <p:cNvSpPr>
            <a:spLocks noChangeArrowheads="1"/>
          </p:cNvSpPr>
          <p:nvPr/>
        </p:nvSpPr>
        <p:spPr bwMode="auto">
          <a:xfrm>
            <a:off x="1493838" y="3262313"/>
            <a:ext cx="768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 i="1">
                <a:solidFill>
                  <a:schemeClr val="accent2"/>
                </a:solidFill>
              </a:rPr>
              <a:t>Be</a:t>
            </a:r>
          </a:p>
        </p:txBody>
      </p:sp>
      <p:sp>
        <p:nvSpPr>
          <p:cNvPr id="451605" name="Rectangle 21"/>
          <p:cNvSpPr>
            <a:spLocks noChangeArrowheads="1"/>
          </p:cNvSpPr>
          <p:nvPr/>
        </p:nvSpPr>
        <p:spPr bwMode="auto">
          <a:xfrm>
            <a:off x="3484563" y="3262313"/>
            <a:ext cx="61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 i="1">
                <a:solidFill>
                  <a:schemeClr val="accent2"/>
                </a:solidFill>
              </a:rPr>
              <a:t>to</a:t>
            </a:r>
          </a:p>
        </p:txBody>
      </p:sp>
      <p:sp>
        <p:nvSpPr>
          <p:cNvPr id="451606" name="Rectangle 22"/>
          <p:cNvSpPr>
            <a:spLocks noChangeArrowheads="1"/>
          </p:cNvSpPr>
          <p:nvPr/>
        </p:nvSpPr>
        <p:spPr bwMode="auto">
          <a:xfrm>
            <a:off x="2152650" y="3262313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 i="1">
                <a:solidFill>
                  <a:schemeClr val="hlink"/>
                </a:solidFill>
              </a:rPr>
              <a:t>gonna</a:t>
            </a:r>
          </a:p>
        </p:txBody>
      </p:sp>
      <p:sp>
        <p:nvSpPr>
          <p:cNvPr id="451607" name="AutoShape 23"/>
          <p:cNvSpPr>
            <a:spLocks/>
          </p:cNvSpPr>
          <p:nvPr/>
        </p:nvSpPr>
        <p:spPr bwMode="auto">
          <a:xfrm>
            <a:off x="4697413" y="2970213"/>
            <a:ext cx="411162" cy="1385887"/>
          </a:xfrm>
          <a:prstGeom prst="leftBrace">
            <a:avLst>
              <a:gd name="adj1" fmla="val 2808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451610" name="Picture 26" descr="shutterstock_22758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618" y="2421785"/>
            <a:ext cx="4519613" cy="3389312"/>
          </a:xfrm>
          <a:prstGeom prst="rect">
            <a:avLst/>
          </a:prstGeom>
          <a:solidFill>
            <a:srgbClr val="DDD9AB"/>
          </a:solidFill>
          <a:ln w="28575" algn="ctr">
            <a:solidFill>
              <a:srgbClr val="358C3A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51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451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451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451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451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451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/>
                                        <p:tgtEl>
                                          <p:spTgt spid="451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451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3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16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1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1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42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1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1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1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1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201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702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9" grpId="0" animBg="1"/>
      <p:bldP spid="451603" grpId="0"/>
      <p:bldP spid="451603" grpId="1"/>
      <p:bldP spid="451604" grpId="0"/>
      <p:bldP spid="451604" grpId="1"/>
      <p:bldP spid="451605" grpId="0"/>
      <p:bldP spid="451605" grpId="1"/>
      <p:bldP spid="451606" grpId="0"/>
      <p:bldP spid="45160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3-1, 3-2 LET'S PRACTICE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657600" y="4618038"/>
            <a:ext cx="18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082675" y="2435225"/>
            <a:ext cx="87503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/>
              <a:t>What ________________ for dinner?</a:t>
            </a:r>
            <a:r>
              <a:rPr lang="en-US"/>
              <a:t>   		</a:t>
            </a:r>
            <a:endParaRPr lang="en-US" sz="2800"/>
          </a:p>
        </p:txBody>
      </p:sp>
      <p:sp>
        <p:nvSpPr>
          <p:cNvPr id="16389" name="AutoShape 9"/>
          <p:cNvSpPr>
            <a:spLocks noChangeArrowheads="1"/>
          </p:cNvSpPr>
          <p:nvPr/>
        </p:nvSpPr>
        <p:spPr bwMode="auto">
          <a:xfrm>
            <a:off x="1316038" y="1298575"/>
            <a:ext cx="2341562" cy="83661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/>
              <a:t>be going to</a:t>
            </a:r>
          </a:p>
        </p:txBody>
      </p:sp>
      <p:sp>
        <p:nvSpPr>
          <p:cNvPr id="449546" name="Rectangle 10"/>
          <p:cNvSpPr>
            <a:spLocks noChangeArrowheads="1"/>
          </p:cNvSpPr>
          <p:nvPr/>
        </p:nvSpPr>
        <p:spPr bwMode="auto">
          <a:xfrm>
            <a:off x="2349500" y="2384425"/>
            <a:ext cx="4070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are we going to eat</a:t>
            </a:r>
          </a:p>
        </p:txBody>
      </p:sp>
      <p:sp>
        <p:nvSpPr>
          <p:cNvPr id="16391" name="AutoShape 11"/>
          <p:cNvSpPr>
            <a:spLocks noChangeArrowheads="1"/>
          </p:cNvSpPr>
          <p:nvPr/>
        </p:nvSpPr>
        <p:spPr bwMode="auto">
          <a:xfrm>
            <a:off x="4211638" y="1298575"/>
            <a:ext cx="2341562" cy="83661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/>
              <a:t>we, eat</a:t>
            </a:r>
          </a:p>
        </p:txBody>
      </p:sp>
      <p:pic>
        <p:nvPicPr>
          <p:cNvPr id="16392" name="Picture 14" descr="shutterstock_325259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3429000"/>
            <a:ext cx="2092325" cy="3143250"/>
          </a:xfrm>
          <a:prstGeom prst="rect">
            <a:avLst/>
          </a:prstGeom>
          <a:solidFill>
            <a:srgbClr val="DDD9AB"/>
          </a:solidFill>
          <a:ln w="28575" algn="ctr">
            <a:solidFill>
              <a:srgbClr val="358C3A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3-1, 3-2 LET'S PRACTICE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657600" y="4618038"/>
            <a:ext cx="18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34975" y="2435225"/>
            <a:ext cx="85137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/>
              <a:t>What color __________________ </a:t>
            </a:r>
          </a:p>
          <a:p>
            <a:pPr eaLnBrk="1" hangingPunct="1"/>
            <a:r>
              <a:rPr lang="en-US" sz="3600"/>
              <a:t>your living room?   		</a:t>
            </a: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1316038" y="1298575"/>
            <a:ext cx="2341562" cy="83661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/>
              <a:t>be going to</a:t>
            </a:r>
          </a:p>
        </p:txBody>
      </p:sp>
      <p:sp>
        <p:nvSpPr>
          <p:cNvPr id="453638" name="Rectangle 6"/>
          <p:cNvSpPr>
            <a:spLocks noChangeArrowheads="1"/>
          </p:cNvSpPr>
          <p:nvPr/>
        </p:nvSpPr>
        <p:spPr bwMode="auto">
          <a:xfrm>
            <a:off x="2852738" y="2384425"/>
            <a:ext cx="4578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are you going to paint</a:t>
            </a:r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4211638" y="1298575"/>
            <a:ext cx="2341562" cy="83661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/>
              <a:t>you, paint</a:t>
            </a:r>
          </a:p>
        </p:txBody>
      </p:sp>
      <p:pic>
        <p:nvPicPr>
          <p:cNvPr id="17416" name="Picture 11" descr="shutterstock_24630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3925888"/>
            <a:ext cx="3865563" cy="2520950"/>
          </a:xfrm>
          <a:prstGeom prst="rect">
            <a:avLst/>
          </a:prstGeom>
          <a:solidFill>
            <a:srgbClr val="DDD9AB"/>
          </a:solidFill>
          <a:ln w="28575" algn="ctr">
            <a:solidFill>
              <a:srgbClr val="358C3A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3-1, 3-2 LET'S PRACTICE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724275" y="4618038"/>
            <a:ext cx="18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890588" y="2435225"/>
            <a:ext cx="8447087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/>
              <a:t>___ that dog  ___________ all day?</a:t>
            </a:r>
          </a:p>
          <a:p>
            <a:pPr eaLnBrk="1" hangingPunct="1"/>
            <a:r>
              <a:rPr lang="en-US"/>
              <a:t>		</a:t>
            </a:r>
            <a:endParaRPr lang="en-US" sz="2800"/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1771650" y="1320800"/>
            <a:ext cx="2341563" cy="83661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/>
              <a:t>be going to</a:t>
            </a:r>
          </a:p>
        </p:txBody>
      </p:sp>
      <p:sp>
        <p:nvSpPr>
          <p:cNvPr id="455686" name="Rectangle 6"/>
          <p:cNvSpPr>
            <a:spLocks noChangeArrowheads="1"/>
          </p:cNvSpPr>
          <p:nvPr/>
        </p:nvSpPr>
        <p:spPr bwMode="auto">
          <a:xfrm>
            <a:off x="3768725" y="2373313"/>
            <a:ext cx="282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going to bark</a:t>
            </a:r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4667250" y="1320800"/>
            <a:ext cx="2341563" cy="83661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/>
              <a:t>bark</a:t>
            </a:r>
          </a:p>
        </p:txBody>
      </p:sp>
      <p:pic>
        <p:nvPicPr>
          <p:cNvPr id="18440" name="Picture 10" descr="shutterstock_29377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3219450"/>
            <a:ext cx="1884363" cy="3375025"/>
          </a:xfrm>
          <a:prstGeom prst="rect">
            <a:avLst/>
          </a:prstGeom>
          <a:solidFill>
            <a:srgbClr val="DDD9AB"/>
          </a:solidFill>
          <a:ln w="28575" algn="ctr">
            <a:solidFill>
              <a:srgbClr val="358C3A"/>
            </a:solidFill>
            <a:miter lim="800000"/>
            <a:headEnd/>
            <a:tailEnd/>
          </a:ln>
        </p:spPr>
      </p:pic>
      <p:sp>
        <p:nvSpPr>
          <p:cNvPr id="455691" name="Text Box 11"/>
          <p:cNvSpPr txBox="1">
            <a:spLocks noChangeArrowheads="1"/>
          </p:cNvSpPr>
          <p:nvPr/>
        </p:nvSpPr>
        <p:spPr bwMode="auto">
          <a:xfrm>
            <a:off x="1128713" y="2457450"/>
            <a:ext cx="642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/>
              <a:t>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6" grpId="0"/>
      <p:bldP spid="4556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3657600" y="4618038"/>
            <a:ext cx="18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869950" y="1393825"/>
            <a:ext cx="7391400" cy="641350"/>
          </a:xfrm>
          <a:prstGeom prst="rect">
            <a:avLst/>
          </a:prstGeom>
          <a:solidFill>
            <a:srgbClr val="3300EB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600">
                <a:latin typeface="Comic Sans MS" pitchFamily="1" charset="0"/>
              </a:rPr>
              <a:t> Dinner will be ready in one hour.</a:t>
            </a:r>
          </a:p>
        </p:txBody>
      </p:sp>
      <p:sp>
        <p:nvSpPr>
          <p:cNvPr id="19460" name="Text Box 7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3-3 FORMS WITH </a:t>
            </a:r>
            <a:r>
              <a:rPr lang="en-US" sz="2000" i="1">
                <a:solidFill>
                  <a:schemeClr val="bg1"/>
                </a:solidFill>
              </a:rPr>
              <a:t>WILL</a:t>
            </a:r>
            <a:endParaRPr lang="en-US" sz="2000" b="1" i="1">
              <a:solidFill>
                <a:schemeClr val="bg1"/>
              </a:solidFill>
            </a:endParaRPr>
          </a:p>
        </p:txBody>
      </p:sp>
      <p:pic>
        <p:nvPicPr>
          <p:cNvPr id="19461" name="Picture 10" descr="shutterstock_27127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5" y="2603500"/>
            <a:ext cx="2466975" cy="3694113"/>
          </a:xfrm>
          <a:prstGeom prst="rect">
            <a:avLst/>
          </a:prstGeom>
          <a:solidFill>
            <a:srgbClr val="DDD9AB"/>
          </a:solidFill>
          <a:ln w="28575" algn="ctr">
            <a:solidFill>
              <a:srgbClr val="358C3A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ChangeArrowheads="1"/>
          </p:cNvSpPr>
          <p:nvPr/>
        </p:nvSpPr>
        <p:spPr bwMode="auto">
          <a:xfrm>
            <a:off x="211138" y="2646363"/>
            <a:ext cx="8764587" cy="1154112"/>
          </a:xfrm>
          <a:prstGeom prst="rect">
            <a:avLst/>
          </a:prstGeom>
          <a:solidFill>
            <a:srgbClr val="0101FF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827" name="Rectangle 3"/>
          <p:cNvSpPr>
            <a:spLocks noChangeArrowheads="1"/>
          </p:cNvSpPr>
          <p:nvPr/>
        </p:nvSpPr>
        <p:spPr bwMode="auto">
          <a:xfrm>
            <a:off x="192088" y="1404938"/>
            <a:ext cx="8764587" cy="1154112"/>
          </a:xfrm>
          <a:prstGeom prst="rect">
            <a:avLst/>
          </a:prstGeom>
          <a:solidFill>
            <a:srgbClr val="2B8525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992188" y="217011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830" name="Text Box 6"/>
          <p:cNvSpPr txBox="1">
            <a:spLocks noChangeArrowheads="1"/>
          </p:cNvSpPr>
          <p:nvPr/>
        </p:nvSpPr>
        <p:spPr bwMode="auto">
          <a:xfrm>
            <a:off x="192088" y="1404938"/>
            <a:ext cx="26447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STATEMENT</a:t>
            </a:r>
          </a:p>
        </p:txBody>
      </p:sp>
      <p:sp>
        <p:nvSpPr>
          <p:cNvPr id="461831" name="Text Box 7"/>
          <p:cNvSpPr txBox="1">
            <a:spLocks noChangeArrowheads="1"/>
          </p:cNvSpPr>
          <p:nvPr/>
        </p:nvSpPr>
        <p:spPr bwMode="auto">
          <a:xfrm>
            <a:off x="192088" y="2665413"/>
            <a:ext cx="2239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NEGATIVE</a:t>
            </a:r>
          </a:p>
        </p:txBody>
      </p:sp>
      <p:sp>
        <p:nvSpPr>
          <p:cNvPr id="461832" name="Text Box 8"/>
          <p:cNvSpPr txBox="1">
            <a:spLocks noChangeArrowheads="1"/>
          </p:cNvSpPr>
          <p:nvPr/>
        </p:nvSpPr>
        <p:spPr bwMode="auto">
          <a:xfrm>
            <a:off x="3089275" y="1454150"/>
            <a:ext cx="424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I-You-She-He-It-We-They</a:t>
            </a:r>
          </a:p>
        </p:txBody>
      </p:sp>
      <p:sp>
        <p:nvSpPr>
          <p:cNvPr id="461833" name="Text Box 9"/>
          <p:cNvSpPr txBox="1">
            <a:spLocks noChangeArrowheads="1"/>
          </p:cNvSpPr>
          <p:nvPr/>
        </p:nvSpPr>
        <p:spPr bwMode="auto">
          <a:xfrm>
            <a:off x="3011488" y="2028825"/>
            <a:ext cx="4060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rgbClr val="266429"/>
                </a:solidFill>
              </a:rPr>
              <a:t>will be</a:t>
            </a:r>
            <a:r>
              <a:rPr lang="en-US" sz="2800"/>
              <a:t> home next week.</a:t>
            </a:r>
          </a:p>
        </p:txBody>
      </p:sp>
      <p:sp>
        <p:nvSpPr>
          <p:cNvPr id="461834" name="Text Box 10"/>
          <p:cNvSpPr txBox="1">
            <a:spLocks noChangeArrowheads="1"/>
          </p:cNvSpPr>
          <p:nvPr/>
        </p:nvSpPr>
        <p:spPr bwMode="auto">
          <a:xfrm>
            <a:off x="3108325" y="2714625"/>
            <a:ext cx="424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I-You-She-He-It-We-They</a:t>
            </a:r>
          </a:p>
        </p:txBody>
      </p:sp>
      <p:sp>
        <p:nvSpPr>
          <p:cNvPr id="461835" name="Text Box 11"/>
          <p:cNvSpPr txBox="1">
            <a:spLocks noChangeArrowheads="1"/>
          </p:cNvSpPr>
          <p:nvPr/>
        </p:nvSpPr>
        <p:spPr bwMode="auto">
          <a:xfrm>
            <a:off x="3030538" y="3270250"/>
            <a:ext cx="597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rgbClr val="0101FF"/>
                </a:solidFill>
              </a:rPr>
              <a:t>will not (won’t) be</a:t>
            </a:r>
            <a:r>
              <a:rPr lang="en-US" sz="2800"/>
              <a:t> home next week.</a:t>
            </a:r>
          </a:p>
        </p:txBody>
      </p:sp>
      <p:sp>
        <p:nvSpPr>
          <p:cNvPr id="20491" name="Text Box 1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3-3 FORMS WITH </a:t>
            </a:r>
            <a:r>
              <a:rPr lang="en-US" sz="2000" i="1">
                <a:solidFill>
                  <a:schemeClr val="bg1"/>
                </a:solidFill>
              </a:rPr>
              <a:t>WILL</a:t>
            </a:r>
            <a:endParaRPr lang="en-US" sz="20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6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6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6" grpId="0" animBg="1"/>
      <p:bldP spid="461827" grpId="0" animBg="1"/>
      <p:bldP spid="461830" grpId="0"/>
      <p:bldP spid="461831" grpId="0"/>
      <p:bldP spid="461832" grpId="0"/>
      <p:bldP spid="461833" grpId="0"/>
      <p:bldP spid="461834" grpId="0"/>
      <p:bldP spid="4618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Text Box 3"/>
          <p:cNvSpPr txBox="1">
            <a:spLocks noChangeArrowheads="1"/>
          </p:cNvSpPr>
          <p:nvPr/>
        </p:nvSpPr>
        <p:spPr bwMode="auto">
          <a:xfrm>
            <a:off x="192088" y="1425575"/>
            <a:ext cx="23066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QUESTION</a:t>
            </a:r>
          </a:p>
        </p:txBody>
      </p:sp>
      <p:sp>
        <p:nvSpPr>
          <p:cNvPr id="463876" name="Text Box 4"/>
          <p:cNvSpPr txBox="1">
            <a:spLocks noChangeArrowheads="1"/>
          </p:cNvSpPr>
          <p:nvPr/>
        </p:nvSpPr>
        <p:spPr bwMode="auto">
          <a:xfrm>
            <a:off x="192088" y="2687638"/>
            <a:ext cx="19700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SHORT </a:t>
            </a:r>
          </a:p>
          <a:p>
            <a:pPr eaLnBrk="1" hangingPunct="1"/>
            <a:r>
              <a:rPr lang="en-US"/>
              <a:t>ANSWER</a:t>
            </a:r>
          </a:p>
        </p:txBody>
      </p:sp>
      <p:sp>
        <p:nvSpPr>
          <p:cNvPr id="463877" name="Rectangle 5"/>
          <p:cNvSpPr>
            <a:spLocks noChangeArrowheads="1"/>
          </p:cNvSpPr>
          <p:nvPr/>
        </p:nvSpPr>
        <p:spPr bwMode="auto">
          <a:xfrm>
            <a:off x="211138" y="1379538"/>
            <a:ext cx="8764587" cy="1154112"/>
          </a:xfrm>
          <a:prstGeom prst="rect">
            <a:avLst/>
          </a:prstGeom>
          <a:solidFill>
            <a:srgbClr val="DC303D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3878" name="Text Box 6"/>
          <p:cNvSpPr txBox="1">
            <a:spLocks noChangeArrowheads="1"/>
          </p:cNvSpPr>
          <p:nvPr/>
        </p:nvSpPr>
        <p:spPr bwMode="auto">
          <a:xfrm>
            <a:off x="3667125" y="1428750"/>
            <a:ext cx="3849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I-you-she-he-it-we-they</a:t>
            </a:r>
          </a:p>
        </p:txBody>
      </p:sp>
      <p:sp>
        <p:nvSpPr>
          <p:cNvPr id="463879" name="Text Box 7"/>
          <p:cNvSpPr txBox="1">
            <a:spLocks noChangeArrowheads="1"/>
          </p:cNvSpPr>
          <p:nvPr/>
        </p:nvSpPr>
        <p:spPr bwMode="auto">
          <a:xfrm>
            <a:off x="2797175" y="2014538"/>
            <a:ext cx="3548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rgbClr val="DC303D"/>
                </a:solidFill>
              </a:rPr>
              <a:t>be home</a:t>
            </a:r>
            <a:r>
              <a:rPr lang="en-US" sz="2800"/>
              <a:t> next week?</a:t>
            </a:r>
          </a:p>
        </p:txBody>
      </p:sp>
      <p:sp>
        <p:nvSpPr>
          <p:cNvPr id="463880" name="Text Box 8"/>
          <p:cNvSpPr txBox="1">
            <a:spLocks noChangeArrowheads="1"/>
          </p:cNvSpPr>
          <p:nvPr/>
        </p:nvSpPr>
        <p:spPr bwMode="auto">
          <a:xfrm>
            <a:off x="2797175" y="1433513"/>
            <a:ext cx="814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rgbClr val="DC303D"/>
                </a:solidFill>
              </a:rPr>
              <a:t>Will</a:t>
            </a:r>
            <a:endParaRPr lang="en-US" sz="2800">
              <a:solidFill>
                <a:srgbClr val="DC303D"/>
              </a:solidFill>
            </a:endParaRPr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196850" y="2687638"/>
            <a:ext cx="8764588" cy="1154112"/>
          </a:xfrm>
          <a:prstGeom prst="rect">
            <a:avLst/>
          </a:prstGeom>
          <a:solidFill>
            <a:srgbClr val="80008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3882" name="Text Box 10"/>
          <p:cNvSpPr txBox="1">
            <a:spLocks noChangeArrowheads="1"/>
          </p:cNvSpPr>
          <p:nvPr/>
        </p:nvSpPr>
        <p:spPr bwMode="auto">
          <a:xfrm>
            <a:off x="3563938" y="2736850"/>
            <a:ext cx="4618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I-you-she-he-it-we-they </a:t>
            </a:r>
            <a:r>
              <a:rPr lang="en-US" sz="2800" b="1" i="1">
                <a:solidFill>
                  <a:srgbClr val="800080"/>
                </a:solidFill>
              </a:rPr>
              <a:t>will</a:t>
            </a:r>
            <a:r>
              <a:rPr lang="en-US" sz="2800"/>
              <a:t>.</a:t>
            </a:r>
          </a:p>
        </p:txBody>
      </p:sp>
      <p:sp>
        <p:nvSpPr>
          <p:cNvPr id="463883" name="Text Box 11"/>
          <p:cNvSpPr txBox="1">
            <a:spLocks noChangeArrowheads="1"/>
          </p:cNvSpPr>
          <p:nvPr/>
        </p:nvSpPr>
        <p:spPr bwMode="auto">
          <a:xfrm>
            <a:off x="2782888" y="2741613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Yes,</a:t>
            </a:r>
          </a:p>
        </p:txBody>
      </p:sp>
      <p:sp>
        <p:nvSpPr>
          <p:cNvPr id="463884" name="Text Box 12"/>
          <p:cNvSpPr txBox="1">
            <a:spLocks noChangeArrowheads="1"/>
          </p:cNvSpPr>
          <p:nvPr/>
        </p:nvSpPr>
        <p:spPr bwMode="auto">
          <a:xfrm>
            <a:off x="3571875" y="3200400"/>
            <a:ext cx="4975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I-you-she-he-it-we-they </a:t>
            </a:r>
            <a:r>
              <a:rPr lang="en-US" sz="2800" b="1" i="1">
                <a:solidFill>
                  <a:srgbClr val="800080"/>
                </a:solidFill>
              </a:rPr>
              <a:t>won’t</a:t>
            </a:r>
            <a:r>
              <a:rPr lang="en-US" sz="2800"/>
              <a:t>.</a:t>
            </a:r>
          </a:p>
        </p:txBody>
      </p:sp>
      <p:sp>
        <p:nvSpPr>
          <p:cNvPr id="463885" name="Text Box 13"/>
          <p:cNvSpPr txBox="1">
            <a:spLocks noChangeArrowheads="1"/>
          </p:cNvSpPr>
          <p:nvPr/>
        </p:nvSpPr>
        <p:spPr bwMode="auto">
          <a:xfrm>
            <a:off x="2790825" y="3205163"/>
            <a:ext cx="738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No,</a:t>
            </a:r>
          </a:p>
        </p:txBody>
      </p:sp>
      <p:sp>
        <p:nvSpPr>
          <p:cNvPr id="21517" name="Text Box 14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3-3 FORMS WITH </a:t>
            </a:r>
            <a:r>
              <a:rPr lang="en-US" sz="2000" i="1">
                <a:solidFill>
                  <a:schemeClr val="bg1"/>
                </a:solidFill>
              </a:rPr>
              <a:t>WILL</a:t>
            </a:r>
            <a:endParaRPr lang="en-US" sz="20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63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6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3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3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3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5" grpId="0"/>
      <p:bldP spid="463876" grpId="0"/>
      <p:bldP spid="463877" grpId="0" animBg="1"/>
      <p:bldP spid="463878" grpId="0"/>
      <p:bldP spid="463879" grpId="0"/>
      <p:bldP spid="463880" grpId="0"/>
      <p:bldP spid="463881" grpId="0" animBg="1"/>
      <p:bldP spid="463882" grpId="0"/>
      <p:bldP spid="463883" grpId="0"/>
      <p:bldP spid="463884" grpId="0"/>
      <p:bldP spid="46388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55320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C1917B-4981-4627-8D76-D4AC686B8C6C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8305800" cy="701675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r>
              <a:rPr lang="en-US" sz="4000">
                <a:latin typeface="Comic Sans MS" pitchFamily="1" charset="0"/>
              </a:rPr>
              <a:t>Will Tom come home tomorrow?  </a:t>
            </a:r>
          </a:p>
        </p:txBody>
      </p:sp>
      <p:pic>
        <p:nvPicPr>
          <p:cNvPr id="22532" name="Picture 4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971800"/>
            <a:ext cx="2568575" cy="31242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10-7  ASKING QUESTIONS WITH </a:t>
            </a:r>
            <a:r>
              <a:rPr lang="en-US" sz="2000" i="1">
                <a:solidFill>
                  <a:schemeClr val="bg1"/>
                </a:solidFill>
              </a:rPr>
              <a:t>WILL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CHAPTER 3: PREVIEW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63500" y="1163638"/>
            <a:ext cx="29146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FUTURE TIME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2524125" y="1739900"/>
            <a:ext cx="465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600"/>
              <a:t>When … he … study?</a:t>
            </a:r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2111375" y="2547938"/>
            <a:ext cx="569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600" i="1">
                <a:solidFill>
                  <a:srgbClr val="0101FF"/>
                </a:solidFill>
              </a:rPr>
              <a:t>When is he going to study?</a:t>
            </a:r>
          </a:p>
        </p:txBody>
      </p:sp>
      <p:pic>
        <p:nvPicPr>
          <p:cNvPr id="3078" name="Picture 13" descr="shutterstock_45725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8" y="3375025"/>
            <a:ext cx="4395787" cy="2935288"/>
          </a:xfrm>
          <a:prstGeom prst="rect">
            <a:avLst/>
          </a:prstGeom>
          <a:solidFill>
            <a:srgbClr val="DDD9AB"/>
          </a:solidFill>
          <a:ln w="28575" algn="ctr">
            <a:solidFill>
              <a:srgbClr val="358C3A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773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55320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3A2210-32C5-443B-AEA7-5D2982F1FE2B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498690" name="Text Box 2"/>
          <p:cNvSpPr txBox="1">
            <a:spLocks noChangeArrowheads="1"/>
          </p:cNvSpPr>
          <p:nvPr/>
        </p:nvSpPr>
        <p:spPr bwMode="auto">
          <a:xfrm>
            <a:off x="300038" y="2895600"/>
            <a:ext cx="7816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 (a) 	</a:t>
            </a:r>
            <a:r>
              <a:rPr lang="en-US" b="1" i="1">
                <a:solidFill>
                  <a:srgbClr val="008000"/>
                </a:solidFill>
              </a:rPr>
              <a:t>Will </a:t>
            </a:r>
            <a:r>
              <a:rPr lang="en-US" b="1" i="1"/>
              <a:t>       Rita            go     </a:t>
            </a:r>
            <a:r>
              <a:rPr lang="en-US"/>
              <a:t>tomorrow?</a:t>
            </a:r>
          </a:p>
          <a:p>
            <a:pPr eaLnBrk="1" hangingPunct="1"/>
            <a:endParaRPr lang="en-US" sz="3600"/>
          </a:p>
          <a:p>
            <a:pPr eaLnBrk="1" hangingPunct="1"/>
            <a:endParaRPr lang="en-US"/>
          </a:p>
        </p:txBody>
      </p:sp>
      <p:sp>
        <p:nvSpPr>
          <p:cNvPr id="498694" name="Text Box 6"/>
          <p:cNvSpPr txBox="1">
            <a:spLocks noChangeArrowheads="1"/>
          </p:cNvSpPr>
          <p:nvPr/>
        </p:nvSpPr>
        <p:spPr bwMode="auto">
          <a:xfrm>
            <a:off x="3570288" y="3962400"/>
            <a:ext cx="19923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ANSWER</a:t>
            </a:r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228600" y="1905000"/>
            <a:ext cx="8763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   			                 MAIN</a:t>
            </a:r>
          </a:p>
          <a:p>
            <a:pPr eaLnBrk="1" hangingPunct="1"/>
            <a:r>
              <a:rPr lang="en-US" sz="2800"/>
              <a:t>          </a:t>
            </a:r>
            <a:r>
              <a:rPr lang="en-US" sz="2800" b="1" i="1">
                <a:solidFill>
                  <a:srgbClr val="009900"/>
                </a:solidFill>
              </a:rPr>
              <a:t>WILL</a:t>
            </a:r>
            <a:r>
              <a:rPr lang="en-US" sz="2800"/>
              <a:t> +  SUBJECT</a:t>
            </a:r>
            <a:r>
              <a:rPr lang="en-US" sz="2800" b="1">
                <a:solidFill>
                  <a:srgbClr val="333399"/>
                </a:solidFill>
              </a:rPr>
              <a:t>  </a:t>
            </a:r>
            <a:r>
              <a:rPr lang="en-US" sz="2800"/>
              <a:t>+ VERB</a:t>
            </a:r>
          </a:p>
        </p:txBody>
      </p:sp>
      <p:sp>
        <p:nvSpPr>
          <p:cNvPr id="498696" name="Text Box 8"/>
          <p:cNvSpPr txBox="1">
            <a:spLocks noChangeArrowheads="1"/>
          </p:cNvSpPr>
          <p:nvPr/>
        </p:nvSpPr>
        <p:spPr bwMode="auto">
          <a:xfrm>
            <a:off x="1524000" y="4618038"/>
            <a:ext cx="27098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i="1"/>
              <a:t>Yes, she </a:t>
            </a:r>
            <a:r>
              <a:rPr lang="en-US" b="1" i="1">
                <a:solidFill>
                  <a:srgbClr val="008000"/>
                </a:solidFill>
              </a:rPr>
              <a:t>will.</a:t>
            </a:r>
          </a:p>
        </p:txBody>
      </p:sp>
      <p:sp>
        <p:nvSpPr>
          <p:cNvPr id="498697" name="Text Box 9"/>
          <p:cNvSpPr txBox="1">
            <a:spLocks noChangeArrowheads="1"/>
          </p:cNvSpPr>
          <p:nvPr/>
        </p:nvSpPr>
        <p:spPr bwMode="auto">
          <a:xfrm>
            <a:off x="4964113" y="4618038"/>
            <a:ext cx="2933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i="1"/>
              <a:t>No, she </a:t>
            </a:r>
            <a:r>
              <a:rPr lang="en-US" b="1" i="1">
                <a:solidFill>
                  <a:srgbClr val="008000"/>
                </a:solidFill>
              </a:rPr>
              <a:t>won’t.</a:t>
            </a:r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1524000" y="4267200"/>
            <a:ext cx="6553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Text Box 12"/>
          <p:cNvSpPr txBox="1">
            <a:spLocks noChangeArrowheads="1"/>
          </p:cNvSpPr>
          <p:nvPr/>
        </p:nvSpPr>
        <p:spPr bwMode="auto">
          <a:xfrm>
            <a:off x="3429000" y="1268413"/>
            <a:ext cx="23066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QUESTION</a:t>
            </a:r>
          </a:p>
        </p:txBody>
      </p:sp>
      <p:sp>
        <p:nvSpPr>
          <p:cNvPr id="23562" name="Text Box 1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10-7  ASKING QUESTIONS WITH </a:t>
            </a:r>
            <a:r>
              <a:rPr lang="en-US" sz="2000" i="1">
                <a:solidFill>
                  <a:schemeClr val="bg1"/>
                </a:solidFill>
              </a:rPr>
              <a:t>WILL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0" grpId="0"/>
      <p:bldP spid="498694" grpId="0"/>
      <p:bldP spid="498696" grpId="0"/>
      <p:bldP spid="49869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55320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714BFE-B390-493B-A379-20CB1265941B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552962" name="Text Box 2"/>
          <p:cNvSpPr txBox="1">
            <a:spLocks noChangeArrowheads="1"/>
          </p:cNvSpPr>
          <p:nvPr/>
        </p:nvSpPr>
        <p:spPr bwMode="auto">
          <a:xfrm>
            <a:off x="234950" y="2879725"/>
            <a:ext cx="780256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 (b) </a:t>
            </a:r>
            <a:r>
              <a:rPr lang="en-US" b="1" i="1">
                <a:solidFill>
                  <a:srgbClr val="008000"/>
                </a:solidFill>
              </a:rPr>
              <a:t>Will </a:t>
            </a:r>
            <a:r>
              <a:rPr lang="en-US" b="1" i="1"/>
              <a:t>       they         go     </a:t>
            </a:r>
            <a:r>
              <a:rPr lang="en-US"/>
              <a:t>home  later ?</a:t>
            </a:r>
          </a:p>
          <a:p>
            <a:pPr eaLnBrk="1" hangingPunct="1"/>
            <a:endParaRPr lang="en-US" sz="3600"/>
          </a:p>
          <a:p>
            <a:pPr eaLnBrk="1" hangingPunct="1"/>
            <a:endParaRPr lang="en-US"/>
          </a:p>
        </p:txBody>
      </p:sp>
      <p:sp>
        <p:nvSpPr>
          <p:cNvPr id="552964" name="Text Box 4"/>
          <p:cNvSpPr txBox="1">
            <a:spLocks noChangeArrowheads="1"/>
          </p:cNvSpPr>
          <p:nvPr/>
        </p:nvSpPr>
        <p:spPr bwMode="auto">
          <a:xfrm>
            <a:off x="3570288" y="3962400"/>
            <a:ext cx="19923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ANSWER</a:t>
            </a:r>
          </a:p>
        </p:txBody>
      </p:sp>
      <p:sp>
        <p:nvSpPr>
          <p:cNvPr id="552966" name="Text Box 6"/>
          <p:cNvSpPr txBox="1">
            <a:spLocks noChangeArrowheads="1"/>
          </p:cNvSpPr>
          <p:nvPr/>
        </p:nvSpPr>
        <p:spPr bwMode="auto">
          <a:xfrm>
            <a:off x="1371600" y="4618038"/>
            <a:ext cx="2844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i="1"/>
              <a:t>Yes, they </a:t>
            </a:r>
            <a:r>
              <a:rPr lang="en-US" b="1" i="1">
                <a:solidFill>
                  <a:srgbClr val="008000"/>
                </a:solidFill>
              </a:rPr>
              <a:t>will.</a:t>
            </a:r>
          </a:p>
        </p:txBody>
      </p:sp>
      <p:sp>
        <p:nvSpPr>
          <p:cNvPr id="552967" name="Text Box 7"/>
          <p:cNvSpPr txBox="1">
            <a:spLocks noChangeArrowheads="1"/>
          </p:cNvSpPr>
          <p:nvPr/>
        </p:nvSpPr>
        <p:spPr bwMode="auto">
          <a:xfrm>
            <a:off x="4811713" y="4618038"/>
            <a:ext cx="30686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i="1"/>
              <a:t>No, they </a:t>
            </a:r>
            <a:r>
              <a:rPr lang="en-US" b="1" i="1">
                <a:solidFill>
                  <a:srgbClr val="008000"/>
                </a:solidFill>
              </a:rPr>
              <a:t>won’t.</a:t>
            </a:r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1524000" y="4267200"/>
            <a:ext cx="6553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3429000" y="1268413"/>
            <a:ext cx="23066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QUESTION</a:t>
            </a:r>
          </a:p>
        </p:txBody>
      </p:sp>
      <p:sp>
        <p:nvSpPr>
          <p:cNvPr id="24585" name="Text Box 11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10-7  ASKING QUESTIONS WITH </a:t>
            </a:r>
            <a:r>
              <a:rPr lang="en-US" sz="2000" i="1">
                <a:solidFill>
                  <a:schemeClr val="bg1"/>
                </a:solidFill>
              </a:rPr>
              <a:t>WILL</a:t>
            </a:r>
          </a:p>
        </p:txBody>
      </p:sp>
      <p:sp>
        <p:nvSpPr>
          <p:cNvPr id="24586" name="Text Box 13"/>
          <p:cNvSpPr txBox="1">
            <a:spLocks noChangeArrowheads="1"/>
          </p:cNvSpPr>
          <p:nvPr/>
        </p:nvSpPr>
        <p:spPr bwMode="auto">
          <a:xfrm>
            <a:off x="228600" y="1905000"/>
            <a:ext cx="8763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			             MAIN</a:t>
            </a:r>
          </a:p>
          <a:p>
            <a:pPr eaLnBrk="1" hangingPunct="1"/>
            <a:r>
              <a:rPr lang="en-US" sz="2800" b="1" i="1">
                <a:solidFill>
                  <a:srgbClr val="009900"/>
                </a:solidFill>
              </a:rPr>
              <a:t>        WILL</a:t>
            </a:r>
            <a:r>
              <a:rPr lang="en-US" sz="2800"/>
              <a:t> + SUBJECT</a:t>
            </a:r>
            <a:r>
              <a:rPr lang="en-US" sz="2800" b="1">
                <a:solidFill>
                  <a:srgbClr val="333399"/>
                </a:solidFill>
              </a:rPr>
              <a:t> </a:t>
            </a:r>
            <a:r>
              <a:rPr lang="en-US" sz="2800"/>
              <a:t>+ VERB</a:t>
            </a:r>
            <a:endParaRPr lang="en-US" sz="4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2" grpId="0"/>
      <p:bldP spid="552964" grpId="0"/>
      <p:bldP spid="552966" grpId="0"/>
      <p:bldP spid="55296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55320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E7584B-F838-4E57-9E03-36FBFF9C62BD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553986" name="Text Box 2"/>
          <p:cNvSpPr txBox="1">
            <a:spLocks noChangeArrowheads="1"/>
          </p:cNvSpPr>
          <p:nvPr/>
        </p:nvSpPr>
        <p:spPr bwMode="auto">
          <a:xfrm>
            <a:off x="234950" y="2879725"/>
            <a:ext cx="861536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 (c) When      </a:t>
            </a:r>
            <a:r>
              <a:rPr lang="en-US" b="1" i="1">
                <a:solidFill>
                  <a:srgbClr val="008000"/>
                </a:solidFill>
              </a:rPr>
              <a:t>will </a:t>
            </a:r>
            <a:r>
              <a:rPr lang="en-US" b="1" i="1"/>
              <a:t>     they          be  </a:t>
            </a:r>
            <a:r>
              <a:rPr lang="en-US"/>
              <a:t>in London?</a:t>
            </a:r>
          </a:p>
          <a:p>
            <a:pPr eaLnBrk="1" hangingPunct="1"/>
            <a:endParaRPr lang="en-US" sz="3600"/>
          </a:p>
          <a:p>
            <a:pPr eaLnBrk="1" hangingPunct="1"/>
            <a:endParaRPr lang="en-US"/>
          </a:p>
        </p:txBody>
      </p:sp>
      <p:sp>
        <p:nvSpPr>
          <p:cNvPr id="553988" name="Text Box 4"/>
          <p:cNvSpPr txBox="1">
            <a:spLocks noChangeArrowheads="1"/>
          </p:cNvSpPr>
          <p:nvPr/>
        </p:nvSpPr>
        <p:spPr bwMode="auto">
          <a:xfrm>
            <a:off x="3570288" y="3962400"/>
            <a:ext cx="19923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ANSWER</a:t>
            </a:r>
          </a:p>
        </p:txBody>
      </p:sp>
      <p:sp>
        <p:nvSpPr>
          <p:cNvPr id="553990" name="Text Box 6"/>
          <p:cNvSpPr txBox="1">
            <a:spLocks noChangeArrowheads="1"/>
          </p:cNvSpPr>
          <p:nvPr/>
        </p:nvSpPr>
        <p:spPr bwMode="auto">
          <a:xfrm>
            <a:off x="3048000" y="4648200"/>
            <a:ext cx="3001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i="1"/>
              <a:t>Next weekend.</a:t>
            </a:r>
            <a:endParaRPr lang="en-US" b="1" i="1">
              <a:solidFill>
                <a:srgbClr val="008000"/>
              </a:solidFill>
            </a:endParaRPr>
          </a:p>
        </p:txBody>
      </p:sp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1524000" y="4267200"/>
            <a:ext cx="6553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Text Box 9"/>
          <p:cNvSpPr txBox="1">
            <a:spLocks noChangeArrowheads="1"/>
          </p:cNvSpPr>
          <p:nvPr/>
        </p:nvSpPr>
        <p:spPr bwMode="auto">
          <a:xfrm>
            <a:off x="3429000" y="1268413"/>
            <a:ext cx="23066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QUESTION</a:t>
            </a:r>
          </a:p>
        </p:txBody>
      </p:sp>
      <p:sp>
        <p:nvSpPr>
          <p:cNvPr id="25608" name="Text Box 11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10-7  ASKING QUESTIONS WITH </a:t>
            </a:r>
            <a:r>
              <a:rPr lang="en-US" sz="2000" i="1">
                <a:solidFill>
                  <a:schemeClr val="bg1"/>
                </a:solidFill>
              </a:rPr>
              <a:t>WILL</a:t>
            </a:r>
          </a:p>
        </p:txBody>
      </p:sp>
      <p:sp>
        <p:nvSpPr>
          <p:cNvPr id="25609" name="Text Box 13"/>
          <p:cNvSpPr txBox="1">
            <a:spLocks noChangeArrowheads="1"/>
          </p:cNvSpPr>
          <p:nvPr/>
        </p:nvSpPr>
        <p:spPr bwMode="auto">
          <a:xfrm>
            <a:off x="228600" y="1905000"/>
            <a:ext cx="8763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  (QUESTION 			            MAIN</a:t>
            </a:r>
          </a:p>
          <a:p>
            <a:pPr eaLnBrk="1" hangingPunct="1"/>
            <a:r>
              <a:rPr lang="en-US" sz="2800"/>
              <a:t>      WORD)   + </a:t>
            </a:r>
            <a:r>
              <a:rPr lang="en-US" sz="2800" b="1" i="1">
                <a:solidFill>
                  <a:srgbClr val="009900"/>
                </a:solidFill>
              </a:rPr>
              <a:t>WILL</a:t>
            </a:r>
            <a:r>
              <a:rPr lang="en-US" sz="2800"/>
              <a:t> + SUBJECT</a:t>
            </a:r>
            <a:r>
              <a:rPr lang="en-US" sz="2800" b="1">
                <a:solidFill>
                  <a:srgbClr val="333399"/>
                </a:solidFill>
              </a:rPr>
              <a:t> </a:t>
            </a:r>
            <a:r>
              <a:rPr lang="en-US" sz="2800"/>
              <a:t>+ VERB</a:t>
            </a:r>
            <a:endParaRPr lang="en-US" sz="4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6" grpId="0"/>
      <p:bldP spid="553988" grpId="0"/>
      <p:bldP spid="55399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55320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87EEA8-14A1-4C19-8F89-6225FAD81B93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555010" name="Text Box 2"/>
          <p:cNvSpPr txBox="1">
            <a:spLocks noChangeArrowheads="1"/>
          </p:cNvSpPr>
          <p:nvPr/>
        </p:nvSpPr>
        <p:spPr bwMode="auto">
          <a:xfrm>
            <a:off x="234950" y="2879725"/>
            <a:ext cx="80295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 (d) What time   </a:t>
            </a:r>
            <a:r>
              <a:rPr lang="en-US" b="1" i="1">
                <a:solidFill>
                  <a:srgbClr val="008000"/>
                </a:solidFill>
              </a:rPr>
              <a:t>will </a:t>
            </a:r>
            <a:r>
              <a:rPr lang="en-US" b="1" i="1"/>
              <a:t>       we            go </a:t>
            </a:r>
            <a:r>
              <a:rPr lang="en-US" i="1"/>
              <a:t>out </a:t>
            </a:r>
            <a:r>
              <a:rPr lang="en-US"/>
              <a:t>?</a:t>
            </a:r>
          </a:p>
          <a:p>
            <a:pPr eaLnBrk="1" hangingPunct="1"/>
            <a:endParaRPr lang="en-US" sz="3600"/>
          </a:p>
          <a:p>
            <a:pPr eaLnBrk="1" hangingPunct="1"/>
            <a:endParaRPr lang="en-US"/>
          </a:p>
        </p:txBody>
      </p:sp>
      <p:sp>
        <p:nvSpPr>
          <p:cNvPr id="555012" name="Text Box 4"/>
          <p:cNvSpPr txBox="1">
            <a:spLocks noChangeArrowheads="1"/>
          </p:cNvSpPr>
          <p:nvPr/>
        </p:nvSpPr>
        <p:spPr bwMode="auto">
          <a:xfrm>
            <a:off x="3570288" y="3962400"/>
            <a:ext cx="19923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ANSWER</a:t>
            </a:r>
          </a:p>
        </p:txBody>
      </p:sp>
      <p:sp>
        <p:nvSpPr>
          <p:cNvPr id="555014" name="Text Box 6"/>
          <p:cNvSpPr txBox="1">
            <a:spLocks noChangeArrowheads="1"/>
          </p:cNvSpPr>
          <p:nvPr/>
        </p:nvSpPr>
        <p:spPr bwMode="auto">
          <a:xfrm>
            <a:off x="3633788" y="4648200"/>
            <a:ext cx="1628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i="1"/>
              <a:t>7:30 </a:t>
            </a:r>
            <a:r>
              <a:rPr lang="en-US" sz="2000" b="1" i="1"/>
              <a:t>P.M.</a:t>
            </a:r>
            <a:endParaRPr lang="en-US" sz="2000" i="1">
              <a:solidFill>
                <a:srgbClr val="008000"/>
              </a:solidFill>
            </a:endParaRPr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1524000" y="4267200"/>
            <a:ext cx="6553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Text Box 8"/>
          <p:cNvSpPr txBox="1">
            <a:spLocks noChangeArrowheads="1"/>
          </p:cNvSpPr>
          <p:nvPr/>
        </p:nvSpPr>
        <p:spPr bwMode="auto">
          <a:xfrm>
            <a:off x="3429000" y="1268413"/>
            <a:ext cx="23066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QUESTION</a:t>
            </a:r>
          </a:p>
        </p:txBody>
      </p:sp>
      <p:sp>
        <p:nvSpPr>
          <p:cNvPr id="26632" name="Text Box 10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10-7  ASKING QUESTIONS WITH </a:t>
            </a:r>
            <a:r>
              <a:rPr lang="en-US" sz="2000" i="1">
                <a:solidFill>
                  <a:schemeClr val="bg1"/>
                </a:solidFill>
              </a:rPr>
              <a:t>WILL</a:t>
            </a:r>
          </a:p>
        </p:txBody>
      </p:sp>
      <p:sp>
        <p:nvSpPr>
          <p:cNvPr id="26633" name="Text Box 12"/>
          <p:cNvSpPr txBox="1">
            <a:spLocks noChangeArrowheads="1"/>
          </p:cNvSpPr>
          <p:nvPr/>
        </p:nvSpPr>
        <p:spPr bwMode="auto">
          <a:xfrm>
            <a:off x="228600" y="1905000"/>
            <a:ext cx="8763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  (QUESTION 		                         MAIN</a:t>
            </a:r>
          </a:p>
          <a:p>
            <a:pPr eaLnBrk="1" hangingPunct="1"/>
            <a:r>
              <a:rPr lang="en-US" sz="2800"/>
              <a:t>      WORD)     +   </a:t>
            </a:r>
            <a:r>
              <a:rPr lang="en-US" sz="2800" b="1" i="1">
                <a:solidFill>
                  <a:srgbClr val="009900"/>
                </a:solidFill>
              </a:rPr>
              <a:t>WILL</a:t>
            </a:r>
            <a:r>
              <a:rPr lang="en-US" sz="2800"/>
              <a:t> + SUBJECT</a:t>
            </a:r>
            <a:r>
              <a:rPr lang="en-US" sz="2800" b="1">
                <a:solidFill>
                  <a:srgbClr val="333399"/>
                </a:solidFill>
              </a:rPr>
              <a:t> </a:t>
            </a:r>
            <a:r>
              <a:rPr lang="en-US" sz="2800"/>
              <a:t>+ VERB</a:t>
            </a:r>
            <a:endParaRPr lang="en-US" sz="4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0" grpId="0"/>
      <p:bldP spid="555012" grpId="0"/>
      <p:bldP spid="5550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55320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21D02B0-9CEF-4D83-9DE2-91A771E08D84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556034" name="Text Box 2"/>
          <p:cNvSpPr txBox="1">
            <a:spLocks noChangeArrowheads="1"/>
          </p:cNvSpPr>
          <p:nvPr/>
        </p:nvSpPr>
        <p:spPr bwMode="auto">
          <a:xfrm>
            <a:off x="234950" y="2879725"/>
            <a:ext cx="857091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 (e) Where      </a:t>
            </a:r>
            <a:r>
              <a:rPr lang="en-US" b="1" i="1">
                <a:solidFill>
                  <a:srgbClr val="008000"/>
                </a:solidFill>
              </a:rPr>
              <a:t>will </a:t>
            </a:r>
            <a:r>
              <a:rPr lang="en-US" b="1" i="1"/>
              <a:t>     she         study </a:t>
            </a:r>
            <a:r>
              <a:rPr lang="en-US"/>
              <a:t>English?</a:t>
            </a:r>
          </a:p>
          <a:p>
            <a:pPr eaLnBrk="1" hangingPunct="1"/>
            <a:endParaRPr lang="en-US" sz="3600"/>
          </a:p>
          <a:p>
            <a:pPr eaLnBrk="1" hangingPunct="1"/>
            <a:endParaRPr lang="en-US"/>
          </a:p>
        </p:txBody>
      </p:sp>
      <p:sp>
        <p:nvSpPr>
          <p:cNvPr id="556036" name="Text Box 4"/>
          <p:cNvSpPr txBox="1">
            <a:spLocks noChangeArrowheads="1"/>
          </p:cNvSpPr>
          <p:nvPr/>
        </p:nvSpPr>
        <p:spPr bwMode="auto">
          <a:xfrm>
            <a:off x="3570288" y="3962400"/>
            <a:ext cx="19923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ANSWER</a:t>
            </a:r>
          </a:p>
        </p:txBody>
      </p:sp>
      <p:sp>
        <p:nvSpPr>
          <p:cNvPr id="556038" name="Text Box 6"/>
          <p:cNvSpPr txBox="1">
            <a:spLocks noChangeArrowheads="1"/>
          </p:cNvSpPr>
          <p:nvPr/>
        </p:nvSpPr>
        <p:spPr bwMode="auto">
          <a:xfrm>
            <a:off x="3352800" y="4648200"/>
            <a:ext cx="223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i="1"/>
              <a:t>At college.</a:t>
            </a:r>
            <a:endParaRPr lang="en-US" b="1" i="1">
              <a:solidFill>
                <a:srgbClr val="008000"/>
              </a:solidFill>
            </a:endParaRPr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1524000" y="4267200"/>
            <a:ext cx="6553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Text Box 8"/>
          <p:cNvSpPr txBox="1">
            <a:spLocks noChangeArrowheads="1"/>
          </p:cNvSpPr>
          <p:nvPr/>
        </p:nvSpPr>
        <p:spPr bwMode="auto">
          <a:xfrm>
            <a:off x="3429000" y="1268413"/>
            <a:ext cx="23066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QUESTION</a:t>
            </a:r>
          </a:p>
        </p:txBody>
      </p:sp>
      <p:sp>
        <p:nvSpPr>
          <p:cNvPr id="27656" name="Text Box 10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10-7  ASKING QUESTIONS WITH </a:t>
            </a:r>
            <a:r>
              <a:rPr lang="en-US" sz="2000" i="1">
                <a:solidFill>
                  <a:schemeClr val="bg1"/>
                </a:solidFill>
              </a:rPr>
              <a:t>WILL</a:t>
            </a:r>
          </a:p>
        </p:txBody>
      </p:sp>
      <p:sp>
        <p:nvSpPr>
          <p:cNvPr id="27657" name="Text Box 12"/>
          <p:cNvSpPr txBox="1">
            <a:spLocks noChangeArrowheads="1"/>
          </p:cNvSpPr>
          <p:nvPr/>
        </p:nvSpPr>
        <p:spPr bwMode="auto">
          <a:xfrm>
            <a:off x="228600" y="1905000"/>
            <a:ext cx="8763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  (QUESTION 			            MAIN</a:t>
            </a:r>
          </a:p>
          <a:p>
            <a:pPr eaLnBrk="1" hangingPunct="1"/>
            <a:r>
              <a:rPr lang="en-US" sz="2800"/>
              <a:t>      WORD)   + </a:t>
            </a:r>
            <a:r>
              <a:rPr lang="en-US" sz="2800" b="1" i="1">
                <a:solidFill>
                  <a:srgbClr val="009900"/>
                </a:solidFill>
              </a:rPr>
              <a:t>WILL</a:t>
            </a:r>
            <a:r>
              <a:rPr lang="en-US" sz="2800"/>
              <a:t> + SUBJECT</a:t>
            </a:r>
            <a:r>
              <a:rPr lang="en-US" sz="2800" b="1">
                <a:solidFill>
                  <a:srgbClr val="333399"/>
                </a:solidFill>
              </a:rPr>
              <a:t> </a:t>
            </a:r>
            <a:r>
              <a:rPr lang="en-US" sz="2800"/>
              <a:t>+ VERB</a:t>
            </a:r>
            <a:endParaRPr lang="en-US" sz="4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4" grpId="0"/>
      <p:bldP spid="556036" grpId="0"/>
      <p:bldP spid="5560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55320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5E4CE0-DBD0-49D1-9AB0-26AC49748FF6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10-7  Let’s Practice</a:t>
            </a:r>
            <a:endParaRPr lang="en-US" sz="2000" i="1">
              <a:solidFill>
                <a:schemeClr val="bg1"/>
              </a:solidFill>
            </a:endParaRPr>
          </a:p>
        </p:txBody>
      </p:sp>
      <p:pic>
        <p:nvPicPr>
          <p:cNvPr id="29700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86200"/>
            <a:ext cx="2819400" cy="2614613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4952999" y="3505200"/>
            <a:ext cx="4052207" cy="2209800"/>
          </a:xfrm>
          <a:prstGeom prst="wedgeRoundRectCallout">
            <a:avLst>
              <a:gd name="adj1" fmla="val -72037"/>
              <a:gd name="adj2" fmla="val 1866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533400" y="1447800"/>
            <a:ext cx="7239000" cy="1371600"/>
          </a:xfrm>
          <a:prstGeom prst="wedgeRoundRectCallout">
            <a:avLst>
              <a:gd name="adj1" fmla="val -31644"/>
              <a:gd name="adj2" fmla="val 135880"/>
              <a:gd name="adj3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1219200" y="1676400"/>
            <a:ext cx="4191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3600" b="1"/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1143000" y="1820863"/>
            <a:ext cx="434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3600" b="1"/>
          </a:p>
        </p:txBody>
      </p:sp>
      <p:sp>
        <p:nvSpPr>
          <p:cNvPr id="652298" name="Text Box 10"/>
          <p:cNvSpPr txBox="1">
            <a:spLocks noChangeArrowheads="1"/>
          </p:cNvSpPr>
          <p:nvPr/>
        </p:nvSpPr>
        <p:spPr bwMode="auto">
          <a:xfrm>
            <a:off x="762000" y="1720850"/>
            <a:ext cx="6584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/>
              <a:t>Where will you live after college</a:t>
            </a:r>
            <a:endParaRPr lang="en-US" sz="3600" b="1"/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6019800" y="4419600"/>
            <a:ext cx="2209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3600" b="1"/>
          </a:p>
        </p:txBody>
      </p:sp>
      <p:sp>
        <p:nvSpPr>
          <p:cNvPr id="29707" name="Text Box 12"/>
          <p:cNvSpPr txBox="1">
            <a:spLocks noChangeArrowheads="1"/>
          </p:cNvSpPr>
          <p:nvPr/>
        </p:nvSpPr>
        <p:spPr bwMode="auto">
          <a:xfrm>
            <a:off x="5099049" y="3586113"/>
            <a:ext cx="376010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 smtClean="0"/>
              <a:t>Hmmm, I </a:t>
            </a:r>
            <a:r>
              <a:rPr lang="en-US" sz="3600" dirty="0"/>
              <a:t>will live in </a:t>
            </a:r>
            <a:r>
              <a:rPr lang="en-US" sz="3600" dirty="0" smtClean="0"/>
              <a:t>Buenos </a:t>
            </a:r>
            <a:r>
              <a:rPr lang="en-US" sz="3600" dirty="0"/>
              <a:t>Aires </a:t>
            </a:r>
          </a:p>
          <a:p>
            <a:pPr eaLnBrk="1" hangingPunct="1"/>
            <a:r>
              <a:rPr lang="en-US" sz="3600" dirty="0"/>
              <a:t>after college. </a:t>
            </a:r>
            <a:endParaRPr lang="en-US" sz="3600" b="1" dirty="0"/>
          </a:p>
        </p:txBody>
      </p:sp>
      <p:sp>
        <p:nvSpPr>
          <p:cNvPr id="29708" name="Text Box 14"/>
          <p:cNvSpPr txBox="1">
            <a:spLocks noChangeArrowheads="1"/>
          </p:cNvSpPr>
          <p:nvPr/>
        </p:nvSpPr>
        <p:spPr bwMode="auto">
          <a:xfrm>
            <a:off x="571500" y="1782763"/>
            <a:ext cx="7200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_____________________________?</a:t>
            </a:r>
            <a:endParaRPr 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55320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B7A792-3FB4-4EB3-89F0-809082606A70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30723" name="AutoShape 8"/>
          <p:cNvSpPr>
            <a:spLocks noChangeArrowheads="1"/>
          </p:cNvSpPr>
          <p:nvPr/>
        </p:nvSpPr>
        <p:spPr bwMode="auto">
          <a:xfrm>
            <a:off x="304800" y="1600200"/>
            <a:ext cx="5486400" cy="1143000"/>
          </a:xfrm>
          <a:prstGeom prst="wedgeRoundRectCallout">
            <a:avLst>
              <a:gd name="adj1" fmla="val -14671"/>
              <a:gd name="adj2" fmla="val 119722"/>
              <a:gd name="adj3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4" name="Text Box 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10-7  Let’s Practice</a:t>
            </a:r>
            <a:endParaRPr lang="en-US" sz="2000" i="1">
              <a:solidFill>
                <a:schemeClr val="bg1"/>
              </a:solidFill>
            </a:endParaRPr>
          </a:p>
        </p:txBody>
      </p:sp>
      <p:pic>
        <p:nvPicPr>
          <p:cNvPr id="30725" name="Picture 7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81400"/>
            <a:ext cx="3810000" cy="248285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990600" y="1905000"/>
            <a:ext cx="3200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3600" b="1"/>
          </a:p>
        </p:txBody>
      </p:sp>
      <p:sp>
        <p:nvSpPr>
          <p:cNvPr id="536586" name="Text Box 10"/>
          <p:cNvSpPr txBox="1">
            <a:spLocks noChangeArrowheads="1"/>
          </p:cNvSpPr>
          <p:nvPr/>
        </p:nvSpPr>
        <p:spPr bwMode="auto">
          <a:xfrm>
            <a:off x="533400" y="1720850"/>
            <a:ext cx="490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/>
              <a:t>Will we go out for lunch</a:t>
            </a:r>
            <a:endParaRPr lang="en-US" sz="3600" b="1"/>
          </a:p>
        </p:txBody>
      </p:sp>
      <p:sp>
        <p:nvSpPr>
          <p:cNvPr id="30728" name="AutoShape 11"/>
          <p:cNvSpPr>
            <a:spLocks noChangeArrowheads="1"/>
          </p:cNvSpPr>
          <p:nvPr/>
        </p:nvSpPr>
        <p:spPr bwMode="auto">
          <a:xfrm>
            <a:off x="5562600" y="2971800"/>
            <a:ext cx="3276600" cy="1676400"/>
          </a:xfrm>
          <a:prstGeom prst="wedgeRoundRectCallout">
            <a:avLst>
              <a:gd name="adj1" fmla="val -76940"/>
              <a:gd name="adj2" fmla="val 58523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9" name="Text Box 14"/>
          <p:cNvSpPr txBox="1">
            <a:spLocks noChangeArrowheads="1"/>
          </p:cNvSpPr>
          <p:nvPr/>
        </p:nvSpPr>
        <p:spPr bwMode="auto">
          <a:xfrm>
            <a:off x="6553200" y="2743200"/>
            <a:ext cx="1828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3600" b="1"/>
          </a:p>
        </p:txBody>
      </p:sp>
      <p:sp>
        <p:nvSpPr>
          <p:cNvPr id="30730" name="Text Box 15"/>
          <p:cNvSpPr txBox="1">
            <a:spLocks noChangeArrowheads="1"/>
          </p:cNvSpPr>
          <p:nvPr/>
        </p:nvSpPr>
        <p:spPr bwMode="auto">
          <a:xfrm>
            <a:off x="5638800" y="3200400"/>
            <a:ext cx="33337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/>
              <a:t>Yes, we will go </a:t>
            </a:r>
          </a:p>
          <a:p>
            <a:pPr eaLnBrk="1" hangingPunct="1"/>
            <a:r>
              <a:rPr lang="en-US" sz="3600"/>
              <a:t>out for lunch. </a:t>
            </a:r>
            <a:endParaRPr lang="en-US" sz="3600" b="1"/>
          </a:p>
        </p:txBody>
      </p:sp>
      <p:sp>
        <p:nvSpPr>
          <p:cNvPr id="30731" name="Text Box 16"/>
          <p:cNvSpPr txBox="1">
            <a:spLocks noChangeArrowheads="1"/>
          </p:cNvSpPr>
          <p:nvPr/>
        </p:nvSpPr>
        <p:spPr bwMode="auto">
          <a:xfrm>
            <a:off x="838200" y="2430463"/>
            <a:ext cx="4191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3600" b="1"/>
          </a:p>
        </p:txBody>
      </p:sp>
      <p:sp>
        <p:nvSpPr>
          <p:cNvPr id="30732" name="Text Box 19"/>
          <p:cNvSpPr txBox="1">
            <a:spLocks noChangeArrowheads="1"/>
          </p:cNvSpPr>
          <p:nvPr/>
        </p:nvSpPr>
        <p:spPr bwMode="auto">
          <a:xfrm>
            <a:off x="381000" y="1782763"/>
            <a:ext cx="54483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_____________________?</a:t>
            </a:r>
            <a:endParaRPr 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45" name="Text Box 25"/>
          <p:cNvSpPr txBox="1">
            <a:spLocks noChangeArrowheads="1"/>
          </p:cNvSpPr>
          <p:nvPr/>
        </p:nvSpPr>
        <p:spPr bwMode="auto">
          <a:xfrm>
            <a:off x="1268413" y="1941513"/>
            <a:ext cx="481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/>
              <a:t>+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192088" y="1273175"/>
            <a:ext cx="3435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CONTRACTIONS</a:t>
            </a:r>
          </a:p>
        </p:txBody>
      </p:sp>
      <p:sp>
        <p:nvSpPr>
          <p:cNvPr id="32772" name="Text Box 13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3-3 FORMS WITH </a:t>
            </a:r>
            <a:r>
              <a:rPr lang="en-US" sz="2000" i="1">
                <a:solidFill>
                  <a:schemeClr val="bg1"/>
                </a:solidFill>
              </a:rPr>
              <a:t>WILL</a:t>
            </a:r>
            <a:endParaRPr lang="en-US" sz="2000" b="1" i="1">
              <a:solidFill>
                <a:schemeClr val="bg1"/>
              </a:solidFill>
            </a:endParaRPr>
          </a:p>
        </p:txBody>
      </p:sp>
      <p:sp>
        <p:nvSpPr>
          <p:cNvPr id="465936" name="Text Box 16"/>
          <p:cNvSpPr txBox="1">
            <a:spLocks noChangeArrowheads="1"/>
          </p:cNvSpPr>
          <p:nvPr/>
        </p:nvSpPr>
        <p:spPr bwMode="auto">
          <a:xfrm>
            <a:off x="592138" y="2906713"/>
            <a:ext cx="2025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i="1"/>
              <a:t>we + </a:t>
            </a:r>
            <a:r>
              <a:rPr lang="en-US" sz="3600" b="1" i="1">
                <a:solidFill>
                  <a:schemeClr val="accent2"/>
                </a:solidFill>
              </a:rPr>
              <a:t>will</a:t>
            </a:r>
          </a:p>
        </p:txBody>
      </p:sp>
      <p:sp>
        <p:nvSpPr>
          <p:cNvPr id="465937" name="Text Box 17"/>
          <p:cNvSpPr txBox="1">
            <a:spLocks noChangeArrowheads="1"/>
          </p:cNvSpPr>
          <p:nvPr/>
        </p:nvSpPr>
        <p:spPr bwMode="auto">
          <a:xfrm>
            <a:off x="3373438" y="2906713"/>
            <a:ext cx="2305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i="1"/>
              <a:t>you  +</a:t>
            </a:r>
            <a:r>
              <a:rPr lang="en-US" sz="3600" b="1" i="1">
                <a:solidFill>
                  <a:schemeClr val="accent2"/>
                </a:solidFill>
              </a:rPr>
              <a:t> will</a:t>
            </a:r>
          </a:p>
        </p:txBody>
      </p:sp>
      <p:sp>
        <p:nvSpPr>
          <p:cNvPr id="465939" name="Text Box 19"/>
          <p:cNvSpPr txBox="1">
            <a:spLocks noChangeArrowheads="1"/>
          </p:cNvSpPr>
          <p:nvPr/>
        </p:nvSpPr>
        <p:spPr bwMode="auto">
          <a:xfrm>
            <a:off x="6251575" y="2906713"/>
            <a:ext cx="2559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i="1"/>
              <a:t>they  +  </a:t>
            </a:r>
            <a:r>
              <a:rPr lang="en-US" sz="3600" b="1" i="1">
                <a:solidFill>
                  <a:schemeClr val="accent2"/>
                </a:solidFill>
              </a:rPr>
              <a:t>will</a:t>
            </a:r>
          </a:p>
        </p:txBody>
      </p:sp>
      <p:sp>
        <p:nvSpPr>
          <p:cNvPr id="465940" name="AutoShape 20"/>
          <p:cNvSpPr>
            <a:spLocks noChangeArrowheads="1"/>
          </p:cNvSpPr>
          <p:nvPr/>
        </p:nvSpPr>
        <p:spPr bwMode="auto">
          <a:xfrm>
            <a:off x="1924050" y="4451350"/>
            <a:ext cx="5380038" cy="1584325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4000" b="1" i="1"/>
          </a:p>
        </p:txBody>
      </p:sp>
      <p:sp>
        <p:nvSpPr>
          <p:cNvPr id="465941" name="Text Box 21"/>
          <p:cNvSpPr txBox="1">
            <a:spLocks noChangeArrowheads="1"/>
          </p:cNvSpPr>
          <p:nvPr/>
        </p:nvSpPr>
        <p:spPr bwMode="auto">
          <a:xfrm>
            <a:off x="1992313" y="4511675"/>
            <a:ext cx="52578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1"/>
              <a:t>pronouns + </a:t>
            </a:r>
            <a:r>
              <a:rPr lang="en-US" sz="3600" b="1" i="1">
                <a:solidFill>
                  <a:schemeClr val="accent2"/>
                </a:solidFill>
              </a:rPr>
              <a:t>will</a:t>
            </a:r>
          </a:p>
          <a:p>
            <a:pPr algn="ctr" eaLnBrk="1" hangingPunct="1"/>
            <a:endParaRPr lang="en-US" sz="1400" b="1" i="1">
              <a:solidFill>
                <a:schemeClr val="accent2"/>
              </a:solidFill>
            </a:endParaRPr>
          </a:p>
          <a:p>
            <a:pPr algn="ctr" eaLnBrk="1" hangingPunct="1"/>
            <a:r>
              <a:rPr lang="en-US" b="1"/>
              <a:t>in speech &amp; formal writing</a:t>
            </a:r>
          </a:p>
        </p:txBody>
      </p:sp>
      <p:sp>
        <p:nvSpPr>
          <p:cNvPr id="465942" name="Text Box 22"/>
          <p:cNvSpPr txBox="1">
            <a:spLocks noChangeArrowheads="1"/>
          </p:cNvSpPr>
          <p:nvPr/>
        </p:nvSpPr>
        <p:spPr bwMode="auto">
          <a:xfrm>
            <a:off x="906463" y="1954213"/>
            <a:ext cx="325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i="1"/>
              <a:t>I</a:t>
            </a:r>
          </a:p>
        </p:txBody>
      </p:sp>
      <p:sp>
        <p:nvSpPr>
          <p:cNvPr id="465943" name="Text Box 23"/>
          <p:cNvSpPr txBox="1">
            <a:spLocks noChangeArrowheads="1"/>
          </p:cNvSpPr>
          <p:nvPr/>
        </p:nvSpPr>
        <p:spPr bwMode="auto">
          <a:xfrm>
            <a:off x="2154238" y="1954213"/>
            <a:ext cx="466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1" i="1">
                <a:solidFill>
                  <a:schemeClr val="accent2"/>
                </a:solidFill>
              </a:rPr>
              <a:t>ll</a:t>
            </a:r>
          </a:p>
        </p:txBody>
      </p:sp>
      <p:sp>
        <p:nvSpPr>
          <p:cNvPr id="465946" name="Rectangle 26"/>
          <p:cNvSpPr>
            <a:spLocks noChangeArrowheads="1"/>
          </p:cNvSpPr>
          <p:nvPr/>
        </p:nvSpPr>
        <p:spPr bwMode="auto">
          <a:xfrm>
            <a:off x="1674813" y="2003425"/>
            <a:ext cx="666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 i="1">
                <a:solidFill>
                  <a:schemeClr val="accent2"/>
                </a:solidFill>
              </a:rPr>
              <a:t>wi</a:t>
            </a:r>
          </a:p>
        </p:txBody>
      </p:sp>
      <p:sp>
        <p:nvSpPr>
          <p:cNvPr id="465947" name="Text Box 27"/>
          <p:cNvSpPr txBox="1">
            <a:spLocks noChangeArrowheads="1"/>
          </p:cNvSpPr>
          <p:nvPr/>
        </p:nvSpPr>
        <p:spPr bwMode="auto">
          <a:xfrm flipV="1">
            <a:off x="1349375" y="1739900"/>
            <a:ext cx="325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1">
                <a:solidFill>
                  <a:srgbClr val="0101FF"/>
                </a:solidFill>
              </a:rPr>
              <a:t>‘</a:t>
            </a:r>
          </a:p>
        </p:txBody>
      </p:sp>
      <p:sp>
        <p:nvSpPr>
          <p:cNvPr id="465948" name="Text Box 28"/>
          <p:cNvSpPr txBox="1">
            <a:spLocks noChangeArrowheads="1"/>
          </p:cNvSpPr>
          <p:nvPr/>
        </p:nvSpPr>
        <p:spPr bwMode="auto">
          <a:xfrm>
            <a:off x="4379913" y="1941513"/>
            <a:ext cx="481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/>
              <a:t>+</a:t>
            </a:r>
          </a:p>
        </p:txBody>
      </p:sp>
      <p:sp>
        <p:nvSpPr>
          <p:cNvPr id="465949" name="Text Box 29"/>
          <p:cNvSpPr txBox="1">
            <a:spLocks noChangeArrowheads="1"/>
          </p:cNvSpPr>
          <p:nvPr/>
        </p:nvSpPr>
        <p:spPr bwMode="auto">
          <a:xfrm>
            <a:off x="3459163" y="1954213"/>
            <a:ext cx="1003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i="1"/>
              <a:t>she</a:t>
            </a:r>
          </a:p>
        </p:txBody>
      </p:sp>
      <p:sp>
        <p:nvSpPr>
          <p:cNvPr id="465950" name="Text Box 30"/>
          <p:cNvSpPr txBox="1">
            <a:spLocks noChangeArrowheads="1"/>
          </p:cNvSpPr>
          <p:nvPr/>
        </p:nvSpPr>
        <p:spPr bwMode="auto">
          <a:xfrm>
            <a:off x="5265738" y="1954213"/>
            <a:ext cx="466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1" i="1">
                <a:solidFill>
                  <a:schemeClr val="accent2"/>
                </a:solidFill>
              </a:rPr>
              <a:t>ll</a:t>
            </a:r>
          </a:p>
        </p:txBody>
      </p:sp>
      <p:sp>
        <p:nvSpPr>
          <p:cNvPr id="465951" name="Rectangle 31"/>
          <p:cNvSpPr>
            <a:spLocks noChangeArrowheads="1"/>
          </p:cNvSpPr>
          <p:nvPr/>
        </p:nvSpPr>
        <p:spPr bwMode="auto">
          <a:xfrm>
            <a:off x="4786313" y="2003425"/>
            <a:ext cx="666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 i="1">
                <a:solidFill>
                  <a:schemeClr val="accent2"/>
                </a:solidFill>
              </a:rPr>
              <a:t>wi</a:t>
            </a:r>
          </a:p>
        </p:txBody>
      </p:sp>
      <p:sp>
        <p:nvSpPr>
          <p:cNvPr id="465953" name="Text Box 33"/>
          <p:cNvSpPr txBox="1">
            <a:spLocks noChangeArrowheads="1"/>
          </p:cNvSpPr>
          <p:nvPr/>
        </p:nvSpPr>
        <p:spPr bwMode="auto">
          <a:xfrm flipV="1">
            <a:off x="4587875" y="1739900"/>
            <a:ext cx="325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1">
                <a:solidFill>
                  <a:srgbClr val="0101FF"/>
                </a:solidFill>
              </a:rPr>
              <a:t>‘</a:t>
            </a:r>
          </a:p>
        </p:txBody>
      </p:sp>
      <p:sp>
        <p:nvSpPr>
          <p:cNvPr id="465954" name="Text Box 34"/>
          <p:cNvSpPr txBox="1">
            <a:spLocks noChangeArrowheads="1"/>
          </p:cNvSpPr>
          <p:nvPr/>
        </p:nvSpPr>
        <p:spPr bwMode="auto">
          <a:xfrm>
            <a:off x="7326313" y="1941513"/>
            <a:ext cx="481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/>
              <a:t>+</a:t>
            </a:r>
          </a:p>
        </p:txBody>
      </p:sp>
      <p:sp>
        <p:nvSpPr>
          <p:cNvPr id="465955" name="Text Box 35"/>
          <p:cNvSpPr txBox="1">
            <a:spLocks noChangeArrowheads="1"/>
          </p:cNvSpPr>
          <p:nvPr/>
        </p:nvSpPr>
        <p:spPr bwMode="auto">
          <a:xfrm>
            <a:off x="6519863" y="1954213"/>
            <a:ext cx="8905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i="1"/>
              <a:t> he</a:t>
            </a:r>
          </a:p>
        </p:txBody>
      </p:sp>
      <p:sp>
        <p:nvSpPr>
          <p:cNvPr id="465956" name="Text Box 36"/>
          <p:cNvSpPr txBox="1">
            <a:spLocks noChangeArrowheads="1"/>
          </p:cNvSpPr>
          <p:nvPr/>
        </p:nvSpPr>
        <p:spPr bwMode="auto">
          <a:xfrm>
            <a:off x="8212138" y="1954213"/>
            <a:ext cx="466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1" i="1">
                <a:solidFill>
                  <a:schemeClr val="accent2"/>
                </a:solidFill>
              </a:rPr>
              <a:t>ll</a:t>
            </a:r>
          </a:p>
        </p:txBody>
      </p:sp>
      <p:sp>
        <p:nvSpPr>
          <p:cNvPr id="465957" name="Rectangle 37"/>
          <p:cNvSpPr>
            <a:spLocks noChangeArrowheads="1"/>
          </p:cNvSpPr>
          <p:nvPr/>
        </p:nvSpPr>
        <p:spPr bwMode="auto">
          <a:xfrm>
            <a:off x="7732713" y="2003425"/>
            <a:ext cx="666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 i="1">
                <a:solidFill>
                  <a:schemeClr val="accent2"/>
                </a:solidFill>
              </a:rPr>
              <a:t>wi</a:t>
            </a:r>
          </a:p>
        </p:txBody>
      </p:sp>
      <p:sp>
        <p:nvSpPr>
          <p:cNvPr id="465958" name="Text Box 38"/>
          <p:cNvSpPr txBox="1">
            <a:spLocks noChangeArrowheads="1"/>
          </p:cNvSpPr>
          <p:nvPr/>
        </p:nvSpPr>
        <p:spPr bwMode="auto">
          <a:xfrm flipV="1">
            <a:off x="7534275" y="1739900"/>
            <a:ext cx="325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1">
                <a:solidFill>
                  <a:srgbClr val="0101FF"/>
                </a:solidFill>
              </a:rPr>
              <a:t>‘</a:t>
            </a:r>
          </a:p>
        </p:txBody>
      </p:sp>
      <p:sp>
        <p:nvSpPr>
          <p:cNvPr id="465959" name="Text Box 39"/>
          <p:cNvSpPr txBox="1">
            <a:spLocks noChangeArrowheads="1"/>
          </p:cNvSpPr>
          <p:nvPr/>
        </p:nvSpPr>
        <p:spPr bwMode="auto">
          <a:xfrm>
            <a:off x="979488" y="2906713"/>
            <a:ext cx="1174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b="1" i="1"/>
              <a:t>we</a:t>
            </a:r>
            <a:r>
              <a:rPr lang="en-US" sz="3600" b="1" i="1">
                <a:solidFill>
                  <a:schemeClr val="accent2"/>
                </a:solidFill>
              </a:rPr>
              <a:t>’ll</a:t>
            </a:r>
          </a:p>
        </p:txBody>
      </p:sp>
      <p:sp>
        <p:nvSpPr>
          <p:cNvPr id="465960" name="Text Box 40"/>
          <p:cNvSpPr txBox="1">
            <a:spLocks noChangeArrowheads="1"/>
          </p:cNvSpPr>
          <p:nvPr/>
        </p:nvSpPr>
        <p:spPr bwMode="auto">
          <a:xfrm>
            <a:off x="3875088" y="2894013"/>
            <a:ext cx="1377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b="1" i="1"/>
              <a:t>you</a:t>
            </a:r>
            <a:r>
              <a:rPr lang="en-US" sz="3600" b="1" i="1">
                <a:solidFill>
                  <a:schemeClr val="accent2"/>
                </a:solidFill>
              </a:rPr>
              <a:t>’ll</a:t>
            </a:r>
          </a:p>
        </p:txBody>
      </p:sp>
      <p:sp>
        <p:nvSpPr>
          <p:cNvPr id="465961" name="Text Box 41"/>
          <p:cNvSpPr txBox="1">
            <a:spLocks noChangeArrowheads="1"/>
          </p:cNvSpPr>
          <p:nvPr/>
        </p:nvSpPr>
        <p:spPr bwMode="auto">
          <a:xfrm>
            <a:off x="6781800" y="2894013"/>
            <a:ext cx="1504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b="1" i="1"/>
              <a:t>they</a:t>
            </a:r>
            <a:r>
              <a:rPr lang="en-US" sz="3600" b="1" i="1">
                <a:solidFill>
                  <a:schemeClr val="accent2"/>
                </a:solidFill>
              </a:rPr>
              <a:t>’ll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659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65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465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5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659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65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decel="100000"/>
                                        <p:tgtEl>
                                          <p:spTgt spid="465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5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09 0.00023 L 0.03177 0.00208 " pathEditMode="relative" ptsTypes="AA">
                                      <p:cBhvr>
                                        <p:cTn id="27" dur="2000" fill="hold"/>
                                        <p:tgtEl>
                                          <p:spTgt spid="4659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86 0.00023 L -0.07482 0.00023 " pathEditMode="relative" ptsTypes="AA">
                                      <p:cBhvr>
                                        <p:cTn id="29" dur="2000" fill="hold"/>
                                        <p:tgtEl>
                                          <p:spTgt spid="4659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659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465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decel="100000"/>
                                        <p:tgtEl>
                                          <p:spTgt spid="465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5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7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4659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465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decel="100000"/>
                                        <p:tgtEl>
                                          <p:spTgt spid="465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5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09 0.00023 L 0.03177 0.00208 " pathEditMode="relative" ptsTypes="AA">
                                      <p:cBhvr>
                                        <p:cTn id="54" dur="2000" fill="hold"/>
                                        <p:tgtEl>
                                          <p:spTgt spid="4659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3 0.00023 L -0.06511 0.00023 " pathEditMode="relative" ptsTypes="AA">
                                      <p:cBhvr>
                                        <p:cTn id="56" dur="2000" fill="hold"/>
                                        <p:tgtEl>
                                          <p:spTgt spid="4659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4659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465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decel="100000"/>
                                        <p:tgtEl>
                                          <p:spTgt spid="465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5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37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4659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" decel="100000"/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09 0.00023 L 0.03177 0.00208 " pathEditMode="relative" ptsTypes="AA">
                                      <p:cBhvr>
                                        <p:cTn id="81" dur="2000" fill="hold"/>
                                        <p:tgtEl>
                                          <p:spTgt spid="4659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3 0.00023 L -0.06511 0.00023 " pathEditMode="relative" ptsTypes="AA">
                                      <p:cBhvr>
                                        <p:cTn id="83" dur="2000" fill="hold"/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465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6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4659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6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465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6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45" grpId="0"/>
      <p:bldP spid="465936" grpId="0"/>
      <p:bldP spid="465937" grpId="0"/>
      <p:bldP spid="465939" grpId="0"/>
      <p:bldP spid="465940" grpId="0" animBg="1"/>
      <p:bldP spid="465941" grpId="0"/>
      <p:bldP spid="465942" grpId="0"/>
      <p:bldP spid="465943" grpId="0"/>
      <p:bldP spid="465946" grpId="0"/>
      <p:bldP spid="465947" grpId="0"/>
      <p:bldP spid="465948" grpId="0"/>
      <p:bldP spid="465949" grpId="0"/>
      <p:bldP spid="465950" grpId="0"/>
      <p:bldP spid="465951" grpId="0"/>
      <p:bldP spid="465953" grpId="0"/>
      <p:bldP spid="465955" grpId="0"/>
      <p:bldP spid="465957" grpId="0"/>
      <p:bldP spid="465958" grpId="0"/>
      <p:bldP spid="465959" grpId="0"/>
      <p:bldP spid="465960" grpId="0"/>
      <p:bldP spid="46596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160463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bg1"/>
                </a:solidFill>
              </a:rPr>
              <a:t>3-5 </a:t>
            </a:r>
            <a:r>
              <a:rPr lang="en-US" sz="2000" i="1">
                <a:solidFill>
                  <a:schemeClr val="bg1"/>
                </a:solidFill>
              </a:rPr>
              <a:t>BE GOING TO vs. WILL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350838" y="1220788"/>
            <a:ext cx="67913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(c) I made this food because </a:t>
            </a:r>
            <a:r>
              <a:rPr lang="en-US" b="1" i="1">
                <a:solidFill>
                  <a:schemeClr val="hlink"/>
                </a:solidFill>
              </a:rPr>
              <a:t>we are </a:t>
            </a:r>
          </a:p>
          <a:p>
            <a:pPr eaLnBrk="1" hangingPunct="1"/>
            <a:r>
              <a:rPr lang="en-US" b="1" i="1">
                <a:solidFill>
                  <a:schemeClr val="hlink"/>
                </a:solidFill>
              </a:rPr>
              <a:t>     going to</a:t>
            </a:r>
            <a:r>
              <a:rPr lang="en-US"/>
              <a:t> have a party.</a:t>
            </a:r>
          </a:p>
        </p:txBody>
      </p:sp>
      <p:sp>
        <p:nvSpPr>
          <p:cNvPr id="501766" name="AutoShape 6"/>
          <p:cNvSpPr>
            <a:spLocks noChangeArrowheads="1"/>
          </p:cNvSpPr>
          <p:nvPr/>
        </p:nvSpPr>
        <p:spPr bwMode="auto">
          <a:xfrm>
            <a:off x="2782888" y="2743200"/>
            <a:ext cx="3538537" cy="2863850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4000" b="1" i="1"/>
          </a:p>
        </p:txBody>
      </p:sp>
      <p:sp>
        <p:nvSpPr>
          <p:cNvPr id="501770" name="Text Box 10"/>
          <p:cNvSpPr txBox="1">
            <a:spLocks noChangeArrowheads="1"/>
          </p:cNvSpPr>
          <p:nvPr/>
        </p:nvSpPr>
        <p:spPr bwMode="auto">
          <a:xfrm>
            <a:off x="3527425" y="4762500"/>
            <a:ext cx="2089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/>
              <a:t>prior plan</a:t>
            </a:r>
          </a:p>
        </p:txBody>
      </p:sp>
      <p:sp>
        <p:nvSpPr>
          <p:cNvPr id="501771" name="Text Box 11"/>
          <p:cNvSpPr txBox="1">
            <a:spLocks noChangeArrowheads="1"/>
          </p:cNvSpPr>
          <p:nvPr/>
        </p:nvSpPr>
        <p:spPr bwMode="auto">
          <a:xfrm>
            <a:off x="3198813" y="2989263"/>
            <a:ext cx="2774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b="1" i="1">
                <a:solidFill>
                  <a:schemeClr val="hlink"/>
                </a:solidFill>
              </a:rPr>
              <a:t>be going to</a:t>
            </a:r>
            <a:r>
              <a:rPr lang="en-US" sz="3600"/>
              <a:t> </a:t>
            </a:r>
          </a:p>
        </p:txBody>
      </p:sp>
      <p:sp>
        <p:nvSpPr>
          <p:cNvPr id="501772" name="Rectangle 12"/>
          <p:cNvSpPr>
            <a:spLocks noChangeArrowheads="1"/>
          </p:cNvSpPr>
          <p:nvPr/>
        </p:nvSpPr>
        <p:spPr bwMode="auto">
          <a:xfrm>
            <a:off x="4103688" y="3716338"/>
            <a:ext cx="920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 i="1">
                <a:solidFill>
                  <a:schemeClr val="accent2"/>
                </a:solidFill>
              </a:rPr>
              <a:t>will</a:t>
            </a:r>
          </a:p>
        </p:txBody>
      </p:sp>
      <p:sp>
        <p:nvSpPr>
          <p:cNvPr id="501773" name="AutoShape 13"/>
          <p:cNvSpPr>
            <a:spLocks noChangeArrowheads="1"/>
          </p:cNvSpPr>
          <p:nvPr/>
        </p:nvSpPr>
        <p:spPr bwMode="auto">
          <a:xfrm>
            <a:off x="4017963" y="3516313"/>
            <a:ext cx="1187450" cy="1046162"/>
          </a:xfrm>
          <a:custGeom>
            <a:avLst/>
            <a:gdLst>
              <a:gd name="T0" fmla="*/ 1794355640 w 21600"/>
              <a:gd name="T1" fmla="*/ 0 h 21600"/>
              <a:gd name="T2" fmla="*/ 525512155 w 21600"/>
              <a:gd name="T3" fmla="*/ 359364348 h 21600"/>
              <a:gd name="T4" fmla="*/ 0 w 21600"/>
              <a:gd name="T5" fmla="*/ 1227041569 h 21600"/>
              <a:gd name="T6" fmla="*/ 525512155 w 21600"/>
              <a:gd name="T7" fmla="*/ 2094718936 h 21600"/>
              <a:gd name="T8" fmla="*/ 1794355640 w 21600"/>
              <a:gd name="T9" fmla="*/ 2147483647 h 21600"/>
              <a:gd name="T10" fmla="*/ 2147483647 w 21600"/>
              <a:gd name="T11" fmla="*/ 2094718936 h 21600"/>
              <a:gd name="T12" fmla="*/ 2147483647 w 21600"/>
              <a:gd name="T13" fmla="*/ 1227041569 h 21600"/>
              <a:gd name="T14" fmla="*/ 2147483647 w 21600"/>
              <a:gd name="T15" fmla="*/ 35936434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DC303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6" grpId="0" animBg="1"/>
      <p:bldP spid="501770" grpId="0"/>
      <p:bldP spid="501771" grpId="0"/>
      <p:bldP spid="501772" grpId="0"/>
      <p:bldP spid="50177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160463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bg1"/>
                </a:solidFill>
              </a:rPr>
              <a:t>3-5 </a:t>
            </a:r>
            <a:r>
              <a:rPr lang="en-US" sz="2000" i="1">
                <a:solidFill>
                  <a:schemeClr val="bg1"/>
                </a:solidFill>
              </a:rPr>
              <a:t>BE GOING TO vs. WILL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50838" y="1220788"/>
            <a:ext cx="65198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(d) I </a:t>
            </a:r>
            <a:r>
              <a:rPr lang="en-US" b="1" i="1">
                <a:solidFill>
                  <a:schemeClr val="hlink"/>
                </a:solidFill>
              </a:rPr>
              <a:t>will help</a:t>
            </a:r>
            <a:r>
              <a:rPr lang="en-US"/>
              <a:t> you wash the dishes.</a:t>
            </a:r>
          </a:p>
        </p:txBody>
      </p:sp>
      <p:sp>
        <p:nvSpPr>
          <p:cNvPr id="503812" name="AutoShape 4"/>
          <p:cNvSpPr>
            <a:spLocks noChangeArrowheads="1"/>
          </p:cNvSpPr>
          <p:nvPr/>
        </p:nvSpPr>
        <p:spPr bwMode="auto">
          <a:xfrm>
            <a:off x="1751013" y="2959100"/>
            <a:ext cx="5821362" cy="3130550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 algn="ctr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4000" b="1" i="1"/>
          </a:p>
        </p:txBody>
      </p:sp>
      <p:sp>
        <p:nvSpPr>
          <p:cNvPr id="503813" name="Text Box 5"/>
          <p:cNvSpPr txBox="1">
            <a:spLocks noChangeArrowheads="1"/>
          </p:cNvSpPr>
          <p:nvPr/>
        </p:nvSpPr>
        <p:spPr bwMode="auto">
          <a:xfrm>
            <a:off x="2014538" y="4965700"/>
            <a:ext cx="528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/>
              <a:t>present moment decision</a:t>
            </a:r>
          </a:p>
        </p:txBody>
      </p:sp>
      <p:sp>
        <p:nvSpPr>
          <p:cNvPr id="503814" name="Text Box 6"/>
          <p:cNvSpPr txBox="1">
            <a:spLocks noChangeArrowheads="1"/>
          </p:cNvSpPr>
          <p:nvPr/>
        </p:nvSpPr>
        <p:spPr bwMode="auto">
          <a:xfrm>
            <a:off x="4014788" y="2978150"/>
            <a:ext cx="1047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b="1" i="1">
                <a:solidFill>
                  <a:schemeClr val="accent2"/>
                </a:solidFill>
              </a:rPr>
              <a:t>will</a:t>
            </a:r>
            <a:r>
              <a:rPr lang="en-US" sz="36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503815" name="Rectangle 7"/>
          <p:cNvSpPr>
            <a:spLocks noChangeArrowheads="1"/>
          </p:cNvSpPr>
          <p:nvPr/>
        </p:nvSpPr>
        <p:spPr bwMode="auto">
          <a:xfrm>
            <a:off x="3362325" y="3919538"/>
            <a:ext cx="2647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 i="1">
                <a:solidFill>
                  <a:schemeClr val="hlink"/>
                </a:solidFill>
              </a:rPr>
              <a:t>be going to</a:t>
            </a:r>
          </a:p>
        </p:txBody>
      </p:sp>
      <p:sp>
        <p:nvSpPr>
          <p:cNvPr id="503816" name="AutoShape 8"/>
          <p:cNvSpPr>
            <a:spLocks noChangeArrowheads="1"/>
          </p:cNvSpPr>
          <p:nvPr/>
        </p:nvSpPr>
        <p:spPr bwMode="auto">
          <a:xfrm>
            <a:off x="3362325" y="3548063"/>
            <a:ext cx="2647950" cy="14954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1049620115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104962011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DC303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503820" name="Picture 12" descr="shutterstock_26015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930525"/>
            <a:ext cx="4862513" cy="3246438"/>
          </a:xfrm>
          <a:prstGeom prst="rect">
            <a:avLst/>
          </a:prstGeom>
          <a:solidFill>
            <a:srgbClr val="DDD9AB"/>
          </a:solidFill>
          <a:ln w="28575" algn="ctr">
            <a:solidFill>
              <a:srgbClr val="358C3A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038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 animBg="1"/>
      <p:bldP spid="503813" grpId="0"/>
      <p:bldP spid="503814" grpId="0"/>
      <p:bldP spid="503815" grpId="0"/>
      <p:bldP spid="5038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097" y="4316009"/>
            <a:ext cx="2000023" cy="2432661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loud Callout 2"/>
          <p:cNvSpPr/>
          <p:nvPr/>
        </p:nvSpPr>
        <p:spPr bwMode="auto">
          <a:xfrm>
            <a:off x="3929743" y="929137"/>
            <a:ext cx="5214144" cy="3609390"/>
          </a:xfrm>
          <a:prstGeom prst="cloudCallout">
            <a:avLst>
              <a:gd name="adj1" fmla="val -45573"/>
              <a:gd name="adj2" fmla="val 50286"/>
            </a:avLst>
          </a:prstGeom>
          <a:solidFill>
            <a:srgbClr val="98D89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i="0" u="none" strike="noStrike" normalizeH="0" baseline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5379" y="1705566"/>
            <a:ext cx="475167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chemeClr val="tx1"/>
                </a:solidFill>
              </a:rPr>
              <a:t>What </a:t>
            </a:r>
            <a:r>
              <a:rPr lang="en-US" b="1" i="1" dirty="0">
                <a:solidFill>
                  <a:schemeClr val="tx1"/>
                </a:solidFill>
              </a:rPr>
              <a:t>are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you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tx1"/>
                </a:solidFill>
              </a:rPr>
              <a:t>going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tx1"/>
                </a:solidFill>
              </a:rPr>
              <a:t>to do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next week?</a:t>
            </a:r>
          </a:p>
        </p:txBody>
      </p:sp>
      <p:sp>
        <p:nvSpPr>
          <p:cNvPr id="475140" name="Text Box 4"/>
          <p:cNvSpPr txBox="1">
            <a:spLocks noChangeArrowheads="1"/>
          </p:cNvSpPr>
          <p:nvPr/>
        </p:nvSpPr>
        <p:spPr bwMode="auto">
          <a:xfrm>
            <a:off x="117022" y="2827031"/>
            <a:ext cx="35439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i="1" dirty="0">
                <a:solidFill>
                  <a:schemeClr val="tx1"/>
                </a:solidFill>
              </a:rPr>
              <a:t>’m going to paint my bedroom.</a:t>
            </a:r>
          </a:p>
        </p:txBody>
      </p:sp>
      <p:pic>
        <p:nvPicPr>
          <p:cNvPr id="4102" name="Picture 8" descr="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265" y="1661319"/>
            <a:ext cx="3371922" cy="224293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 Box 10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32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11-6  USING </a:t>
            </a:r>
            <a:r>
              <a:rPr lang="en-US" sz="2000" i="1">
                <a:solidFill>
                  <a:schemeClr val="bg1"/>
                </a:solidFill>
              </a:rPr>
              <a:t>WHAT</a:t>
            </a:r>
            <a:r>
              <a:rPr lang="en-US" sz="2000">
                <a:solidFill>
                  <a:schemeClr val="bg1"/>
                </a:solidFill>
              </a:rPr>
              <a:t> + A FORM OF </a:t>
            </a:r>
            <a:r>
              <a:rPr lang="en-US" sz="2000" i="1">
                <a:solidFill>
                  <a:schemeClr val="bg1"/>
                </a:solidFill>
              </a:rPr>
              <a:t>DO</a:t>
            </a:r>
          </a:p>
        </p:txBody>
      </p:sp>
      <p:sp>
        <p:nvSpPr>
          <p:cNvPr id="4104" name="Rectangle 11"/>
          <p:cNvSpPr>
            <a:spLocks noChangeArrowheads="1"/>
          </p:cNvSpPr>
          <p:nvPr/>
        </p:nvSpPr>
        <p:spPr bwMode="auto">
          <a:xfrm>
            <a:off x="1075403" y="1142206"/>
            <a:ext cx="1627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FUTURE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2961862" y="3438938"/>
            <a:ext cx="5857460" cy="3309732"/>
          </a:xfrm>
          <a:prstGeom prst="cloud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1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1" descr="307177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3546475"/>
            <a:ext cx="4684712" cy="3114675"/>
          </a:xfrm>
          <a:prstGeom prst="rect">
            <a:avLst/>
          </a:prstGeom>
          <a:noFill/>
          <a:ln w="28575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3" name="AutoShape 12"/>
          <p:cNvSpPr>
            <a:spLocks noChangeArrowheads="1"/>
          </p:cNvSpPr>
          <p:nvPr/>
        </p:nvSpPr>
        <p:spPr bwMode="auto">
          <a:xfrm>
            <a:off x="4211638" y="1276350"/>
            <a:ext cx="3954462" cy="1568450"/>
          </a:xfrm>
          <a:prstGeom prst="wedgeRoundRectCallout">
            <a:avLst>
              <a:gd name="adj1" fmla="val -59074"/>
              <a:gd name="adj2" fmla="val 123889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1160463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bg1"/>
                </a:solidFill>
              </a:rPr>
              <a:t>3-5 LET’S PRACTICE</a:t>
            </a:r>
          </a:p>
        </p:txBody>
      </p:sp>
      <p:sp>
        <p:nvSpPr>
          <p:cNvPr id="35845" name="AutoShape 10"/>
          <p:cNvSpPr>
            <a:spLocks noChangeArrowheads="1"/>
          </p:cNvSpPr>
          <p:nvPr/>
        </p:nvSpPr>
        <p:spPr bwMode="auto">
          <a:xfrm>
            <a:off x="347663" y="1276350"/>
            <a:ext cx="2533650" cy="1244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be going to</a:t>
            </a:r>
          </a:p>
          <a:p>
            <a:pPr algn="ctr"/>
            <a:r>
              <a:rPr lang="en-US"/>
              <a:t>will</a:t>
            </a:r>
          </a:p>
        </p:txBody>
      </p:sp>
      <p:sp>
        <p:nvSpPr>
          <p:cNvPr id="35846" name="Text Box 13"/>
          <p:cNvSpPr txBox="1">
            <a:spLocks noChangeArrowheads="1"/>
          </p:cNvSpPr>
          <p:nvPr/>
        </p:nvSpPr>
        <p:spPr bwMode="auto">
          <a:xfrm>
            <a:off x="4383088" y="1290638"/>
            <a:ext cx="3633787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If you need this </a:t>
            </a:r>
          </a:p>
          <a:p>
            <a:pPr eaLnBrk="1" hangingPunct="1"/>
            <a:r>
              <a:rPr lang="en-US"/>
              <a:t>I _________ buy it </a:t>
            </a:r>
          </a:p>
          <a:p>
            <a:pPr eaLnBrk="1" hangingPunct="1"/>
            <a:r>
              <a:rPr lang="en-US"/>
              <a:t>for you.</a:t>
            </a:r>
          </a:p>
        </p:txBody>
      </p:sp>
      <p:sp>
        <p:nvSpPr>
          <p:cNvPr id="505870" name="Rectangle 14"/>
          <p:cNvSpPr>
            <a:spLocks noChangeArrowheads="1"/>
          </p:cNvSpPr>
          <p:nvPr/>
        </p:nvSpPr>
        <p:spPr bwMode="auto">
          <a:xfrm>
            <a:off x="5330825" y="1784350"/>
            <a:ext cx="749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will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7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160463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bg1"/>
                </a:solidFill>
              </a:rPr>
              <a:t>3-5 LET’S PRACTICE</a:t>
            </a:r>
          </a:p>
        </p:txBody>
      </p:sp>
      <p:sp>
        <p:nvSpPr>
          <p:cNvPr id="36867" name="AutoShape 3"/>
          <p:cNvSpPr>
            <a:spLocks noChangeArrowheads="1"/>
          </p:cNvSpPr>
          <p:nvPr/>
        </p:nvSpPr>
        <p:spPr bwMode="auto">
          <a:xfrm>
            <a:off x="347663" y="1276350"/>
            <a:ext cx="2533650" cy="1244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be going to</a:t>
            </a:r>
          </a:p>
          <a:p>
            <a:pPr algn="ctr"/>
            <a:r>
              <a:rPr lang="en-US"/>
              <a:t>will</a:t>
            </a:r>
          </a:p>
        </p:txBody>
      </p:sp>
      <p:pic>
        <p:nvPicPr>
          <p:cNvPr id="36868" name="Picture 8" descr="conversation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705225"/>
            <a:ext cx="4330700" cy="2879725"/>
          </a:xfrm>
          <a:prstGeom prst="rect">
            <a:avLst/>
          </a:prstGeom>
          <a:noFill/>
          <a:ln w="28575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69" name="AutoShape 9"/>
          <p:cNvSpPr>
            <a:spLocks noChangeArrowheads="1"/>
          </p:cNvSpPr>
          <p:nvPr/>
        </p:nvSpPr>
        <p:spPr bwMode="auto">
          <a:xfrm>
            <a:off x="4211638" y="1276350"/>
            <a:ext cx="3381375" cy="1925638"/>
          </a:xfrm>
          <a:prstGeom prst="wedgeRoundRectCallout">
            <a:avLst>
              <a:gd name="adj1" fmla="val -58968"/>
              <a:gd name="adj2" fmla="val 99546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36870" name="Text Box 10"/>
          <p:cNvSpPr txBox="1">
            <a:spLocks noChangeArrowheads="1"/>
          </p:cNvSpPr>
          <p:nvPr/>
        </p:nvSpPr>
        <p:spPr bwMode="auto">
          <a:xfrm>
            <a:off x="4459288" y="1417638"/>
            <a:ext cx="2913062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I __________</a:t>
            </a:r>
          </a:p>
          <a:p>
            <a:pPr eaLnBrk="1" hangingPunct="1"/>
            <a:r>
              <a:rPr lang="en-US"/>
              <a:t>go to college in</a:t>
            </a:r>
          </a:p>
          <a:p>
            <a:pPr eaLnBrk="1" hangingPunct="1"/>
            <a:r>
              <a:rPr lang="en-US"/>
              <a:t>England.</a:t>
            </a:r>
          </a:p>
        </p:txBody>
      </p:sp>
      <p:sp>
        <p:nvSpPr>
          <p:cNvPr id="507915" name="Rectangle 11"/>
          <p:cNvSpPr>
            <a:spLocks noChangeArrowheads="1"/>
          </p:cNvSpPr>
          <p:nvPr/>
        </p:nvSpPr>
        <p:spPr bwMode="auto">
          <a:xfrm>
            <a:off x="4749800" y="1362075"/>
            <a:ext cx="2416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am going to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bg1"/>
                </a:solidFill>
              </a:rPr>
              <a:t>3-10 LET’S PRACTICE</a:t>
            </a:r>
          </a:p>
        </p:txBody>
      </p:sp>
      <p:sp>
        <p:nvSpPr>
          <p:cNvPr id="38915" name="AutoShape 3"/>
          <p:cNvSpPr>
            <a:spLocks noChangeArrowheads="1"/>
          </p:cNvSpPr>
          <p:nvPr/>
        </p:nvSpPr>
        <p:spPr bwMode="auto">
          <a:xfrm>
            <a:off x="3211513" y="1276350"/>
            <a:ext cx="1584325" cy="11064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486150" y="1276350"/>
            <a:ext cx="10414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go</a:t>
            </a:r>
          </a:p>
          <a:p>
            <a:pPr algn="ctr" eaLnBrk="1" hangingPunct="1"/>
            <a:r>
              <a:rPr lang="en-US"/>
              <a:t>work</a:t>
            </a:r>
          </a:p>
          <a:p>
            <a:pPr algn="ctr" eaLnBrk="1" hangingPunct="1"/>
            <a:endParaRPr lang="en-US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568325" y="3032125"/>
            <a:ext cx="85756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/>
              <a:t>I  ____________ to Oxford and ______ to help pay tuition.</a:t>
            </a:r>
          </a:p>
        </p:txBody>
      </p:sp>
      <p:sp>
        <p:nvSpPr>
          <p:cNvPr id="564231" name="Text Box 7"/>
          <p:cNvSpPr txBox="1">
            <a:spLocks noChangeArrowheads="1"/>
          </p:cNvSpPr>
          <p:nvPr/>
        </p:nvSpPr>
        <p:spPr bwMode="auto">
          <a:xfrm>
            <a:off x="928688" y="3021013"/>
            <a:ext cx="3206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/>
              <a:t>am going to go</a:t>
            </a:r>
          </a:p>
        </p:txBody>
      </p:sp>
      <p:sp>
        <p:nvSpPr>
          <p:cNvPr id="564232" name="Text Box 8"/>
          <p:cNvSpPr txBox="1">
            <a:spLocks noChangeArrowheads="1"/>
          </p:cNvSpPr>
          <p:nvPr/>
        </p:nvSpPr>
        <p:spPr bwMode="auto">
          <a:xfrm>
            <a:off x="7321550" y="3032125"/>
            <a:ext cx="1149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/>
              <a:t>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31" grpId="0"/>
      <p:bldP spid="5642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1198563" y="1393825"/>
            <a:ext cx="6738937" cy="1066800"/>
          </a:xfrm>
          <a:prstGeom prst="rect">
            <a:avLst/>
          </a:prstGeom>
          <a:solidFill>
            <a:srgbClr val="3300EB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1" charset="0"/>
              </a:rPr>
              <a:t>They are going to have a picnic </a:t>
            </a:r>
          </a:p>
          <a:p>
            <a:pPr algn="ctr" eaLnBrk="1" hangingPunct="1"/>
            <a:r>
              <a:rPr lang="en-US">
                <a:latin typeface="Comic Sans MS" pitchFamily="1" charset="0"/>
              </a:rPr>
              <a:t>in the park this afternoon.</a:t>
            </a:r>
          </a:p>
        </p:txBody>
      </p:sp>
      <p:sp>
        <p:nvSpPr>
          <p:cNvPr id="5123" name="Text Box 8"/>
          <p:cNvSpPr txBox="1">
            <a:spLocks noChangeArrowheads="1"/>
          </p:cNvSpPr>
          <p:nvPr/>
        </p:nvSpPr>
        <p:spPr bwMode="auto">
          <a:xfrm>
            <a:off x="1162050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3-1 EXPRESSING FUTURE TIME: </a:t>
            </a:r>
            <a:r>
              <a:rPr lang="en-US" sz="2000" i="1">
                <a:solidFill>
                  <a:schemeClr val="bg1"/>
                </a:solidFill>
              </a:rPr>
              <a:t>BE GOING TO</a:t>
            </a:r>
          </a:p>
          <a:p>
            <a:pPr eaLnBrk="1" hangingPunct="1"/>
            <a:r>
              <a:rPr lang="en-US" sz="2000" i="1">
                <a:solidFill>
                  <a:schemeClr val="bg1"/>
                </a:solidFill>
              </a:rPr>
              <a:t>      </a:t>
            </a:r>
            <a:r>
              <a:rPr lang="en-US" sz="2000">
                <a:solidFill>
                  <a:schemeClr val="bg1"/>
                </a:solidFill>
              </a:rPr>
              <a:t> AND</a:t>
            </a:r>
            <a:r>
              <a:rPr lang="en-US" sz="2000" i="1">
                <a:solidFill>
                  <a:schemeClr val="bg1"/>
                </a:solidFill>
              </a:rPr>
              <a:t> WILL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124" name="Picture 9" descr="shutterstock_14687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5" y="2881313"/>
            <a:ext cx="4781550" cy="3192462"/>
          </a:xfrm>
          <a:prstGeom prst="rect">
            <a:avLst/>
          </a:prstGeom>
          <a:solidFill>
            <a:srgbClr val="DDD9AB"/>
          </a:solidFill>
          <a:ln w="28575" algn="ctr">
            <a:solidFill>
              <a:srgbClr val="358C3A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231775" y="1622425"/>
            <a:ext cx="7894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(a) I </a:t>
            </a:r>
            <a:r>
              <a:rPr lang="en-US" b="1" i="1">
                <a:solidFill>
                  <a:schemeClr val="accent2"/>
                </a:solidFill>
              </a:rPr>
              <a:t>am going to get married </a:t>
            </a:r>
            <a:r>
              <a:rPr lang="en-US"/>
              <a:t>in one hour.</a:t>
            </a:r>
          </a:p>
        </p:txBody>
      </p:sp>
      <p:sp>
        <p:nvSpPr>
          <p:cNvPr id="6148" name="Text Box 9"/>
          <p:cNvSpPr txBox="1">
            <a:spLocks noChangeArrowheads="1"/>
          </p:cNvSpPr>
          <p:nvPr/>
        </p:nvSpPr>
        <p:spPr bwMode="auto">
          <a:xfrm>
            <a:off x="1162050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3-1 EXPRESSING FUTURE TIME: </a:t>
            </a:r>
            <a:r>
              <a:rPr lang="en-US" sz="2000" i="1">
                <a:solidFill>
                  <a:schemeClr val="bg1"/>
                </a:solidFill>
              </a:rPr>
              <a:t>BE GOING TO</a:t>
            </a:r>
          </a:p>
          <a:p>
            <a:pPr eaLnBrk="1" hangingPunct="1"/>
            <a:r>
              <a:rPr lang="en-US" sz="2000" i="1">
                <a:solidFill>
                  <a:schemeClr val="bg1"/>
                </a:solidFill>
              </a:rPr>
              <a:t>      </a:t>
            </a:r>
            <a:r>
              <a:rPr lang="en-US" sz="2000">
                <a:solidFill>
                  <a:schemeClr val="bg1"/>
                </a:solidFill>
              </a:rPr>
              <a:t> AND</a:t>
            </a:r>
            <a:r>
              <a:rPr lang="en-US" sz="2000" i="1">
                <a:solidFill>
                  <a:schemeClr val="bg1"/>
                </a:solidFill>
              </a:rPr>
              <a:t> WILL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6149" name="Picture 10" descr="shutterstock_19455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965450"/>
            <a:ext cx="2178050" cy="3681413"/>
          </a:xfrm>
          <a:prstGeom prst="rect">
            <a:avLst/>
          </a:prstGeom>
          <a:solidFill>
            <a:srgbClr val="DDD9AB"/>
          </a:solidFill>
          <a:ln w="28575" algn="ctr">
            <a:solidFill>
              <a:srgbClr val="358C3A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331788" y="1622425"/>
            <a:ext cx="86375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(c) Mayur </a:t>
            </a:r>
            <a:r>
              <a:rPr lang="en-US" b="1" i="1">
                <a:solidFill>
                  <a:schemeClr val="accent2"/>
                </a:solidFill>
              </a:rPr>
              <a:t>is going to get married </a:t>
            </a:r>
            <a:r>
              <a:rPr lang="en-US"/>
              <a:t>in one hour.</a:t>
            </a:r>
          </a:p>
        </p:txBody>
      </p:sp>
      <p:sp>
        <p:nvSpPr>
          <p:cNvPr id="7172" name="Text Box 9"/>
          <p:cNvSpPr txBox="1">
            <a:spLocks noChangeArrowheads="1"/>
          </p:cNvSpPr>
          <p:nvPr/>
        </p:nvSpPr>
        <p:spPr bwMode="auto">
          <a:xfrm>
            <a:off x="1162050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3-1 EXPRESSING FUTURE TIME: </a:t>
            </a:r>
            <a:r>
              <a:rPr lang="en-US" sz="2000" i="1">
                <a:solidFill>
                  <a:schemeClr val="bg1"/>
                </a:solidFill>
              </a:rPr>
              <a:t>BE GOING TO</a:t>
            </a:r>
          </a:p>
          <a:p>
            <a:pPr eaLnBrk="1" hangingPunct="1"/>
            <a:r>
              <a:rPr lang="en-US" sz="2000" i="1">
                <a:solidFill>
                  <a:schemeClr val="bg1"/>
                </a:solidFill>
              </a:rPr>
              <a:t>      </a:t>
            </a:r>
            <a:r>
              <a:rPr lang="en-US" sz="2000">
                <a:solidFill>
                  <a:schemeClr val="bg1"/>
                </a:solidFill>
              </a:rPr>
              <a:t> AND</a:t>
            </a:r>
            <a:r>
              <a:rPr lang="en-US" sz="2000" i="1">
                <a:solidFill>
                  <a:schemeClr val="bg1"/>
                </a:solidFill>
              </a:rPr>
              <a:t> WILL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7173" name="Picture 10" descr="shutterstock_24780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075" y="2998788"/>
            <a:ext cx="2287588" cy="3425825"/>
          </a:xfrm>
          <a:prstGeom prst="rect">
            <a:avLst/>
          </a:prstGeom>
          <a:solidFill>
            <a:srgbClr val="DDD9AB"/>
          </a:solidFill>
          <a:ln w="28575" algn="ctr">
            <a:solidFill>
              <a:srgbClr val="358C3A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3-2  FORMS WITH </a:t>
            </a:r>
            <a:r>
              <a:rPr lang="en-US" sz="2000" i="1">
                <a:solidFill>
                  <a:schemeClr val="bg1"/>
                </a:solidFill>
              </a:rPr>
              <a:t>BE GOING TO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657600" y="4618038"/>
            <a:ext cx="18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1198563" y="1393825"/>
            <a:ext cx="7107237" cy="579438"/>
          </a:xfrm>
          <a:prstGeom prst="rect">
            <a:avLst/>
          </a:prstGeom>
          <a:solidFill>
            <a:srgbClr val="3300EB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1" charset="0"/>
              </a:rPr>
              <a:t>It is going to snow again tomorrow.</a:t>
            </a:r>
          </a:p>
        </p:txBody>
      </p:sp>
      <p:pic>
        <p:nvPicPr>
          <p:cNvPr id="10245" name="Picture 10" descr="shutterstock_7898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38" y="2378075"/>
            <a:ext cx="5008562" cy="4175125"/>
          </a:xfrm>
          <a:prstGeom prst="rect">
            <a:avLst/>
          </a:prstGeom>
          <a:solidFill>
            <a:srgbClr val="DDD9AB"/>
          </a:solidFill>
          <a:ln w="28575" algn="ctr">
            <a:solidFill>
              <a:srgbClr val="358C3A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3-2  FORMS WITH </a:t>
            </a:r>
            <a:r>
              <a:rPr lang="en-US" sz="2000" i="1">
                <a:solidFill>
                  <a:schemeClr val="bg1"/>
                </a:solidFill>
              </a:rPr>
              <a:t>BE GOING TO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11267" name="Text Box 10"/>
          <p:cNvSpPr txBox="1">
            <a:spLocks noChangeArrowheads="1"/>
          </p:cNvSpPr>
          <p:nvPr/>
        </p:nvSpPr>
        <p:spPr bwMode="auto">
          <a:xfrm>
            <a:off x="3657600" y="4618038"/>
            <a:ext cx="18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68" name="Text Box 16"/>
          <p:cNvSpPr txBox="1">
            <a:spLocks noChangeArrowheads="1"/>
          </p:cNvSpPr>
          <p:nvPr/>
        </p:nvSpPr>
        <p:spPr bwMode="auto">
          <a:xfrm>
            <a:off x="223838" y="1649413"/>
            <a:ext cx="8401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(a) His mother </a:t>
            </a:r>
            <a:r>
              <a:rPr lang="en-US" sz="2800" i="1">
                <a:solidFill>
                  <a:schemeClr val="accent2"/>
                </a:solidFill>
              </a:rPr>
              <a:t>is going to</a:t>
            </a:r>
            <a:r>
              <a:rPr lang="en-US" sz="2800" b="1" i="1">
                <a:solidFill>
                  <a:schemeClr val="accent2"/>
                </a:solidFill>
              </a:rPr>
              <a:t> be </a:t>
            </a:r>
            <a:r>
              <a:rPr lang="en-US" sz="2800"/>
              <a:t>65 years old tomorrow.</a:t>
            </a:r>
          </a:p>
        </p:txBody>
      </p:sp>
      <p:pic>
        <p:nvPicPr>
          <p:cNvPr id="11269" name="Picture 20" descr="shutterstock_24659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2398713"/>
            <a:ext cx="2787650" cy="4162425"/>
          </a:xfrm>
          <a:prstGeom prst="rect">
            <a:avLst/>
          </a:prstGeom>
          <a:solidFill>
            <a:srgbClr val="DDD9AB"/>
          </a:solidFill>
          <a:ln w="28575" algn="ctr">
            <a:solidFill>
              <a:srgbClr val="358C3A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3-2  FORMS WITH </a:t>
            </a:r>
            <a:r>
              <a:rPr lang="en-US" sz="2000" i="1">
                <a:solidFill>
                  <a:schemeClr val="bg1"/>
                </a:solidFill>
              </a:rPr>
              <a:t>BE GOING TO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657600" y="4618038"/>
            <a:ext cx="18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68275" y="1671638"/>
            <a:ext cx="8401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(a) His mother </a:t>
            </a:r>
            <a:r>
              <a:rPr lang="en-US" sz="2800" i="1">
                <a:solidFill>
                  <a:schemeClr val="accent2"/>
                </a:solidFill>
              </a:rPr>
              <a:t>is going to</a:t>
            </a:r>
            <a:r>
              <a:rPr lang="en-US" sz="2800" b="1" i="1">
                <a:solidFill>
                  <a:schemeClr val="accent2"/>
                </a:solidFill>
              </a:rPr>
              <a:t> be </a:t>
            </a:r>
            <a:r>
              <a:rPr lang="en-US" sz="2800"/>
              <a:t>65 years old tomorrow.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180975" y="2243138"/>
            <a:ext cx="6143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(b) Her family</a:t>
            </a:r>
            <a:r>
              <a:rPr lang="en-US" sz="2800" i="1">
                <a:solidFill>
                  <a:schemeClr val="accent2"/>
                </a:solidFill>
              </a:rPr>
              <a:t>’s going to</a:t>
            </a:r>
            <a:r>
              <a:rPr lang="en-US" sz="2800" b="1" i="1">
                <a:solidFill>
                  <a:schemeClr val="accent2"/>
                </a:solidFill>
              </a:rPr>
              <a:t> have</a:t>
            </a:r>
            <a:r>
              <a:rPr lang="en-US" sz="2800"/>
              <a:t> a party.</a:t>
            </a:r>
          </a:p>
        </p:txBody>
      </p:sp>
      <p:sp>
        <p:nvSpPr>
          <p:cNvPr id="443405" name="Text Box 13"/>
          <p:cNvSpPr txBox="1">
            <a:spLocks noChangeArrowheads="1"/>
          </p:cNvSpPr>
          <p:nvPr/>
        </p:nvSpPr>
        <p:spPr bwMode="auto">
          <a:xfrm>
            <a:off x="688975" y="2881313"/>
            <a:ext cx="8058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i="1"/>
              <a:t>INCORRECT: Her family’s going to haves a party.</a:t>
            </a:r>
          </a:p>
        </p:txBody>
      </p:sp>
      <p:sp>
        <p:nvSpPr>
          <p:cNvPr id="443406" name="AutoShape 14"/>
          <p:cNvSpPr>
            <a:spLocks noChangeArrowheads="1"/>
          </p:cNvSpPr>
          <p:nvPr/>
        </p:nvSpPr>
        <p:spPr bwMode="auto">
          <a:xfrm>
            <a:off x="6380163" y="2608263"/>
            <a:ext cx="1092200" cy="1057275"/>
          </a:xfrm>
          <a:custGeom>
            <a:avLst/>
            <a:gdLst>
              <a:gd name="T0" fmla="*/ 1396268885 w 21600"/>
              <a:gd name="T1" fmla="*/ 0 h 21600"/>
              <a:gd name="T2" fmla="*/ 408927012 w 21600"/>
              <a:gd name="T3" fmla="*/ 370937836 h 21600"/>
              <a:gd name="T4" fmla="*/ 0 w 21600"/>
              <a:gd name="T5" fmla="*/ 1266563174 h 21600"/>
              <a:gd name="T6" fmla="*/ 408927012 w 21600"/>
              <a:gd name="T7" fmla="*/ 2147483647 h 21600"/>
              <a:gd name="T8" fmla="*/ 1396268885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1266563174 h 21600"/>
              <a:gd name="T14" fmla="*/ 2147483647 w 21600"/>
              <a:gd name="T15" fmla="*/ 37093783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DC303D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12296" name="Picture 15" descr="shutterstock_22758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3665538"/>
            <a:ext cx="3844925" cy="2884487"/>
          </a:xfrm>
          <a:prstGeom prst="rect">
            <a:avLst/>
          </a:prstGeom>
          <a:solidFill>
            <a:srgbClr val="DDD9AB"/>
          </a:solidFill>
          <a:ln w="28575" algn="ctr">
            <a:solidFill>
              <a:srgbClr val="358C3A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43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43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434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4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405" grpId="0"/>
      <p:bldP spid="443406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DC303D"/>
      </a:lt2>
      <a:accent1>
        <a:srgbClr val="B2B2B2"/>
      </a:accent1>
      <a:accent2>
        <a:srgbClr val="0101FF"/>
      </a:accent2>
      <a:accent3>
        <a:srgbClr val="FFFFFF"/>
      </a:accent3>
      <a:accent4>
        <a:srgbClr val="000000"/>
      </a:accent4>
      <a:accent5>
        <a:srgbClr val="D5D5D5"/>
      </a:accent5>
      <a:accent6>
        <a:srgbClr val="0101E7"/>
      </a:accent6>
      <a:hlink>
        <a:srgbClr val="358C3A"/>
      </a:hlink>
      <a:folHlink>
        <a:srgbClr val="358C3A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800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75BD"/>
        </a:accent1>
        <a:accent2>
          <a:srgbClr val="0101FF"/>
        </a:accent2>
        <a:accent3>
          <a:srgbClr val="FFFFFF"/>
        </a:accent3>
        <a:accent4>
          <a:srgbClr val="000000"/>
        </a:accent4>
        <a:accent5>
          <a:srgbClr val="FFBDDB"/>
        </a:accent5>
        <a:accent6>
          <a:srgbClr val="0101E7"/>
        </a:accent6>
        <a:hlink>
          <a:srgbClr val="358C3A"/>
        </a:hlink>
        <a:folHlink>
          <a:srgbClr val="358C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DC303D"/>
        </a:lt2>
        <a:accent1>
          <a:srgbClr val="B2B2B2"/>
        </a:accent1>
        <a:accent2>
          <a:srgbClr val="0101F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0101E7"/>
        </a:accent6>
        <a:hlink>
          <a:srgbClr val="2B8525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6">
        <a:dk1>
          <a:srgbClr val="000000"/>
        </a:dk1>
        <a:lt1>
          <a:srgbClr val="FFFFFF"/>
        </a:lt1>
        <a:dk2>
          <a:srgbClr val="000000"/>
        </a:dk2>
        <a:lt2>
          <a:srgbClr val="DC303D"/>
        </a:lt2>
        <a:accent1>
          <a:srgbClr val="B2B2B2"/>
        </a:accent1>
        <a:accent2>
          <a:srgbClr val="0101F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0101E7"/>
        </a:accent6>
        <a:hlink>
          <a:srgbClr val="2B8525"/>
        </a:hlink>
        <a:folHlink>
          <a:srgbClr val="2B8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DC303D"/>
      </a:lt2>
      <a:accent1>
        <a:srgbClr val="B2B2B2"/>
      </a:accent1>
      <a:accent2>
        <a:srgbClr val="0101FF"/>
      </a:accent2>
      <a:accent3>
        <a:srgbClr val="FFFFFF"/>
      </a:accent3>
      <a:accent4>
        <a:srgbClr val="000000"/>
      </a:accent4>
      <a:accent5>
        <a:srgbClr val="D5D5D5"/>
      </a:accent5>
      <a:accent6>
        <a:srgbClr val="0101E7"/>
      </a:accent6>
      <a:hlink>
        <a:srgbClr val="2B8525"/>
      </a:hlink>
      <a:folHlink>
        <a:srgbClr val="80808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66B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B8D7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2D9B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DC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75BD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BDD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75BD"/>
        </a:accent1>
        <a:accent2>
          <a:srgbClr val="0101FF"/>
        </a:accent2>
        <a:accent3>
          <a:srgbClr val="FFFFFF"/>
        </a:accent3>
        <a:accent4>
          <a:srgbClr val="000000"/>
        </a:accent4>
        <a:accent5>
          <a:srgbClr val="FFBDDB"/>
        </a:accent5>
        <a:accent6>
          <a:srgbClr val="0101E7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3235</TotalTime>
  <Words>783</Words>
  <Application>Microsoft Office PowerPoint</Application>
  <PresentationFormat>On-screen Show (4:3)</PresentationFormat>
  <Paragraphs>233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Custom Design</vt:lpstr>
      <vt:lpstr>1_Default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Pearson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3 - FEG</dc:title>
  <dc:creator>ulaneth</dc:creator>
  <cp:lastModifiedBy>Koshka</cp:lastModifiedBy>
  <cp:revision>103</cp:revision>
  <dcterms:created xsi:type="dcterms:W3CDTF">2007-08-14T16:24:56Z</dcterms:created>
  <dcterms:modified xsi:type="dcterms:W3CDTF">2012-09-18T18:47:24Z</dcterms:modified>
</cp:coreProperties>
</file>