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135E-0A9B-4148-8A7E-20918FE123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869F1-9E15-4310-87DC-7F9F719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995E8-4CD2-4A2A-B4BA-9EB79D742D57}" type="slidenum">
              <a:rPr lang="en-US"/>
              <a:pPr/>
              <a:t>1</a:t>
            </a:fld>
            <a:endParaRPr lang="en-US"/>
          </a:p>
        </p:txBody>
      </p:sp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512F4-49A0-4A73-B526-D85C89509ECC}" type="slidenum">
              <a:rPr lang="en-US"/>
              <a:pPr/>
              <a:t>2</a:t>
            </a:fld>
            <a:endParaRPr lang="en-US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7F175-EFB9-470D-894D-E78E649DB878}" type="slidenum">
              <a:rPr lang="en-US"/>
              <a:pPr/>
              <a:t>3</a:t>
            </a:fld>
            <a:endParaRPr lang="en-US"/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7F175-EFB9-470D-894D-E78E649DB878}" type="slidenum">
              <a:rPr lang="en-US"/>
              <a:pPr/>
              <a:t>4</a:t>
            </a:fld>
            <a:endParaRPr lang="en-US"/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9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84CF-3956-4512-966C-7DACC0FAEACE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90D0-CAA2-485F-8423-A154058E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7EBE-7EC0-4B92-8D5B-3235D370B9C5}" type="slidenum">
              <a:rPr lang="en-US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11 – </a:t>
            </a:r>
            <a:r>
              <a:rPr lang="es-PE" dirty="0" err="1" smtClean="0"/>
              <a:t>Unit</a:t>
            </a:r>
            <a:r>
              <a:rPr lang="es-PE" dirty="0" smtClean="0"/>
              <a:t> 7b</a:t>
            </a:r>
            <a:endParaRPr lang="en-US" dirty="0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ECCCD7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i="0">
                <a:latin typeface="Monotype Corsiva" pitchFamily="66" charset="0"/>
              </a:endParaRPr>
            </a:p>
          </p:txBody>
        </p:sp>
        <p:pic>
          <p:nvPicPr>
            <p:cNvPr id="16" name="Picture 32" descr="1320h0763 notepad with pe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958" y="1208087"/>
            <a:ext cx="7772400" cy="1470025"/>
          </a:xfrm>
        </p:spPr>
        <p:txBody>
          <a:bodyPr/>
          <a:lstStyle/>
          <a:p>
            <a:r>
              <a:rPr lang="es-PE" dirty="0" smtClean="0"/>
              <a:t>Time </a:t>
            </a:r>
            <a:r>
              <a:rPr lang="es-PE" dirty="0" err="1" smtClean="0"/>
              <a:t>Clauses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38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BF0-F6B5-4327-90B0-5BC21FA6C624}" type="slidenum">
              <a:rPr lang="en-US"/>
              <a:pPr/>
              <a:t>2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99CC"/>
          </a:solidFill>
          <a:ln w="57150">
            <a:solidFill>
              <a:srgbClr val="0066CC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marL="228600" algn="l"/>
            <a:r>
              <a:rPr lang="en-US" sz="2400" dirty="0"/>
              <a:t/>
            </a:r>
            <a:br>
              <a:rPr lang="en-US" sz="2400" dirty="0"/>
            </a:br>
            <a:r>
              <a:rPr lang="en-US" sz="3200" b="1" dirty="0">
                <a:solidFill>
                  <a:schemeClr val="bg1"/>
                </a:solidFill>
              </a:rPr>
              <a:t>Use an adverb clause to show time relationships.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990600"/>
          </a:xfrm>
          <a:noFill/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en-US" sz="3600" b="1" i="1" dirty="0">
                <a:solidFill>
                  <a:srgbClr val="0066CC"/>
                </a:solidFill>
                <a:cs typeface="Arial" charset="0"/>
              </a:rPr>
              <a:t>when</a:t>
            </a:r>
            <a:r>
              <a:rPr lang="en-US" sz="3600" b="1" i="1" dirty="0">
                <a:solidFill>
                  <a:srgbClr val="0033CC"/>
                </a:solidFill>
                <a:cs typeface="Arial" charset="0"/>
              </a:rPr>
              <a:t>  </a:t>
            </a:r>
            <a:r>
              <a:rPr lang="en-US" sz="3600" b="1" i="1" dirty="0">
                <a:cs typeface="Arial" charset="0"/>
              </a:rPr>
              <a:t>=  </a:t>
            </a:r>
            <a:r>
              <a:rPr lang="en-US" sz="3600" b="1" dirty="0">
                <a:cs typeface="Arial" charset="0"/>
              </a:rPr>
              <a:t>at that time</a:t>
            </a:r>
            <a:endParaRPr lang="en-US" sz="300" dirty="0">
              <a:cs typeface="Arial" charset="0"/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381000" y="2743200"/>
            <a:ext cx="8534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 smtClean="0"/>
              <a:t>People say Happy New Year! </a:t>
            </a:r>
            <a:r>
              <a:rPr lang="en-US" sz="3200" b="1" dirty="0" smtClean="0">
                <a:solidFill>
                  <a:srgbClr val="0066CC"/>
                </a:solidFill>
              </a:rPr>
              <a:t>when</a:t>
            </a:r>
            <a:r>
              <a:rPr lang="en-US" sz="3200" dirty="0" smtClean="0">
                <a:solidFill>
                  <a:srgbClr val="0066CC"/>
                </a:solidFill>
              </a:rPr>
              <a:t> the clock says it is midnight (12am).</a:t>
            </a:r>
            <a:endParaRPr lang="en-US" sz="3200" dirty="0">
              <a:solidFill>
                <a:srgbClr val="0066CC"/>
              </a:solidFill>
            </a:endParaRP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685800" y="4411663"/>
            <a:ext cx="373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/>
              <a:t>When </a:t>
            </a:r>
            <a:r>
              <a:rPr lang="en-US" sz="2800" i="1" dirty="0" smtClean="0"/>
              <a:t>do people say Happy New Year!?</a:t>
            </a:r>
            <a:endParaRPr lang="en-US" sz="2800" i="1" dirty="0"/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4876800" y="4419600"/>
            <a:ext cx="373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800" i="1" dirty="0" err="1" smtClean="0"/>
              <a:t>The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moment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the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clock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says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it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is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midnight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8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  <p:bldP spid="123913" grpId="0"/>
      <p:bldP spid="1239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C1EF-7D66-4D41-8BD4-A2D5D8F92FAA}" type="slidenum">
              <a:rPr lang="en-US"/>
              <a:pPr/>
              <a:t>3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99CC"/>
          </a:solidFill>
          <a:ln w="57150">
            <a:solidFill>
              <a:srgbClr val="0066CC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marL="177800" algn="l"/>
            <a:r>
              <a:rPr lang="en-US" sz="2400"/>
              <a:t/>
            </a:r>
            <a:br>
              <a:rPr lang="en-US" sz="2400"/>
            </a:br>
            <a:r>
              <a:rPr lang="en-US" sz="3200" b="1">
                <a:solidFill>
                  <a:schemeClr val="bg1"/>
                </a:solidFill>
              </a:rPr>
              <a:t>Use an adverb clause to show time relationships.</a:t>
            </a:r>
            <a:r>
              <a:rPr lang="en-US" sz="2400">
                <a:solidFill>
                  <a:schemeClr val="bg1"/>
                </a:solidFill>
              </a:rPr>
              <a:t> </a:t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8550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    </a:t>
            </a:r>
            <a:r>
              <a:rPr lang="en-US" sz="3200" b="1" dirty="0">
                <a:solidFill>
                  <a:srgbClr val="0066CC"/>
                </a:solidFill>
              </a:rPr>
              <a:t>after</a:t>
            </a:r>
            <a:r>
              <a:rPr lang="en-US" sz="3200" b="1" dirty="0">
                <a:solidFill>
                  <a:srgbClr val="0033CC"/>
                </a:solidFill>
              </a:rPr>
              <a:t>  </a:t>
            </a:r>
            <a:r>
              <a:rPr lang="en-US" sz="3200" b="1" dirty="0"/>
              <a:t>=  to introduce the action that </a:t>
            </a:r>
          </a:p>
          <a:p>
            <a:r>
              <a:rPr lang="en-US" sz="3200" b="1" dirty="0"/>
              <a:t>		  </a:t>
            </a:r>
            <a:r>
              <a:rPr lang="en-US" sz="3200" b="1" dirty="0" smtClean="0"/>
              <a:t>happens </a:t>
            </a:r>
            <a:r>
              <a:rPr lang="en-US" sz="3200" b="1" dirty="0"/>
              <a:t>first</a:t>
            </a:r>
            <a:endParaRPr lang="en-US" sz="3200" dirty="0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685800" y="3352800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66CC"/>
                </a:solidFill>
              </a:rPr>
              <a:t>After </a:t>
            </a:r>
            <a:r>
              <a:rPr lang="en-US" sz="3200" dirty="0" smtClean="0">
                <a:solidFill>
                  <a:srgbClr val="0066CC"/>
                </a:solidFill>
              </a:rPr>
              <a:t>I get up,</a:t>
            </a:r>
            <a:r>
              <a:rPr lang="en-US" sz="3200" dirty="0" smtClean="0"/>
              <a:t> I take a shower.</a:t>
            </a:r>
            <a:endParaRPr lang="en-US" sz="3200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1828800" y="2819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66CC"/>
                </a:solidFill>
              </a:rPr>
              <a:t>1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4067944" y="2786418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66CC"/>
                </a:solidFill>
              </a:rPr>
              <a:t>2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02699" y="4419600"/>
            <a:ext cx="373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What do I do after I get up?</a:t>
            </a:r>
            <a:endParaRPr lang="en-US" sz="2800" i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76800" y="4419600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800" i="1" dirty="0" smtClean="0"/>
              <a:t>I </a:t>
            </a:r>
            <a:r>
              <a:rPr lang="es-PE" sz="2800" i="1" dirty="0" err="1" smtClean="0"/>
              <a:t>take</a:t>
            </a:r>
            <a:r>
              <a:rPr lang="es-PE" sz="2800" i="1" dirty="0" smtClean="0"/>
              <a:t> a </a:t>
            </a:r>
            <a:r>
              <a:rPr lang="es-PE" sz="2800" i="1" dirty="0" err="1" smtClean="0"/>
              <a:t>shower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1804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/>
      <p:bldP spid="136200" grpId="0"/>
      <p:bldP spid="136201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C1EF-7D66-4D41-8BD4-A2D5D8F92FAA}" type="slidenum">
              <a:rPr lang="en-US"/>
              <a:pPr/>
              <a:t>4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99CC"/>
          </a:solidFill>
          <a:ln w="57150">
            <a:solidFill>
              <a:srgbClr val="0066CC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marL="177800" algn="l"/>
            <a:r>
              <a:rPr lang="en-US" sz="2400"/>
              <a:t/>
            </a:r>
            <a:br>
              <a:rPr lang="en-US" sz="2400"/>
            </a:br>
            <a:r>
              <a:rPr lang="en-US" sz="3200" b="1">
                <a:solidFill>
                  <a:schemeClr val="bg1"/>
                </a:solidFill>
              </a:rPr>
              <a:t>Use an adverb clause to show time relationships.</a:t>
            </a:r>
            <a:r>
              <a:rPr lang="en-US" sz="2400">
                <a:solidFill>
                  <a:schemeClr val="bg1"/>
                </a:solidFill>
              </a:rPr>
              <a:t> </a:t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8550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    </a:t>
            </a:r>
            <a:r>
              <a:rPr lang="en-US" sz="3200" b="1" dirty="0">
                <a:solidFill>
                  <a:srgbClr val="0066CC"/>
                </a:solidFill>
              </a:rPr>
              <a:t>after</a:t>
            </a:r>
            <a:r>
              <a:rPr lang="en-US" sz="3200" b="1" dirty="0">
                <a:solidFill>
                  <a:srgbClr val="0033CC"/>
                </a:solidFill>
              </a:rPr>
              <a:t>  </a:t>
            </a:r>
            <a:r>
              <a:rPr lang="en-US" sz="3200" b="1" dirty="0"/>
              <a:t>=  to introduce the action that </a:t>
            </a:r>
          </a:p>
          <a:p>
            <a:r>
              <a:rPr lang="en-US" sz="3200" b="1" dirty="0"/>
              <a:t>		  </a:t>
            </a:r>
            <a:r>
              <a:rPr lang="en-US" sz="3200" b="1" dirty="0" smtClean="0"/>
              <a:t>happens </a:t>
            </a:r>
            <a:r>
              <a:rPr lang="en-US" sz="3200" b="1" dirty="0"/>
              <a:t>first</a:t>
            </a:r>
            <a:endParaRPr lang="en-US" sz="3200" dirty="0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0" y="3352800"/>
            <a:ext cx="91440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0066CC"/>
                </a:solidFill>
              </a:rPr>
              <a:t>Before I cook,</a:t>
            </a:r>
            <a:r>
              <a:rPr lang="en-US" sz="3100" dirty="0" smtClean="0"/>
              <a:t> I check to see if I have all the ingredients.</a:t>
            </a:r>
            <a:endParaRPr lang="en-US" sz="3100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1828800" y="2819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66CC"/>
                </a:solidFill>
              </a:rPr>
              <a:t>1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5436096" y="2773362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66CC"/>
                </a:solidFill>
              </a:rPr>
              <a:t>2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02699" y="4419600"/>
            <a:ext cx="373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What do I do before I cook?</a:t>
            </a:r>
            <a:endParaRPr lang="en-US" sz="2800" i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76800" y="4419600"/>
            <a:ext cx="373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800" i="1" dirty="0" smtClean="0"/>
              <a:t>I </a:t>
            </a:r>
            <a:r>
              <a:rPr lang="es-PE" sz="2800" i="1" dirty="0" err="1" smtClean="0"/>
              <a:t>check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to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see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if</a:t>
            </a:r>
            <a:r>
              <a:rPr lang="es-PE" sz="2800" i="1" dirty="0" smtClean="0"/>
              <a:t> I </a:t>
            </a:r>
            <a:r>
              <a:rPr lang="es-PE" sz="2800" i="1" dirty="0" err="1" smtClean="0"/>
              <a:t>have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all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the</a:t>
            </a:r>
            <a:r>
              <a:rPr lang="es-PE" sz="2800" i="1" dirty="0" smtClean="0"/>
              <a:t> </a:t>
            </a:r>
            <a:r>
              <a:rPr lang="es-PE" sz="2800" i="1" dirty="0" err="1" smtClean="0"/>
              <a:t>ingredients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85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/>
      <p:bldP spid="136200" grpId="0"/>
      <p:bldP spid="136201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ECCCD7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i="0">
                <a:latin typeface="Monotype Corsiva" pitchFamily="66" charset="0"/>
              </a:endParaRPr>
            </a:p>
          </p:txBody>
        </p:sp>
        <p:pic>
          <p:nvPicPr>
            <p:cNvPr id="10" name="Picture 32" descr="1320h0763 notepad with pe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</p:spPr>
        </p:pic>
      </p:grpSp>
      <p:sp>
        <p:nvSpPr>
          <p:cNvPr id="11" name="Line 45"/>
          <p:cNvSpPr>
            <a:spLocks noChangeShapeType="1"/>
          </p:cNvSpPr>
          <p:nvPr/>
        </p:nvSpPr>
        <p:spPr bwMode="auto">
          <a:xfrm>
            <a:off x="2771774" y="5410200"/>
            <a:ext cx="45719" cy="534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806044" y="5401248"/>
            <a:ext cx="45719" cy="534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1562100" y="228600"/>
            <a:ext cx="6019800" cy="838200"/>
          </a:xfrm>
          <a:prstGeom prst="roundRect">
            <a:avLst>
              <a:gd name="adj" fmla="val 16667"/>
            </a:avLst>
          </a:prstGeom>
          <a:solidFill>
            <a:srgbClr val="971328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endParaRPr lang="en-US" sz="4000" b="1" i="0">
              <a:solidFill>
                <a:schemeClr val="bg1"/>
              </a:solidFill>
            </a:endParaRPr>
          </a:p>
        </p:txBody>
      </p:sp>
      <p:sp>
        <p:nvSpPr>
          <p:cNvPr id="14" name="Rectangle 34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 Clauses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2633662" y="3225514"/>
            <a:ext cx="1738364" cy="457200"/>
          </a:xfrm>
          <a:prstGeom prst="rect">
            <a:avLst/>
          </a:prstGeom>
          <a:solidFill>
            <a:srgbClr val="FFCC00">
              <a:alpha val="6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930349" y="2717514"/>
            <a:ext cx="2133600" cy="471487"/>
          </a:xfrm>
          <a:prstGeom prst="rect">
            <a:avLst/>
          </a:prstGeom>
          <a:solidFill>
            <a:srgbClr val="286017">
              <a:alpha val="3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 flipV="1">
            <a:off x="1600199" y="5410199"/>
            <a:ext cx="6444343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1905000" y="5943600"/>
            <a:ext cx="1762125" cy="954107"/>
          </a:xfrm>
          <a:prstGeom prst="rect">
            <a:avLst/>
          </a:prstGeom>
          <a:solidFill>
            <a:srgbClr val="286017">
              <a:alpha val="19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0" dirty="0" smtClean="0"/>
              <a:t>She eats ice cream</a:t>
            </a:r>
            <a:endParaRPr lang="en-US" sz="2800" b="1" i="0" dirty="0"/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5653644" y="5237735"/>
            <a:ext cx="348343" cy="304800"/>
            <a:chOff x="2400" y="3360"/>
            <a:chExt cx="192" cy="192"/>
          </a:xfrm>
        </p:grpSpPr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2400" y="3360"/>
              <a:ext cx="192" cy="1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2400" y="3360"/>
              <a:ext cx="192" cy="1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26" name="Group 53"/>
          <p:cNvGrpSpPr>
            <a:grpSpLocks/>
          </p:cNvGrpSpPr>
          <p:nvPr/>
        </p:nvGrpSpPr>
        <p:grpSpPr bwMode="auto">
          <a:xfrm>
            <a:off x="2633662" y="5273675"/>
            <a:ext cx="348343" cy="320675"/>
            <a:chOff x="1972" y="3360"/>
            <a:chExt cx="192" cy="202"/>
          </a:xfrm>
        </p:grpSpPr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1972" y="3370"/>
              <a:ext cx="192" cy="192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 flipH="1">
              <a:off x="1972" y="3360"/>
              <a:ext cx="192" cy="192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988482" y="5907660"/>
            <a:ext cx="1676400" cy="954107"/>
          </a:xfrm>
          <a:prstGeom prst="rect">
            <a:avLst/>
          </a:prstGeom>
          <a:solidFill>
            <a:srgbClr val="FFCC00">
              <a:alpha val="53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0" dirty="0" smtClean="0"/>
              <a:t>She has dinner</a:t>
            </a:r>
            <a:endParaRPr lang="en-US" sz="2800" b="1" i="0" dirty="0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676400" y="1447800"/>
            <a:ext cx="7239000" cy="954107"/>
          </a:xfrm>
          <a:prstGeom prst="rect">
            <a:avLst/>
          </a:prstGeom>
          <a:solidFill>
            <a:srgbClr val="FCF4D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 dirty="0"/>
              <a:t>Use the </a:t>
            </a:r>
            <a:r>
              <a:rPr lang="en-US" sz="2800" b="1" i="0" dirty="0" smtClean="0"/>
              <a:t>before</a:t>
            </a:r>
            <a:r>
              <a:rPr lang="en-US" sz="2800" dirty="0" smtClean="0"/>
              <a:t> to talk about an event that happens first.</a:t>
            </a:r>
            <a:endParaRPr lang="en-US" sz="2800" dirty="0"/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611821" y="2743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My sister </a:t>
            </a:r>
            <a:r>
              <a:rPr lang="en-US" sz="2400" b="1" i="0" dirty="0" smtClean="0">
                <a:latin typeface="Arial" pitchFamily="34" charset="0"/>
                <a:cs typeface="Arial" pitchFamily="34" charset="0"/>
              </a:rPr>
              <a:t>eats ice cream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. .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2400" i="0" dirty="0">
                <a:latin typeface="Arial" pitchFamily="34" charset="0"/>
                <a:cs typeface="Arial" pitchFamily="34" charset="0"/>
              </a:rPr>
              <a:t>. . . before she </a:t>
            </a:r>
            <a:r>
              <a:rPr lang="en-US" sz="2400" b="1" i="0" dirty="0" smtClean="0">
                <a:latin typeface="Arial" pitchFamily="34" charset="0"/>
                <a:cs typeface="Arial" pitchFamily="34" charset="0"/>
              </a:rPr>
              <a:t>has dinner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754062" y="5114404"/>
            <a:ext cx="83820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7pm</a:t>
            </a:r>
            <a:endParaRPr lang="en-US" sz="24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7459662" y="5114404"/>
            <a:ext cx="106680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0" dirty="0" smtClean="0">
                <a:latin typeface="Arial" pitchFamily="34" charset="0"/>
                <a:cs typeface="Arial" pitchFamily="34" charset="0"/>
              </a:rPr>
              <a:t>9pm </a:t>
            </a:r>
            <a:endParaRPr lang="en-US" sz="2400" b="1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663557"/>
            <a:ext cx="2043669" cy="153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3648595"/>
            <a:ext cx="1034714" cy="1625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71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21" grpId="0" animBg="1"/>
      <p:bldP spid="22" grpId="0" animBg="1"/>
      <p:bldP spid="31" grpId="0" animBg="1"/>
      <p:bldP spid="33" grpId="0"/>
      <p:bldP spid="34" grpId="0" animBg="1" autoUpdateAnimBg="0"/>
      <p:bldP spid="3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ECCCD7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i="0">
                <a:latin typeface="Monotype Corsiva" pitchFamily="66" charset="0"/>
              </a:endParaRPr>
            </a:p>
          </p:txBody>
        </p:sp>
        <p:pic>
          <p:nvPicPr>
            <p:cNvPr id="10" name="Picture 32" descr="1320h0763 notepad with pe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</p:spPr>
        </p:pic>
      </p:grpSp>
      <p:sp>
        <p:nvSpPr>
          <p:cNvPr id="11" name="Line 45"/>
          <p:cNvSpPr>
            <a:spLocks noChangeShapeType="1"/>
          </p:cNvSpPr>
          <p:nvPr/>
        </p:nvSpPr>
        <p:spPr bwMode="auto">
          <a:xfrm>
            <a:off x="2771774" y="5410200"/>
            <a:ext cx="45719" cy="534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806044" y="5401248"/>
            <a:ext cx="45719" cy="534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1562100" y="228600"/>
            <a:ext cx="6019800" cy="838200"/>
          </a:xfrm>
          <a:prstGeom prst="roundRect">
            <a:avLst>
              <a:gd name="adj" fmla="val 16667"/>
            </a:avLst>
          </a:prstGeom>
          <a:solidFill>
            <a:srgbClr val="971328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endParaRPr lang="en-US" sz="4000" b="1" i="0">
              <a:solidFill>
                <a:schemeClr val="bg1"/>
              </a:solidFill>
            </a:endParaRPr>
          </a:p>
        </p:txBody>
      </p:sp>
      <p:sp>
        <p:nvSpPr>
          <p:cNvPr id="14" name="Rectangle 34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 Clauses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2361268" y="3225514"/>
            <a:ext cx="1738364" cy="457200"/>
          </a:xfrm>
          <a:prstGeom prst="rect">
            <a:avLst/>
          </a:prstGeom>
          <a:solidFill>
            <a:srgbClr val="FFCC00">
              <a:alpha val="6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930348" y="2717514"/>
            <a:ext cx="3365551" cy="471487"/>
          </a:xfrm>
          <a:prstGeom prst="rect">
            <a:avLst/>
          </a:prstGeom>
          <a:solidFill>
            <a:srgbClr val="286017">
              <a:alpha val="3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 flipV="1">
            <a:off x="1600199" y="5410199"/>
            <a:ext cx="6444343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1905000" y="5943600"/>
            <a:ext cx="1762125" cy="954107"/>
          </a:xfrm>
          <a:prstGeom prst="rect">
            <a:avLst/>
          </a:prstGeom>
          <a:solidFill>
            <a:srgbClr val="286017">
              <a:alpha val="19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0" dirty="0" smtClean="0"/>
              <a:t>She eats dinner</a:t>
            </a:r>
            <a:endParaRPr lang="en-US" sz="2800" b="1" i="0" dirty="0"/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5653644" y="5237735"/>
            <a:ext cx="348343" cy="304800"/>
            <a:chOff x="2400" y="3360"/>
            <a:chExt cx="192" cy="192"/>
          </a:xfrm>
        </p:grpSpPr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2400" y="3360"/>
              <a:ext cx="192" cy="1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2400" y="3360"/>
              <a:ext cx="192" cy="1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26" name="Group 53"/>
          <p:cNvGrpSpPr>
            <a:grpSpLocks/>
          </p:cNvGrpSpPr>
          <p:nvPr/>
        </p:nvGrpSpPr>
        <p:grpSpPr bwMode="auto">
          <a:xfrm>
            <a:off x="2633662" y="5273675"/>
            <a:ext cx="348343" cy="320675"/>
            <a:chOff x="1972" y="3360"/>
            <a:chExt cx="192" cy="202"/>
          </a:xfrm>
        </p:grpSpPr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1972" y="3370"/>
              <a:ext cx="192" cy="192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 flipH="1">
              <a:off x="1972" y="3360"/>
              <a:ext cx="192" cy="192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  <p:pic>
        <p:nvPicPr>
          <p:cNvPr id="29" name="Picture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5244" y="3628784"/>
            <a:ext cx="1537181" cy="153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7191" y="3801997"/>
            <a:ext cx="1889485" cy="1265954"/>
          </a:xfrm>
          <a:prstGeom prst="rect">
            <a:avLst/>
          </a:prstGeom>
          <a:noFill/>
        </p:spPr>
      </p:pic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572000" y="5907660"/>
            <a:ext cx="2887662" cy="954107"/>
          </a:xfrm>
          <a:prstGeom prst="rect">
            <a:avLst/>
          </a:prstGeom>
          <a:solidFill>
            <a:srgbClr val="FFCC00">
              <a:alpha val="53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0" dirty="0" smtClean="0"/>
              <a:t>She has a cup of coffee</a:t>
            </a:r>
            <a:endParaRPr lang="en-US" sz="2800" b="1" i="0" dirty="0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676400" y="1447800"/>
            <a:ext cx="7239000" cy="954107"/>
          </a:xfrm>
          <a:prstGeom prst="rect">
            <a:avLst/>
          </a:prstGeom>
          <a:solidFill>
            <a:srgbClr val="FCF4D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 dirty="0"/>
              <a:t>Use the </a:t>
            </a:r>
            <a:r>
              <a:rPr lang="en-US" sz="2800" b="1" i="0" dirty="0" smtClean="0"/>
              <a:t>after</a:t>
            </a:r>
            <a:r>
              <a:rPr lang="en-US" sz="2800" dirty="0" smtClean="0"/>
              <a:t> to talk about an event that happens second.</a:t>
            </a:r>
            <a:endParaRPr lang="en-US" sz="2800" dirty="0"/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611821" y="2743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My mom </a:t>
            </a:r>
            <a:r>
              <a:rPr lang="en-US" sz="2400" b="1" i="0" dirty="0" smtClean="0">
                <a:latin typeface="Arial" pitchFamily="34" charset="0"/>
                <a:cs typeface="Arial" pitchFamily="34" charset="0"/>
              </a:rPr>
              <a:t>drinks a cup of coffee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. .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2400" i="0" dirty="0">
                <a:latin typeface="Arial" pitchFamily="34" charset="0"/>
                <a:cs typeface="Arial" pitchFamily="34" charset="0"/>
              </a:rPr>
              <a:t>. . . 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she </a:t>
            </a:r>
            <a:r>
              <a:rPr lang="en-US" sz="2400" b="1" i="0" dirty="0" smtClean="0">
                <a:latin typeface="Arial" pitchFamily="34" charset="0"/>
                <a:cs typeface="Arial" pitchFamily="34" charset="0"/>
              </a:rPr>
              <a:t>eats dinner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754062" y="5114404"/>
            <a:ext cx="83820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7pm</a:t>
            </a:r>
            <a:endParaRPr lang="en-US" sz="24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7459662" y="5114404"/>
            <a:ext cx="106680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0" dirty="0" smtClean="0">
                <a:latin typeface="Arial" pitchFamily="34" charset="0"/>
                <a:cs typeface="Arial" pitchFamily="34" charset="0"/>
              </a:rPr>
              <a:t>9pm </a:t>
            </a:r>
            <a:endParaRPr lang="en-US" sz="2400" b="1" i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4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21" grpId="0" animBg="1"/>
      <p:bldP spid="22" grpId="0" animBg="1"/>
      <p:bldP spid="31" grpId="0" animBg="1"/>
      <p:bldP spid="33" grpId="0"/>
      <p:bldP spid="34" grpId="0" animBg="1" autoUpdateAnimBg="0"/>
      <p:bldP spid="3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17060" y="-9718"/>
            <a:ext cx="9144000" cy="6858000"/>
            <a:chOff x="0" y="0"/>
            <a:chExt cx="5760" cy="432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ECCCD7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i="0">
                <a:latin typeface="Monotype Corsiva" pitchFamily="66" charset="0"/>
              </a:endParaRPr>
            </a:p>
          </p:txBody>
        </p:sp>
        <p:pic>
          <p:nvPicPr>
            <p:cNvPr id="10" name="Picture 32" descr="1320h0763 notepad with pe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</p:spPr>
        </p:pic>
      </p:grpSp>
      <p:sp>
        <p:nvSpPr>
          <p:cNvPr id="11" name="Line 45"/>
          <p:cNvSpPr>
            <a:spLocks noChangeShapeType="1"/>
          </p:cNvSpPr>
          <p:nvPr/>
        </p:nvSpPr>
        <p:spPr bwMode="auto">
          <a:xfrm>
            <a:off x="2771774" y="5410200"/>
            <a:ext cx="45719" cy="534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806044" y="5401248"/>
            <a:ext cx="45719" cy="534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1562100" y="228600"/>
            <a:ext cx="6019800" cy="838200"/>
          </a:xfrm>
          <a:prstGeom prst="roundRect">
            <a:avLst>
              <a:gd name="adj" fmla="val 16667"/>
            </a:avLst>
          </a:prstGeom>
          <a:solidFill>
            <a:srgbClr val="971328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endParaRPr lang="en-US" sz="4000" b="1" i="0">
              <a:solidFill>
                <a:schemeClr val="bg1"/>
              </a:solidFill>
            </a:endParaRPr>
          </a:p>
        </p:txBody>
      </p:sp>
      <p:sp>
        <p:nvSpPr>
          <p:cNvPr id="14" name="Rectangle 34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 Clauses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2361269" y="3225514"/>
            <a:ext cx="1438844" cy="457200"/>
          </a:xfrm>
          <a:prstGeom prst="rect">
            <a:avLst/>
          </a:prstGeom>
          <a:solidFill>
            <a:srgbClr val="FFCC00">
              <a:alpha val="6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361269" y="2717514"/>
            <a:ext cx="1922699" cy="471487"/>
          </a:xfrm>
          <a:prstGeom prst="rect">
            <a:avLst/>
          </a:prstGeom>
          <a:solidFill>
            <a:srgbClr val="286017">
              <a:alpha val="3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 flipV="1">
            <a:off x="1600199" y="5410199"/>
            <a:ext cx="6444343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1905000" y="5943600"/>
            <a:ext cx="1762125" cy="954107"/>
          </a:xfrm>
          <a:prstGeom prst="rect">
            <a:avLst/>
          </a:prstGeom>
          <a:solidFill>
            <a:srgbClr val="286017">
              <a:alpha val="19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0" dirty="0" smtClean="0"/>
              <a:t>Carlos is stressed</a:t>
            </a:r>
            <a:endParaRPr lang="en-US" sz="2800" b="1" i="0" dirty="0"/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5653644" y="5237735"/>
            <a:ext cx="348343" cy="304800"/>
            <a:chOff x="2400" y="3360"/>
            <a:chExt cx="192" cy="192"/>
          </a:xfrm>
        </p:grpSpPr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2400" y="3360"/>
              <a:ext cx="192" cy="1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2400" y="3360"/>
              <a:ext cx="192" cy="1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26" name="Group 53"/>
          <p:cNvGrpSpPr>
            <a:grpSpLocks/>
          </p:cNvGrpSpPr>
          <p:nvPr/>
        </p:nvGrpSpPr>
        <p:grpSpPr bwMode="auto">
          <a:xfrm>
            <a:off x="2633662" y="5273675"/>
            <a:ext cx="348343" cy="320675"/>
            <a:chOff x="1972" y="3360"/>
            <a:chExt cx="192" cy="202"/>
          </a:xfrm>
        </p:grpSpPr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1972" y="3370"/>
              <a:ext cx="192" cy="192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 flipH="1">
              <a:off x="1972" y="3360"/>
              <a:ext cx="192" cy="192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  <p:pic>
        <p:nvPicPr>
          <p:cNvPr id="29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5244" y="3698723"/>
            <a:ext cx="1537181" cy="139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7191" y="3805539"/>
            <a:ext cx="1889485" cy="1258869"/>
          </a:xfrm>
          <a:prstGeom prst="rect">
            <a:avLst/>
          </a:prstGeom>
          <a:noFill/>
        </p:spPr>
      </p:pic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572000" y="5907660"/>
            <a:ext cx="2887662" cy="523220"/>
          </a:xfrm>
          <a:prstGeom prst="rect">
            <a:avLst/>
          </a:prstGeom>
          <a:solidFill>
            <a:srgbClr val="FFCC00">
              <a:alpha val="53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0" dirty="0" smtClean="0"/>
              <a:t>He bites his nails</a:t>
            </a:r>
            <a:endParaRPr lang="en-US" sz="2800" b="1" i="0" dirty="0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203325" y="1447800"/>
            <a:ext cx="7940675" cy="954107"/>
          </a:xfrm>
          <a:prstGeom prst="rect">
            <a:avLst/>
          </a:prstGeom>
          <a:solidFill>
            <a:srgbClr val="FCF4D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 dirty="0"/>
              <a:t>Use the </a:t>
            </a:r>
            <a:r>
              <a:rPr lang="en-US" sz="2800" b="1" i="0" dirty="0" smtClean="0"/>
              <a:t>when</a:t>
            </a:r>
            <a:r>
              <a:rPr lang="en-US" sz="2800" dirty="0" smtClean="0"/>
              <a:t> to talk about an event that happens at the same time or immediately</a:t>
            </a:r>
            <a:r>
              <a:rPr lang="en-US" sz="2800" dirty="0" smtClean="0"/>
              <a:t> after another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611821" y="2743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2400" i="0" dirty="0" err="1" smtClean="0">
                <a:latin typeface="Arial" pitchFamily="34" charset="0"/>
                <a:cs typeface="Arial" pitchFamily="34" charset="0"/>
              </a:rPr>
              <a:t>carlos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is stressed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. .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2400" i="0" dirty="0">
                <a:latin typeface="Arial" pitchFamily="34" charset="0"/>
                <a:cs typeface="Arial" pitchFamily="34" charset="0"/>
              </a:rPr>
              <a:t>. . 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bites his nails</a:t>
            </a:r>
            <a:r>
              <a:rPr lang="en-US" sz="2400" i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457200" y="5114404"/>
            <a:ext cx="113506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11pm</a:t>
            </a:r>
            <a:endParaRPr lang="en-US" sz="24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7511142" y="5114404"/>
            <a:ext cx="1175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0" dirty="0" smtClean="0">
                <a:latin typeface="Arial" pitchFamily="34" charset="0"/>
                <a:cs typeface="Arial" pitchFamily="34" charset="0"/>
              </a:rPr>
              <a:t>11pm </a:t>
            </a:r>
            <a:endParaRPr lang="en-US" sz="2400" b="1" i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21" grpId="0" animBg="1"/>
      <p:bldP spid="22" grpId="0" animBg="1"/>
      <p:bldP spid="31" grpId="0" animBg="1"/>
      <p:bldP spid="33" grpId="0"/>
      <p:bldP spid="34" grpId="0" animBg="1" autoUpdateAnimBg="0"/>
      <p:bldP spid="35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255</Words>
  <Application>Microsoft Office PowerPoint</Application>
  <PresentationFormat>On-screen Show (4:3)</PresentationFormat>
  <Paragraphs>55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Time Clauses</vt:lpstr>
      <vt:lpstr> Use an adverb clause to show time relationships.  </vt:lpstr>
      <vt:lpstr> Use an adverb clause to show time relationships.  </vt:lpstr>
      <vt:lpstr> Use an adverb clause to show time relationships. 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  Adverbial Clauses</dc:title>
  <dc:creator>Puta</dc:creator>
  <cp:lastModifiedBy>Puta</cp:lastModifiedBy>
  <cp:revision>7</cp:revision>
  <dcterms:created xsi:type="dcterms:W3CDTF">2011-02-04T03:36:35Z</dcterms:created>
  <dcterms:modified xsi:type="dcterms:W3CDTF">2011-02-04T04:37:03Z</dcterms:modified>
</cp:coreProperties>
</file>