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4AE59-E9E8-44E1-BD6E-A63773FD25AD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B3BB1-F745-4386-88F8-D73F15605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EB5EE3-F506-40F6-8C87-37A81C9205BE}" type="slidenum">
              <a:rPr lang="en-US" i="0" smtClean="0"/>
              <a:pPr eaLnBrk="1" hangingPunct="1"/>
              <a:t>3</a:t>
            </a:fld>
            <a:endParaRPr lang="en-US" i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E9696D-171F-436A-8A23-E4BB048FD80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9290E8-1426-4D13-BC2D-93F28558157C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9CF0FA-57B6-4296-9C90-89E0A26406D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97CD31-9E0E-447A-8060-F21DE02499A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04876A-AAFC-422C-B42F-A088CFC4F682}" type="slidenum">
              <a:rPr lang="en-US" i="0" smtClean="0"/>
              <a:pPr eaLnBrk="1" hangingPunct="1"/>
              <a:t>16</a:t>
            </a:fld>
            <a:endParaRPr lang="en-US" i="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Students are ready for Exercises 2 and 3 after this slide.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909DF4-100B-4E57-92CA-9952587B949D}" type="slidenum">
              <a:rPr lang="en-US" i="0" smtClean="0"/>
              <a:pPr eaLnBrk="1" hangingPunct="1"/>
              <a:t>17</a:t>
            </a:fld>
            <a:endParaRPr lang="en-US" i="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Students are ready for Exercises 2 and 3 after this slide.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739FCF-1F77-4329-B70A-5506FB899595}" type="slidenum">
              <a:rPr lang="en-US" i="0" smtClean="0"/>
              <a:pPr eaLnBrk="1" hangingPunct="1"/>
              <a:t>18</a:t>
            </a:fld>
            <a:endParaRPr lang="en-US" i="0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Students are ready for Exercises 2 and 3 after this slide.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C3DB40-2605-49D1-ACC7-2AEB0AFB76E1}" type="slidenum">
              <a:rPr lang="en-US" i="0" smtClean="0"/>
              <a:pPr eaLnBrk="1" hangingPunct="1"/>
              <a:t>4</a:t>
            </a:fld>
            <a:endParaRPr lang="en-US" i="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4712B3-ACCE-4ACD-B8CA-0C178AC66B24}" type="slidenum">
              <a:rPr lang="en-US" i="0" smtClean="0"/>
              <a:pPr eaLnBrk="1" hangingPunct="1"/>
              <a:t>5</a:t>
            </a:fld>
            <a:endParaRPr lang="en-US" i="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2CB1C-C292-4EA5-AA67-C0E9D0386228}" type="slidenum">
              <a:rPr lang="en-US" i="0" smtClean="0"/>
              <a:pPr eaLnBrk="1" hangingPunct="1"/>
              <a:t>6</a:t>
            </a:fld>
            <a:endParaRPr lang="en-US" i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30B9E1-8A9F-4C5D-B62C-3D393FDB7AE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DA3956-DE52-467A-878A-3CE2FE1CEC4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9B9E2A-BD12-4933-87D5-BE1B8DAEC11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C16A3A-BE9C-4686-B51F-E29BB7530F4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1pPr>
            <a:lvl2pPr marL="728165" indent="-280064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2pPr>
            <a:lvl3pPr marL="1120254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3pPr>
            <a:lvl4pPr marL="1568356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4pPr>
            <a:lvl5pPr marL="2016458" indent="-224051" defTabSz="914874" eaLnBrk="0" hangingPunct="0">
              <a:defRPr sz="3100">
                <a:solidFill>
                  <a:schemeClr val="tx1"/>
                </a:solidFill>
                <a:latin typeface="Arial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F94B91-058F-48B9-B788-688C3D11D1AC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CC2A3D4-245F-4100-B952-1D417D5A19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F6C56AB-2FFB-4655-B3C3-FFBC3A8F54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PAST CONTINUOUS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11 – UNIT 8a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 rot="444836">
            <a:off x="5878513" y="3636963"/>
            <a:ext cx="896937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201863" y="1439863"/>
            <a:ext cx="4732337" cy="701675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latin typeface="Comic Sans MS" pitchFamily="66" charset="0"/>
              </a:rPr>
              <a:t>He wasn’t studying.</a:t>
            </a:r>
          </a:p>
        </p:txBody>
      </p:sp>
      <p:pic>
        <p:nvPicPr>
          <p:cNvPr id="66565" name="Picture 9" descr="9832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601913"/>
            <a:ext cx="2570163" cy="3524250"/>
          </a:xfrm>
          <a:prstGeom prst="rect">
            <a:avLst/>
          </a:prstGeom>
          <a:noFill/>
          <a:ln w="28575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532763" y="3760591"/>
            <a:ext cx="8192352" cy="2053791"/>
          </a:xfrm>
          <a:prstGeom prst="rect">
            <a:avLst/>
          </a:prstGeom>
          <a:solidFill>
            <a:srgbClr val="0101F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62197" name="Rectangle 21"/>
          <p:cNvSpPr>
            <a:spLocks noChangeArrowheads="1"/>
          </p:cNvSpPr>
          <p:nvPr/>
        </p:nvSpPr>
        <p:spPr bwMode="auto">
          <a:xfrm>
            <a:off x="1780153" y="4268374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latin typeface="Comic Sans MS" pitchFamily="66" charset="0"/>
              </a:rPr>
              <a:t>was not talking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1780153" y="4787487"/>
            <a:ext cx="2636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wasn’t talking</a:t>
            </a:r>
            <a:r>
              <a:rPr lang="en-US" sz="2800">
                <a:latin typeface="Comic Sans MS" pitchFamily="66" charset="0"/>
              </a:rPr>
              <a:t>.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660172" y="3188103"/>
            <a:ext cx="23727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NEGATIVE</a:t>
            </a:r>
          </a:p>
        </p:txBody>
      </p:sp>
      <p:sp>
        <p:nvSpPr>
          <p:cNvPr id="67590" name="Rectangle 3"/>
          <p:cNvSpPr>
            <a:spLocks noChangeArrowheads="1"/>
          </p:cNvSpPr>
          <p:nvPr/>
        </p:nvSpPr>
        <p:spPr bwMode="auto">
          <a:xfrm>
            <a:off x="532763" y="1079266"/>
            <a:ext cx="8093877" cy="1730000"/>
          </a:xfrm>
          <a:prstGeom prst="rect">
            <a:avLst/>
          </a:prstGeom>
          <a:solidFill>
            <a:srgbClr val="2B8525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1049529" y="26246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660172" y="326858"/>
            <a:ext cx="2808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STATEMENT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717513" y="1088592"/>
            <a:ext cx="83708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omic Sans MS" pitchFamily="66" charset="0"/>
              </a:rPr>
              <a:t>I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She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He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It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7595" name="Rectangle 15"/>
          <p:cNvSpPr>
            <a:spLocks noChangeArrowheads="1"/>
          </p:cNvSpPr>
          <p:nvPr/>
        </p:nvSpPr>
        <p:spPr bwMode="auto">
          <a:xfrm>
            <a:off x="1694635" y="1634690"/>
            <a:ext cx="220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266429"/>
                </a:solidFill>
                <a:latin typeface="Comic Sans MS" pitchFamily="66" charset="0"/>
              </a:rPr>
              <a:t>was talking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562192" name="Text Box 16"/>
          <p:cNvSpPr txBox="1">
            <a:spLocks noChangeArrowheads="1"/>
          </p:cNvSpPr>
          <p:nvPr/>
        </p:nvSpPr>
        <p:spPr bwMode="auto">
          <a:xfrm>
            <a:off x="4821745" y="1201749"/>
            <a:ext cx="101983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omic Sans MS" pitchFamily="66" charset="0"/>
              </a:rPr>
              <a:t>You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We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They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62193" name="Rectangle 17"/>
          <p:cNvSpPr>
            <a:spLocks noChangeArrowheads="1"/>
          </p:cNvSpPr>
          <p:nvPr/>
        </p:nvSpPr>
        <p:spPr bwMode="auto">
          <a:xfrm>
            <a:off x="5960436" y="1620913"/>
            <a:ext cx="23887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266429"/>
                </a:solidFill>
                <a:latin typeface="Comic Sans MS" pitchFamily="66" charset="0"/>
              </a:rPr>
              <a:t>were talking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817334" y="3855789"/>
            <a:ext cx="83708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omic Sans MS" pitchFamily="66" charset="0"/>
              </a:rPr>
              <a:t>I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She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He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It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821745" y="4137669"/>
            <a:ext cx="101983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omic Sans MS" pitchFamily="66" charset="0"/>
              </a:rPr>
              <a:t>You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We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They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62199" name="Rectangle 23"/>
          <p:cNvSpPr>
            <a:spLocks noChangeArrowheads="1"/>
          </p:cNvSpPr>
          <p:nvPr/>
        </p:nvSpPr>
        <p:spPr bwMode="auto">
          <a:xfrm>
            <a:off x="5634204" y="4311054"/>
            <a:ext cx="3090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were not talking</a:t>
            </a:r>
            <a:r>
              <a:rPr lang="en-US" sz="2800" i="1">
                <a:latin typeface="Comic Sans MS" pitchFamily="66" charset="0"/>
              </a:rPr>
              <a:t>.</a:t>
            </a:r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5648491" y="4807941"/>
            <a:ext cx="2828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latin typeface="Comic Sans MS" pitchFamily="66" charset="0"/>
              </a:rPr>
              <a:t>weren’t talking</a:t>
            </a:r>
            <a:r>
              <a:rPr lang="en-US" sz="280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  <p:bldP spid="562197" grpId="0"/>
      <p:bldP spid="562200" grpId="0"/>
      <p:bldP spid="562183" grpId="0"/>
      <p:bldP spid="562192" grpId="0"/>
      <p:bldP spid="562193" grpId="0"/>
      <p:bldP spid="562196" grpId="0"/>
      <p:bldP spid="562198" grpId="0"/>
      <p:bldP spid="562199" grpId="0"/>
      <p:bldP spid="5622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483818" y="3321972"/>
            <a:ext cx="8046935" cy="3247560"/>
          </a:xfrm>
          <a:prstGeom prst="rect">
            <a:avLst/>
          </a:prstGeom>
          <a:solidFill>
            <a:srgbClr val="800080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08628" y="379165"/>
            <a:ext cx="2532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omic Sans MS" pitchFamily="66" charset="0"/>
              </a:rPr>
              <a:t>QUESTION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479780" y="2856710"/>
            <a:ext cx="3924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omic Sans MS" pitchFamily="66" charset="0"/>
              </a:rPr>
              <a:t>SHORT </a:t>
            </a:r>
            <a:r>
              <a:rPr lang="en-US" sz="2800" dirty="0" smtClean="0">
                <a:latin typeface="Comic Sans MS" pitchFamily="66" charset="0"/>
              </a:rPr>
              <a:t>ANSWER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75435" y="958603"/>
            <a:ext cx="8101021" cy="1846401"/>
          </a:xfrm>
          <a:prstGeom prst="rect">
            <a:avLst/>
          </a:prstGeom>
          <a:solidFill>
            <a:srgbClr val="DC303D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599537" y="989122"/>
            <a:ext cx="86124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omic Sans MS" pitchFamily="66" charset="0"/>
              </a:rPr>
              <a:t>I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she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he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it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416968" y="1550988"/>
            <a:ext cx="172298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rgbClr val="DC303D"/>
                </a:solidFill>
                <a:latin typeface="Comic Sans MS" pitchFamily="66" charset="0"/>
              </a:rPr>
              <a:t>talking</a:t>
            </a:r>
            <a:r>
              <a:rPr lang="en-US" sz="2800" dirty="0">
                <a:latin typeface="Comic Sans MS" pitchFamily="66" charset="0"/>
              </a:rPr>
              <a:t>?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75435" y="1550988"/>
            <a:ext cx="1048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DC303D"/>
                </a:solidFill>
                <a:latin typeface="Comic Sans MS" pitchFamily="66" charset="0"/>
              </a:rPr>
              <a:t>Was</a:t>
            </a:r>
            <a:endParaRPr lang="en-US" sz="2800">
              <a:solidFill>
                <a:srgbClr val="DC303D"/>
              </a:solidFill>
              <a:latin typeface="Comic Sans MS" pitchFamily="66" charset="0"/>
            </a:endParaRP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70595" y="3683503"/>
            <a:ext cx="1008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mic Sans MS" pitchFamily="66" charset="0"/>
              </a:rPr>
              <a:t>Yes,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601570" y="5483885"/>
            <a:ext cx="855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mic Sans MS" pitchFamily="66" charset="0"/>
              </a:rPr>
              <a:t>No,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6051605" y="1118046"/>
            <a:ext cx="10651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omic Sans MS" pitchFamily="66" charset="0"/>
              </a:rPr>
              <a:t>you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we</a:t>
            </a: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they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64240" name="Text Box 16"/>
          <p:cNvSpPr txBox="1">
            <a:spLocks noChangeArrowheads="1"/>
          </p:cNvSpPr>
          <p:nvPr/>
        </p:nvSpPr>
        <p:spPr bwMode="auto">
          <a:xfrm>
            <a:off x="7267172" y="1550988"/>
            <a:ext cx="172298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rgbClr val="DC303D"/>
                </a:solidFill>
                <a:latin typeface="Comic Sans MS" pitchFamily="66" charset="0"/>
              </a:rPr>
              <a:t>talking</a:t>
            </a:r>
            <a:r>
              <a:rPr lang="en-US" sz="2800" dirty="0">
                <a:latin typeface="Comic Sans MS" pitchFamily="66" charset="0"/>
              </a:rPr>
              <a:t>?</a:t>
            </a:r>
          </a:p>
        </p:txBody>
      </p:sp>
      <p:sp>
        <p:nvSpPr>
          <p:cNvPr id="564241" name="Text Box 17"/>
          <p:cNvSpPr txBox="1">
            <a:spLocks noChangeArrowheads="1"/>
          </p:cNvSpPr>
          <p:nvPr/>
        </p:nvSpPr>
        <p:spPr bwMode="auto">
          <a:xfrm>
            <a:off x="4867607" y="1533597"/>
            <a:ext cx="1274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rgbClr val="DC303D"/>
                </a:solidFill>
                <a:latin typeface="Comic Sans MS" pitchFamily="66" charset="0"/>
              </a:rPr>
              <a:t>Were</a:t>
            </a:r>
            <a:endParaRPr lang="en-US" sz="2800" dirty="0">
              <a:solidFill>
                <a:srgbClr val="DC303D"/>
              </a:solidFill>
              <a:latin typeface="Comic Sans MS" pitchFamily="66" charset="0"/>
            </a:endParaRPr>
          </a:p>
        </p:txBody>
      </p:sp>
      <p:sp>
        <p:nvSpPr>
          <p:cNvPr id="564242" name="Text Box 18"/>
          <p:cNvSpPr txBox="1">
            <a:spLocks noChangeArrowheads="1"/>
          </p:cNvSpPr>
          <p:nvPr/>
        </p:nvSpPr>
        <p:spPr bwMode="auto">
          <a:xfrm>
            <a:off x="1598540" y="3415743"/>
            <a:ext cx="10292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smtClean="0">
                <a:latin typeface="Comic Sans MS" pitchFamily="66" charset="0"/>
              </a:rPr>
              <a:t>I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she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he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it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2627784" y="3683503"/>
            <a:ext cx="1005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800080"/>
                </a:solidFill>
                <a:latin typeface="Comic Sans MS" pitchFamily="66" charset="0"/>
              </a:rPr>
              <a:t>was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1639335" y="4984315"/>
            <a:ext cx="7411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smtClean="0">
                <a:latin typeface="Comic Sans MS" pitchFamily="66" charset="0"/>
              </a:rPr>
              <a:t>I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she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he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it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2380529" y="5402952"/>
            <a:ext cx="1500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800080"/>
                </a:solidFill>
                <a:latin typeface="Comic Sans MS" pitchFamily="66" charset="0"/>
              </a:rPr>
              <a:t>wasn’t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4867607" y="3683502"/>
            <a:ext cx="1008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mic Sans MS" pitchFamily="66" charset="0"/>
              </a:rPr>
              <a:t>Yes,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4970103" y="5541451"/>
            <a:ext cx="855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mic Sans MS" pitchFamily="66" charset="0"/>
              </a:rPr>
              <a:t>No,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6063037" y="3415743"/>
            <a:ext cx="885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smtClean="0">
                <a:latin typeface="Comic Sans MS" pitchFamily="66" charset="0"/>
              </a:rPr>
              <a:t>you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we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they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7116788" y="3685823"/>
            <a:ext cx="1231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800080"/>
                </a:solidFill>
                <a:latin typeface="Comic Sans MS" pitchFamily="66" charset="0"/>
              </a:rPr>
              <a:t>were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206119" y="5172120"/>
            <a:ext cx="11741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smtClean="0">
                <a:latin typeface="Comic Sans MS" pitchFamily="66" charset="0"/>
              </a:rPr>
              <a:t>you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we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they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7157731" y="5483885"/>
            <a:ext cx="17211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800080"/>
                </a:solidFill>
                <a:latin typeface="Comic Sans MS" pitchFamily="66" charset="0"/>
              </a:rPr>
              <a:t>weren’t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8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3" grpId="0" animBg="1"/>
      <p:bldP spid="564235" grpId="0"/>
      <p:bldP spid="564237" grpId="0"/>
      <p:bldP spid="564241" grpId="0"/>
      <p:bldP spid="564242" grpId="0"/>
      <p:bldP spid="564243" grpId="0"/>
      <p:bldP spid="564244" grpId="0"/>
      <p:bldP spid="564245" grpId="0"/>
      <p:bldP spid="564248" grpId="0"/>
      <p:bldP spid="564249" grpId="0"/>
      <p:bldP spid="564250" grpId="0"/>
      <p:bldP spid="564251" grpId="0"/>
      <p:bldP spid="564252" grpId="0"/>
      <p:bldP spid="564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0" descr="shutterstock_29143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41738"/>
            <a:ext cx="6237288" cy="24558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2-9  Let’s Practice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11213" y="2411413"/>
            <a:ext cx="74061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Yesterday, the camels ___________</a:t>
            </a:r>
          </a:p>
          <a:p>
            <a:pPr eaLnBrk="1" hangingPunct="1"/>
            <a:r>
              <a:rPr lang="en-US">
                <a:latin typeface="Comic Sans MS" pitchFamily="66" charset="0"/>
              </a:rPr>
              <a:t> in the desert.</a:t>
            </a:r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3914235" y="1039339"/>
            <a:ext cx="1200150" cy="733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Comic Sans MS" pitchFamily="66" charset="0"/>
              </a:rPr>
              <a:t>walk</a:t>
            </a: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5436096" y="2359025"/>
            <a:ext cx="2305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were walking</a:t>
            </a:r>
          </a:p>
        </p:txBody>
      </p:sp>
    </p:spTree>
    <p:extLst>
      <p:ext uri="{BB962C8B-B14F-4D97-AF65-F5344CB8AC3E}">
        <p14:creationId xmlns:p14="http://schemas.microsoft.com/office/powerpoint/2010/main" val="4497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2-9  Let’s Practice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44513" y="1430338"/>
            <a:ext cx="57406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At 8:00, we began to work.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>
                <a:latin typeface="Comic Sans MS" pitchFamily="66" charset="0"/>
              </a:rPr>
              <a:t>At 8:30, we ____________.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554788" y="1663700"/>
            <a:ext cx="1982787" cy="8969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latin typeface="Comic Sans MS" pitchFamily="66" charset="0"/>
              </a:rPr>
              <a:t>work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3314911" y="2449033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were working</a:t>
            </a:r>
          </a:p>
        </p:txBody>
      </p:sp>
      <p:pic>
        <p:nvPicPr>
          <p:cNvPr id="70662" name="Picture 8" descr="shutterstock_22390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429000"/>
            <a:ext cx="4751387" cy="31623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2-9  Let’s Practice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46113" y="1808163"/>
            <a:ext cx="61157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Spot  __________ at Mac.</a:t>
            </a:r>
          </a:p>
          <a:p>
            <a:pPr eaLnBrk="1" hangingPunct="1"/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>
                <a:latin typeface="Comic Sans MS" pitchFamily="66" charset="0"/>
              </a:rPr>
              <a:t>Mac _____________ at Spot.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1749425" y="1751013"/>
            <a:ext cx="2045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was looking</a:t>
            </a:r>
          </a:p>
        </p:txBody>
      </p:sp>
      <p:sp>
        <p:nvSpPr>
          <p:cNvPr id="71685" name="AutoShape 11"/>
          <p:cNvSpPr>
            <a:spLocks noChangeArrowheads="1"/>
          </p:cNvSpPr>
          <p:nvPr/>
        </p:nvSpPr>
        <p:spPr bwMode="auto">
          <a:xfrm>
            <a:off x="6669088" y="2071688"/>
            <a:ext cx="1200150" cy="71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Comic Sans MS" pitchFamily="66" charset="0"/>
              </a:rPr>
              <a:t>look</a:t>
            </a:r>
          </a:p>
        </p:txBody>
      </p:sp>
      <p:sp>
        <p:nvSpPr>
          <p:cNvPr id="578573" name="Rectangle 13"/>
          <p:cNvSpPr>
            <a:spLocks noChangeArrowheads="1"/>
          </p:cNvSpPr>
          <p:nvPr/>
        </p:nvSpPr>
        <p:spPr bwMode="auto">
          <a:xfrm>
            <a:off x="1568450" y="2725738"/>
            <a:ext cx="2467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wasn’t looking</a:t>
            </a:r>
          </a:p>
        </p:txBody>
      </p:sp>
      <p:sp>
        <p:nvSpPr>
          <p:cNvPr id="71687" name="Text Box 14"/>
          <p:cNvSpPr txBox="1">
            <a:spLocks noChangeArrowheads="1"/>
          </p:cNvSpPr>
          <p:nvPr/>
        </p:nvSpPr>
        <p:spPr bwMode="auto">
          <a:xfrm>
            <a:off x="-92075" y="497205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Comic Sans MS" pitchFamily="66" charset="0"/>
            </a:endParaRPr>
          </a:p>
        </p:txBody>
      </p:sp>
      <p:sp>
        <p:nvSpPr>
          <p:cNvPr id="71688" name="Text Box 15"/>
          <p:cNvSpPr txBox="1">
            <a:spLocks noChangeArrowheads="1"/>
          </p:cNvSpPr>
          <p:nvPr/>
        </p:nvSpPr>
        <p:spPr bwMode="auto">
          <a:xfrm>
            <a:off x="6053138" y="5251450"/>
            <a:ext cx="1099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Spot</a:t>
            </a:r>
          </a:p>
        </p:txBody>
      </p:sp>
      <p:sp>
        <p:nvSpPr>
          <p:cNvPr id="71689" name="Text Box 16"/>
          <p:cNvSpPr txBox="1">
            <a:spLocks noChangeArrowheads="1"/>
          </p:cNvSpPr>
          <p:nvPr/>
        </p:nvSpPr>
        <p:spPr bwMode="auto">
          <a:xfrm>
            <a:off x="1714500" y="5249863"/>
            <a:ext cx="968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Mac</a:t>
            </a:r>
          </a:p>
        </p:txBody>
      </p:sp>
      <p:pic>
        <p:nvPicPr>
          <p:cNvPr id="71690" name="Picture 17" descr="shutterstock_27835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3708400"/>
            <a:ext cx="34861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0" grpId="0"/>
      <p:bldP spid="5785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ABE73-4ED3-491B-B028-3A8961425E6E}" type="slidenum">
              <a:rPr lang="en-US" i="0" smtClean="0"/>
              <a:pPr eaLnBrk="1" hangingPunct="1"/>
              <a:t>16</a:t>
            </a:fld>
            <a:endParaRPr lang="en-US" i="0" smtClean="0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048000" y="2614613"/>
            <a:ext cx="57912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sz="3600" i="0">
                <a:latin typeface="Comic Sans MS" pitchFamily="66" charset="0"/>
              </a:rPr>
              <a:t>When I saw my teacher, she ___________ at her watch.  She was late.  </a:t>
            </a:r>
          </a:p>
        </p:txBody>
      </p:sp>
      <p:sp>
        <p:nvSpPr>
          <p:cNvPr id="74756" name="Text Box 2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0">
                <a:solidFill>
                  <a:schemeClr val="bg1"/>
                </a:solidFill>
              </a:rPr>
              <a:t>9-9 Let’s Practice</a:t>
            </a:r>
            <a:endParaRPr lang="en-US" i="0"/>
          </a:p>
        </p:txBody>
      </p:sp>
      <p:sp>
        <p:nvSpPr>
          <p:cNvPr id="392217" name="Rectangle 25"/>
          <p:cNvSpPr>
            <a:spLocks noChangeArrowheads="1"/>
          </p:cNvSpPr>
          <p:nvPr/>
        </p:nvSpPr>
        <p:spPr bwMode="auto">
          <a:xfrm>
            <a:off x="4139952" y="3452019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 dirty="0">
                <a:latin typeface="Comic Sans MS" pitchFamily="66" charset="0"/>
              </a:rPr>
              <a:t>was looking</a:t>
            </a:r>
          </a:p>
        </p:txBody>
      </p:sp>
      <p:sp>
        <p:nvSpPr>
          <p:cNvPr id="74758" name="AutoShape 27"/>
          <p:cNvSpPr>
            <a:spLocks noChangeArrowheads="1"/>
          </p:cNvSpPr>
          <p:nvPr/>
        </p:nvSpPr>
        <p:spPr bwMode="auto">
          <a:xfrm>
            <a:off x="4572000" y="1600200"/>
            <a:ext cx="19812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i="0">
                <a:latin typeface="Comic Sans MS" pitchFamily="66" charset="0"/>
              </a:rPr>
              <a:t>look</a:t>
            </a:r>
            <a:endParaRPr lang="en-US" b="1" i="0">
              <a:latin typeface="Comic Sans MS" pitchFamily="66" charset="0"/>
            </a:endParaRPr>
          </a:p>
        </p:txBody>
      </p:sp>
      <p:pic>
        <p:nvPicPr>
          <p:cNvPr id="74759" name="Picture 29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2536825" cy="3810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739485" y="2983774"/>
            <a:ext cx="818572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4000" i="0">
                <a:latin typeface="Comic Sans MS" pitchFamily="66" charset="0"/>
              </a:rPr>
              <a:t>When I arrived, the students </a:t>
            </a:r>
          </a:p>
          <a:p>
            <a:pPr>
              <a:lnSpc>
                <a:spcPct val="125000"/>
              </a:lnSpc>
            </a:pPr>
            <a:r>
              <a:rPr lang="en-US" sz="4000" i="0">
                <a:latin typeface="Comic Sans MS" pitchFamily="66" charset="0"/>
              </a:rPr>
              <a:t>__________the test.</a:t>
            </a:r>
          </a:p>
        </p:txBody>
      </p:sp>
      <p:sp>
        <p:nvSpPr>
          <p:cNvPr id="394265" name="Rectangle 25"/>
          <p:cNvSpPr>
            <a:spLocks noChangeArrowheads="1"/>
          </p:cNvSpPr>
          <p:nvPr/>
        </p:nvSpPr>
        <p:spPr bwMode="auto">
          <a:xfrm>
            <a:off x="815684" y="3821974"/>
            <a:ext cx="38283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i="0" dirty="0">
                <a:latin typeface="Comic Sans MS" pitchFamily="66" charset="0"/>
              </a:rPr>
              <a:t>were taking</a:t>
            </a:r>
          </a:p>
        </p:txBody>
      </p:sp>
      <p:sp>
        <p:nvSpPr>
          <p:cNvPr id="75781" name="AutoShape 26"/>
          <p:cNvSpPr>
            <a:spLocks noChangeArrowheads="1"/>
          </p:cNvSpPr>
          <p:nvPr/>
        </p:nvSpPr>
        <p:spPr bwMode="auto">
          <a:xfrm>
            <a:off x="3025485" y="1916974"/>
            <a:ext cx="2338777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i="0">
                <a:latin typeface="Comic Sans MS" pitchFamily="66" charset="0"/>
              </a:rPr>
              <a:t>take</a:t>
            </a:r>
            <a:endParaRPr lang="en-US" b="1" i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755576" y="2895600"/>
            <a:ext cx="7778824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4000" i="0" dirty="0">
                <a:latin typeface="Comic Sans MS" pitchFamily="66" charset="0"/>
              </a:rPr>
              <a:t>When the class started, he</a:t>
            </a:r>
          </a:p>
          <a:p>
            <a:pPr>
              <a:lnSpc>
                <a:spcPct val="125000"/>
              </a:lnSpc>
            </a:pPr>
            <a:r>
              <a:rPr lang="en-US" sz="4000" i="0" dirty="0">
                <a:latin typeface="Comic Sans MS" pitchFamily="66" charset="0"/>
              </a:rPr>
              <a:t> _________ in his seat.</a:t>
            </a:r>
          </a:p>
        </p:txBody>
      </p:sp>
      <p:sp>
        <p:nvSpPr>
          <p:cNvPr id="478224" name="Rectangle 16"/>
          <p:cNvSpPr>
            <a:spLocks noChangeArrowheads="1"/>
          </p:cNvSpPr>
          <p:nvPr/>
        </p:nvSpPr>
        <p:spPr bwMode="auto">
          <a:xfrm>
            <a:off x="971600" y="3703637"/>
            <a:ext cx="33195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i="0" dirty="0">
                <a:latin typeface="Comic Sans MS" pitchFamily="66" charset="0"/>
              </a:rPr>
              <a:t>was sitting</a:t>
            </a:r>
          </a:p>
        </p:txBody>
      </p:sp>
      <p:sp>
        <p:nvSpPr>
          <p:cNvPr id="76806" name="AutoShape 19"/>
          <p:cNvSpPr>
            <a:spLocks noChangeArrowheads="1"/>
          </p:cNvSpPr>
          <p:nvPr/>
        </p:nvSpPr>
        <p:spPr bwMode="auto">
          <a:xfrm>
            <a:off x="3733800" y="1600200"/>
            <a:ext cx="1371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i="0">
                <a:latin typeface="Comic Sans MS" pitchFamily="66" charset="0"/>
              </a:rPr>
              <a:t>sit</a:t>
            </a:r>
            <a:endParaRPr lang="en-US" b="1" i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7" descr="0681h03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468938"/>
            <a:ext cx="1905000" cy="1389062"/>
          </a:xfrm>
          <a:prstGeom prst="rect">
            <a:avLst/>
          </a:prstGeom>
          <a:noFill/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ECCCD7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ECCC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62100" y="228600"/>
            <a:ext cx="6019800" cy="838200"/>
          </a:xfrm>
          <a:prstGeom prst="roundRect">
            <a:avLst>
              <a:gd name="adj" fmla="val 16667"/>
            </a:avLst>
          </a:prstGeom>
          <a:solidFill>
            <a:srgbClr val="971328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en-US" sz="4000" b="1" i="0">
              <a:solidFill>
                <a:schemeClr val="bg1"/>
              </a:solidFill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lnSpc>
                  <a:spcPct val="0"/>
                </a:lnSpc>
                <a:spcBef>
                  <a:spcPct val="50000"/>
                </a:spcBef>
              </a:pPr>
              <a:endParaRPr lang="en-US" sz="3200" i="0">
                <a:latin typeface="Monotype Corsiva" pitchFamily="66" charset="0"/>
              </a:endParaRPr>
            </a:p>
          </p:txBody>
        </p:sp>
        <p:pic>
          <p:nvPicPr>
            <p:cNvPr id="12" name="Picture 32" descr="1320h0763 notepad with pe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</p:spPr>
        </p:pic>
      </p:grpSp>
      <p:sp>
        <p:nvSpPr>
          <p:cNvPr id="13" name="Rectangle 34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Continuous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3308350" y="3295650"/>
            <a:ext cx="1219200" cy="485775"/>
          </a:xfrm>
          <a:prstGeom prst="rect">
            <a:avLst/>
          </a:prstGeom>
          <a:solidFill>
            <a:srgbClr val="FFCC00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2527300" y="2762250"/>
            <a:ext cx="1905000" cy="490538"/>
          </a:xfrm>
          <a:prstGeom prst="rect">
            <a:avLst/>
          </a:prstGeom>
          <a:solidFill>
            <a:srgbClr val="DDDDDD">
              <a:alpha val="8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1295400" y="1524000"/>
            <a:ext cx="7848600" cy="885825"/>
          </a:xfrm>
          <a:prstGeom prst="rect">
            <a:avLst/>
          </a:prstGeom>
          <a:solidFill>
            <a:srgbClr val="FFF5D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i="0" dirty="0"/>
              <a:t>Use the </a:t>
            </a:r>
            <a:r>
              <a:rPr lang="en-US" sz="2600" b="1" i="0" dirty="0"/>
              <a:t>past </a:t>
            </a:r>
            <a:r>
              <a:rPr lang="en-US" sz="2600" b="1" i="0" dirty="0" smtClean="0"/>
              <a:t>continuous </a:t>
            </a:r>
            <a:r>
              <a:rPr lang="en-US" sz="2600" i="0" dirty="0"/>
              <a:t>to express an action that was in progress (not finished) in the past.</a:t>
            </a:r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5353050" y="4724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781050" y="4918075"/>
            <a:ext cx="8382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past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4972050" y="4486275"/>
            <a:ext cx="8382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now</a:t>
            </a: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7486650" y="4918075"/>
            <a:ext cx="10668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future</a:t>
            </a: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1695450" y="53340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2533650" y="4937125"/>
            <a:ext cx="1676400" cy="381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3829050" y="4724400"/>
            <a:ext cx="0" cy="914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3400425" y="4286250"/>
            <a:ext cx="838200" cy="425450"/>
          </a:xfrm>
          <a:prstGeom prst="rect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/>
              <a:t>1962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1371600" y="2746375"/>
            <a:ext cx="701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latin typeface="Arial" pitchFamily="34" charset="0"/>
                <a:cs typeface="Arial" pitchFamily="34" charset="0"/>
              </a:rPr>
              <a:t>Allende</a:t>
            </a:r>
            <a:r>
              <a:rPr lang="en-US" sz="2400" b="1" i="0">
                <a:latin typeface="Arial" pitchFamily="34" charset="0"/>
                <a:cs typeface="Arial" pitchFamily="34" charset="0"/>
              </a:rPr>
              <a:t> was working </a:t>
            </a:r>
            <a:r>
              <a:rPr lang="en-US" sz="2400" i="0">
                <a:latin typeface="Arial" pitchFamily="34" charset="0"/>
                <a:cs typeface="Arial" pitchFamily="34" charset="0"/>
              </a:rPr>
              <a:t>for the United Nations. . . </a:t>
            </a:r>
          </a:p>
          <a:p>
            <a:pPr>
              <a:spcBef>
                <a:spcPct val="50000"/>
              </a:spcBef>
            </a:pPr>
            <a:r>
              <a:rPr lang="en-US" sz="2400" i="0">
                <a:latin typeface="Arial" pitchFamily="34" charset="0"/>
                <a:cs typeface="Arial" pitchFamily="34" charset="0"/>
              </a:rPr>
              <a:t>. . . when she </a:t>
            </a:r>
            <a:r>
              <a:rPr lang="en-US" sz="2400" b="1" i="0">
                <a:latin typeface="Arial" pitchFamily="34" charset="0"/>
                <a:cs typeface="Arial" pitchFamily="34" charset="0"/>
              </a:rPr>
              <a:t>married</a:t>
            </a:r>
            <a:r>
              <a:rPr lang="en-US" sz="2400" i="0">
                <a:latin typeface="Arial" pitchFamily="34" charset="0"/>
                <a:cs typeface="Arial" pitchFamily="34" charset="0"/>
              </a:rPr>
              <a:t> her first husband in 1962.</a:t>
            </a:r>
          </a:p>
        </p:txBody>
      </p:sp>
    </p:spTree>
    <p:extLst>
      <p:ext uri="{BB962C8B-B14F-4D97-AF65-F5344CB8AC3E}">
        <p14:creationId xmlns:p14="http://schemas.microsoft.com/office/powerpoint/2010/main" val="7556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 autoUpdateAnimBg="0"/>
      <p:bldP spid="19" grpId="0" animBg="1" autoUpdateAnimBg="0"/>
      <p:bldP spid="20" grpId="0" animBg="1" autoUpdateAnimBg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BB5509-E547-49C9-AA4F-24A3CA4D5F51}" type="slidenum">
              <a:rPr lang="en-US" i="0" smtClean="0"/>
              <a:pPr eaLnBrk="1" hangingPunct="1"/>
              <a:t>3</a:t>
            </a:fld>
            <a:endParaRPr lang="en-US" i="0" smtClean="0"/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3330575" y="2124075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i="0">
              <a:latin typeface="Comic Sans MS" pitchFamily="66" charset="0"/>
            </a:endParaRP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755650" y="1905000"/>
            <a:ext cx="4516438" cy="13112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0">
                <a:latin typeface="Comic Sans MS" pitchFamily="66" charset="0"/>
              </a:rPr>
              <a:t>It is 7</a:t>
            </a:r>
            <a:r>
              <a:rPr lang="en-US" sz="2400" i="0">
                <a:latin typeface="Comic Sans MS" pitchFamily="66" charset="0"/>
              </a:rPr>
              <a:t>P.M</a:t>
            </a:r>
            <a:r>
              <a:rPr lang="en-US" sz="2000" i="0">
                <a:latin typeface="Comic Sans MS" pitchFamily="66" charset="0"/>
              </a:rPr>
              <a:t>.</a:t>
            </a:r>
            <a:r>
              <a:rPr lang="en-US" sz="4000" i="0">
                <a:latin typeface="Comic Sans MS" pitchFamily="66" charset="0"/>
              </a:rPr>
              <a:t> now. </a:t>
            </a:r>
          </a:p>
          <a:p>
            <a:pPr eaLnBrk="1" hangingPunct="1"/>
            <a:r>
              <a:rPr lang="en-US" sz="4000" i="0">
                <a:latin typeface="Comic Sans MS" pitchFamily="66" charset="0"/>
              </a:rPr>
              <a:t>Alexis is shopping.</a:t>
            </a:r>
          </a:p>
        </p:txBody>
      </p:sp>
      <p:pic>
        <p:nvPicPr>
          <p:cNvPr id="70661" name="Picture 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1600200"/>
            <a:ext cx="3171825" cy="47244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2" name="Rectangle 10"/>
          <p:cNvSpPr>
            <a:spLocks noChangeArrowheads="1"/>
          </p:cNvSpPr>
          <p:nvPr/>
        </p:nvSpPr>
        <p:spPr bwMode="auto">
          <a:xfrm>
            <a:off x="679450" y="849579"/>
            <a:ext cx="7875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PRESENT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AND THE PAST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endParaRPr lang="en-US" i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0663" name="Text Box 13"/>
          <p:cNvSpPr txBox="1">
            <a:spLocks noChangeArrowheads="1"/>
          </p:cNvSpPr>
          <p:nvPr/>
        </p:nvSpPr>
        <p:spPr bwMode="auto">
          <a:xfrm>
            <a:off x="679450" y="3962400"/>
            <a:ext cx="4981575" cy="13112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0">
                <a:latin typeface="Comic Sans MS" pitchFamily="66" charset="0"/>
              </a:rPr>
              <a:t>Yesterday at 7</a:t>
            </a:r>
            <a:r>
              <a:rPr lang="en-US" sz="2400" i="0">
                <a:latin typeface="Comic Sans MS" pitchFamily="66" charset="0"/>
              </a:rPr>
              <a:t>P.M</a:t>
            </a:r>
            <a:r>
              <a:rPr lang="en-US" i="0">
                <a:latin typeface="Comic Sans MS" pitchFamily="66" charset="0"/>
              </a:rPr>
              <a:t>.</a:t>
            </a:r>
            <a:r>
              <a:rPr lang="en-US" sz="4000" i="0">
                <a:latin typeface="Comic Sans MS" pitchFamily="66" charset="0"/>
              </a:rPr>
              <a:t>,</a:t>
            </a:r>
          </a:p>
          <a:p>
            <a:pPr eaLnBrk="1" hangingPunct="1"/>
            <a:r>
              <a:rPr lang="en-US" sz="4000" i="0">
                <a:latin typeface="Comic Sans MS" pitchFamily="66" charset="0"/>
              </a:rPr>
              <a:t>Alexis was shopping.</a:t>
            </a:r>
          </a:p>
        </p:txBody>
      </p:sp>
    </p:spTree>
    <p:extLst>
      <p:ext uri="{BB962C8B-B14F-4D97-AF65-F5344CB8AC3E}">
        <p14:creationId xmlns:p14="http://schemas.microsoft.com/office/powerpoint/2010/main" val="17412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D5A588-3DEC-4F64-8AFE-4720F157B349}" type="slidenum">
              <a:rPr lang="en-US" i="0" smtClean="0">
                <a:latin typeface="Comic Sans MS" pitchFamily="66" charset="0"/>
              </a:rPr>
              <a:pPr eaLnBrk="1" hangingPunct="1"/>
              <a:t>4</a:t>
            </a:fld>
            <a:endParaRPr lang="en-US" i="0" smtClean="0">
              <a:latin typeface="Comic Sans MS" pitchFamily="66" charset="0"/>
            </a:endParaRP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355993" y="2178050"/>
            <a:ext cx="92636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>
                <a:latin typeface="Comic Sans MS" pitchFamily="66" charset="0"/>
              </a:rPr>
              <a:t>(a) It’s noon now.  Angie </a:t>
            </a:r>
            <a:r>
              <a:rPr lang="en-US" sz="3600" b="1">
                <a:solidFill>
                  <a:srgbClr val="0000CC"/>
                </a:solidFill>
                <a:latin typeface="Comic Sans MS" pitchFamily="66" charset="0"/>
              </a:rPr>
              <a:t>is eating</a:t>
            </a:r>
            <a:r>
              <a:rPr lang="en-US" sz="3600" i="0">
                <a:latin typeface="Comic Sans MS" pitchFamily="66" charset="0"/>
              </a:rPr>
              <a:t> lunch.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33400" y="1363663"/>
            <a:ext cx="4793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00CC"/>
                </a:solidFill>
                <a:latin typeface="Comic Sans MS" pitchFamily="66" charset="0"/>
              </a:rPr>
              <a:t>PRESENT </a:t>
            </a:r>
            <a:r>
              <a:rPr lang="en-US" sz="2800" i="0" dirty="0" smtClean="0">
                <a:solidFill>
                  <a:srgbClr val="0000CC"/>
                </a:solidFill>
                <a:latin typeface="Comic Sans MS" pitchFamily="66" charset="0"/>
              </a:rPr>
              <a:t>CONTINUOUS</a:t>
            </a:r>
            <a:endParaRPr lang="en-US" sz="2800" i="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27019" name="Text Box 11"/>
          <p:cNvSpPr txBox="1">
            <a:spLocks noChangeArrowheads="1"/>
          </p:cNvSpPr>
          <p:nvPr/>
        </p:nvSpPr>
        <p:spPr bwMode="auto">
          <a:xfrm>
            <a:off x="355600" y="4159250"/>
            <a:ext cx="781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>
                <a:latin typeface="Comic Sans MS" pitchFamily="66" charset="0"/>
              </a:rPr>
              <a:t>(b) I saw her at noon yesterday.  </a:t>
            </a:r>
          </a:p>
          <a:p>
            <a:pPr eaLnBrk="1" hangingPunct="1"/>
            <a:r>
              <a:rPr lang="en-US" sz="3600" i="0">
                <a:latin typeface="Comic Sans MS" pitchFamily="66" charset="0"/>
              </a:rPr>
              <a:t>     She </a:t>
            </a:r>
            <a:r>
              <a:rPr lang="en-US" sz="3600" b="1">
                <a:solidFill>
                  <a:srgbClr val="008000"/>
                </a:solidFill>
                <a:latin typeface="Comic Sans MS" pitchFamily="66" charset="0"/>
              </a:rPr>
              <a:t>was eating</a:t>
            </a:r>
            <a:r>
              <a:rPr lang="en-US" sz="3600" i="0">
                <a:latin typeface="Comic Sans MS" pitchFamily="66" charset="0"/>
              </a:rPr>
              <a:t> lunch.</a:t>
            </a:r>
          </a:p>
        </p:txBody>
      </p:sp>
      <p:sp>
        <p:nvSpPr>
          <p:cNvPr id="427020" name="Text Box 12"/>
          <p:cNvSpPr txBox="1">
            <a:spLocks noChangeArrowheads="1"/>
          </p:cNvSpPr>
          <p:nvPr/>
        </p:nvSpPr>
        <p:spPr bwMode="auto">
          <a:xfrm>
            <a:off x="527050" y="3465513"/>
            <a:ext cx="4051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8000"/>
                </a:solidFill>
                <a:latin typeface="Comic Sans MS" pitchFamily="66" charset="0"/>
              </a:rPr>
              <a:t>PAST </a:t>
            </a:r>
            <a:r>
              <a:rPr lang="en-US" sz="2800" i="0" dirty="0" smtClean="0">
                <a:solidFill>
                  <a:srgbClr val="008000"/>
                </a:solidFill>
                <a:latin typeface="Comic Sans MS" pitchFamily="66" charset="0"/>
              </a:rPr>
              <a:t>CONTINUOUS</a:t>
            </a:r>
            <a:endParaRPr lang="en-US" sz="28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1687" name="Oval 16"/>
          <p:cNvSpPr>
            <a:spLocks noChangeArrowheads="1"/>
          </p:cNvSpPr>
          <p:nvPr/>
        </p:nvSpPr>
        <p:spPr bwMode="auto">
          <a:xfrm>
            <a:off x="3131840" y="2184400"/>
            <a:ext cx="970979" cy="685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27026" name="Oval 18"/>
          <p:cNvSpPr>
            <a:spLocks noChangeArrowheads="1"/>
          </p:cNvSpPr>
          <p:nvPr/>
        </p:nvSpPr>
        <p:spPr bwMode="auto">
          <a:xfrm>
            <a:off x="4955680" y="4069482"/>
            <a:ext cx="2265619" cy="9144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689" name="Rectangle 20"/>
          <p:cNvSpPr>
            <a:spLocks noChangeArrowheads="1"/>
          </p:cNvSpPr>
          <p:nvPr/>
        </p:nvSpPr>
        <p:spPr bwMode="auto">
          <a:xfrm>
            <a:off x="761559" y="842661"/>
            <a:ext cx="8254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PRESENT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AND THE PAST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endParaRPr lang="en-US" i="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9" grpId="0"/>
      <p:bldP spid="427020" grpId="0"/>
      <p:bldP spid="4270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057713" y="224492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2198C7-377E-4BFF-BD9D-22DB37D48FCF}" type="slidenum">
              <a:rPr lang="en-US" i="0" smtClean="0">
                <a:latin typeface="Comic Sans MS" pitchFamily="66" charset="0"/>
              </a:rPr>
              <a:pPr eaLnBrk="1" hangingPunct="1"/>
              <a:t>5</a:t>
            </a:fld>
            <a:endParaRPr lang="en-US" i="0" smtClean="0">
              <a:latin typeface="Comic Sans MS" pitchFamily="66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365124" y="2209800"/>
            <a:ext cx="7951291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>
                <a:latin typeface="Comic Sans MS" pitchFamily="66" charset="0"/>
              </a:rPr>
              <a:t>(c) It’s noon.  I </a:t>
            </a:r>
            <a:r>
              <a:rPr lang="en-US" sz="3600" b="1">
                <a:latin typeface="Comic Sans MS" pitchFamily="66" charset="0"/>
              </a:rPr>
              <a:t>am eating</a:t>
            </a:r>
            <a:r>
              <a:rPr lang="en-US" sz="3600" i="0">
                <a:latin typeface="Comic Sans MS" pitchFamily="66" charset="0"/>
              </a:rPr>
              <a:t> lunch.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365124" y="1363663"/>
            <a:ext cx="6114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00CC"/>
                </a:solidFill>
                <a:latin typeface="Comic Sans MS" pitchFamily="66" charset="0"/>
              </a:rPr>
              <a:t>PRESENT</a:t>
            </a:r>
            <a:r>
              <a:rPr lang="en-US" sz="2800" b="1" i="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2800" i="0" dirty="0" smtClean="0">
                <a:solidFill>
                  <a:srgbClr val="0000CC"/>
                </a:solidFill>
                <a:latin typeface="Comic Sans MS" pitchFamily="66" charset="0"/>
              </a:rPr>
              <a:t>CONTINUOUS </a:t>
            </a:r>
            <a:r>
              <a:rPr lang="en-US" sz="2800" i="0" dirty="0">
                <a:solidFill>
                  <a:srgbClr val="0000CC"/>
                </a:solidFill>
                <a:latin typeface="Comic Sans MS" pitchFamily="66" charset="0"/>
              </a:rPr>
              <a:t>FORM: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3413125" y="1939925"/>
            <a:ext cx="8028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CC"/>
                </a:solidFill>
                <a:latin typeface="Comic Sans MS" pitchFamily="66" charset="0"/>
              </a:rPr>
              <a:t>AM</a:t>
            </a:r>
          </a:p>
        </p:txBody>
      </p:sp>
      <p:sp>
        <p:nvSpPr>
          <p:cNvPr id="463885" name="Rectangle 13"/>
          <p:cNvSpPr>
            <a:spLocks noChangeArrowheads="1"/>
          </p:cNvSpPr>
          <p:nvPr/>
        </p:nvSpPr>
        <p:spPr bwMode="auto">
          <a:xfrm>
            <a:off x="4251324" y="3463925"/>
            <a:ext cx="6598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CC"/>
                </a:solidFill>
                <a:latin typeface="Comic Sans MS" pitchFamily="66" charset="0"/>
              </a:rPr>
              <a:t>IS</a:t>
            </a:r>
          </a:p>
        </p:txBody>
      </p:sp>
      <p:sp>
        <p:nvSpPr>
          <p:cNvPr id="463887" name="Text Box 15"/>
          <p:cNvSpPr txBox="1">
            <a:spLocks noChangeArrowheads="1"/>
          </p:cNvSpPr>
          <p:nvPr/>
        </p:nvSpPr>
        <p:spPr bwMode="auto">
          <a:xfrm>
            <a:off x="365125" y="3733800"/>
            <a:ext cx="7968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>
                <a:latin typeface="Comic Sans MS" pitchFamily="66" charset="0"/>
              </a:rPr>
              <a:t>     It’s noon.  Jung </a:t>
            </a:r>
            <a:r>
              <a:rPr lang="en-US" sz="3600" b="1">
                <a:latin typeface="Comic Sans MS" pitchFamily="66" charset="0"/>
              </a:rPr>
              <a:t>is eating</a:t>
            </a:r>
            <a:r>
              <a:rPr lang="en-US" sz="3600" i="0">
                <a:latin typeface="Comic Sans MS" pitchFamily="66" charset="0"/>
              </a:rPr>
              <a:t> lunch.</a:t>
            </a:r>
          </a:p>
        </p:txBody>
      </p:sp>
      <p:sp>
        <p:nvSpPr>
          <p:cNvPr id="463888" name="Text Box 16"/>
          <p:cNvSpPr txBox="1">
            <a:spLocks noChangeArrowheads="1"/>
          </p:cNvSpPr>
          <p:nvPr/>
        </p:nvSpPr>
        <p:spPr bwMode="auto">
          <a:xfrm>
            <a:off x="365125" y="5302250"/>
            <a:ext cx="803127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>
                <a:latin typeface="Comic Sans MS" pitchFamily="66" charset="0"/>
              </a:rPr>
              <a:t>     It’s noon.  We </a:t>
            </a:r>
            <a:r>
              <a:rPr lang="en-US" sz="3600" b="1">
                <a:latin typeface="Comic Sans MS" pitchFamily="66" charset="0"/>
              </a:rPr>
              <a:t>are eating</a:t>
            </a:r>
            <a:r>
              <a:rPr lang="en-US" sz="3600" i="0">
                <a:latin typeface="Comic Sans MS" pitchFamily="66" charset="0"/>
              </a:rPr>
              <a:t> lunch.</a:t>
            </a:r>
          </a:p>
        </p:txBody>
      </p:sp>
      <p:sp>
        <p:nvSpPr>
          <p:cNvPr id="72713" name="Text Box 19"/>
          <p:cNvSpPr txBox="1">
            <a:spLocks noChangeArrowheads="1"/>
          </p:cNvSpPr>
          <p:nvPr/>
        </p:nvSpPr>
        <p:spPr bwMode="auto">
          <a:xfrm>
            <a:off x="4251324" y="1828800"/>
            <a:ext cx="15835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>
                <a:latin typeface="Comic Sans MS" pitchFamily="66" charset="0"/>
              </a:rPr>
              <a:t>+</a:t>
            </a:r>
            <a:r>
              <a:rPr lang="en-US" sz="3600" b="1" i="0">
                <a:latin typeface="Comic Sans MS" pitchFamily="66" charset="0"/>
              </a:rPr>
              <a:t> </a:t>
            </a:r>
            <a:r>
              <a:rPr lang="en-US" sz="2800" b="1" i="0">
                <a:latin typeface="Comic Sans MS" pitchFamily="66" charset="0"/>
              </a:rPr>
              <a:t>-</a:t>
            </a:r>
            <a:r>
              <a:rPr lang="en-US" sz="2800" b="1">
                <a:solidFill>
                  <a:srgbClr val="0000CC"/>
                </a:solidFill>
                <a:latin typeface="Comic Sans MS" pitchFamily="66" charset="0"/>
              </a:rPr>
              <a:t>ING</a:t>
            </a:r>
          </a:p>
        </p:txBody>
      </p:sp>
      <p:sp>
        <p:nvSpPr>
          <p:cNvPr id="463892" name="Text Box 20"/>
          <p:cNvSpPr txBox="1">
            <a:spLocks noChangeArrowheads="1"/>
          </p:cNvSpPr>
          <p:nvPr/>
        </p:nvSpPr>
        <p:spPr bwMode="auto">
          <a:xfrm>
            <a:off x="4784724" y="3352800"/>
            <a:ext cx="15835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>
                <a:latin typeface="Comic Sans MS" pitchFamily="66" charset="0"/>
              </a:rPr>
              <a:t>+</a:t>
            </a:r>
            <a:r>
              <a:rPr lang="en-US" sz="3600" b="1" i="0">
                <a:latin typeface="Comic Sans MS" pitchFamily="66" charset="0"/>
              </a:rPr>
              <a:t> </a:t>
            </a:r>
            <a:r>
              <a:rPr lang="en-US" sz="2800" b="1" i="0">
                <a:latin typeface="Comic Sans MS" pitchFamily="66" charset="0"/>
              </a:rPr>
              <a:t>-</a:t>
            </a:r>
            <a:r>
              <a:rPr lang="en-US" sz="2800" b="1">
                <a:solidFill>
                  <a:srgbClr val="0000CC"/>
                </a:solidFill>
                <a:latin typeface="Comic Sans MS" pitchFamily="66" charset="0"/>
              </a:rPr>
              <a:t>ING</a:t>
            </a:r>
          </a:p>
        </p:txBody>
      </p:sp>
      <p:sp>
        <p:nvSpPr>
          <p:cNvPr id="463893" name="Text Box 21"/>
          <p:cNvSpPr txBox="1">
            <a:spLocks noChangeArrowheads="1"/>
          </p:cNvSpPr>
          <p:nvPr/>
        </p:nvSpPr>
        <p:spPr bwMode="auto">
          <a:xfrm>
            <a:off x="4784725" y="4975225"/>
            <a:ext cx="15364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>
                <a:latin typeface="Comic Sans MS" pitchFamily="66" charset="0"/>
              </a:rPr>
              <a:t>+</a:t>
            </a:r>
            <a:r>
              <a:rPr lang="en-US" sz="2800" b="1" i="0">
                <a:latin typeface="Comic Sans MS" pitchFamily="66" charset="0"/>
              </a:rPr>
              <a:t> -</a:t>
            </a:r>
            <a:r>
              <a:rPr lang="en-US" sz="2800" b="1">
                <a:solidFill>
                  <a:srgbClr val="0000CC"/>
                </a:solidFill>
                <a:latin typeface="Comic Sans MS" pitchFamily="66" charset="0"/>
              </a:rPr>
              <a:t>ING</a:t>
            </a:r>
          </a:p>
        </p:txBody>
      </p:sp>
      <p:sp>
        <p:nvSpPr>
          <p:cNvPr id="463897" name="Rectangle 25"/>
          <p:cNvSpPr>
            <a:spLocks noChangeArrowheads="1"/>
          </p:cNvSpPr>
          <p:nvPr/>
        </p:nvSpPr>
        <p:spPr bwMode="auto">
          <a:xfrm>
            <a:off x="3946524" y="4978400"/>
            <a:ext cx="98141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CC"/>
                </a:solidFill>
                <a:latin typeface="Comic Sans MS" pitchFamily="66" charset="0"/>
              </a:rPr>
              <a:t>ARE</a:t>
            </a:r>
          </a:p>
        </p:txBody>
      </p:sp>
      <p:sp>
        <p:nvSpPr>
          <p:cNvPr id="72717" name="Rectangle 28"/>
          <p:cNvSpPr>
            <a:spLocks noChangeArrowheads="1"/>
          </p:cNvSpPr>
          <p:nvPr/>
        </p:nvSpPr>
        <p:spPr bwMode="auto">
          <a:xfrm>
            <a:off x="679033" y="655777"/>
            <a:ext cx="8158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PRESENT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AND THE PAST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endParaRPr lang="en-US" i="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5" grpId="0"/>
      <p:bldP spid="463887" grpId="0"/>
      <p:bldP spid="463888" grpId="0"/>
      <p:bldP spid="463892" grpId="0"/>
      <p:bldP spid="463893" grpId="0"/>
      <p:bldP spid="4638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196221" y="55002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BDCC7D-57F1-4E32-A555-A55132757F44}" type="slidenum">
              <a:rPr lang="en-US" i="0" smtClean="0">
                <a:latin typeface="Comic Sans MS" pitchFamily="66" charset="0"/>
              </a:rPr>
              <a:pPr eaLnBrk="1" hangingPunct="1"/>
              <a:t>6</a:t>
            </a:fld>
            <a:endParaRPr lang="en-US" i="0" smtClean="0">
              <a:latin typeface="Comic Sans MS" pitchFamily="66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79832" y="2535334"/>
            <a:ext cx="6485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 dirty="0">
                <a:latin typeface="Comic Sans MS" pitchFamily="66" charset="0"/>
              </a:rPr>
              <a:t>(d) It was noon.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03633" y="1689197"/>
            <a:ext cx="6078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>
                <a:solidFill>
                  <a:srgbClr val="008000"/>
                </a:solidFill>
                <a:latin typeface="Comic Sans MS" pitchFamily="66" charset="0"/>
              </a:rPr>
              <a:t>PAST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i="0">
                <a:solidFill>
                  <a:srgbClr val="008000"/>
                </a:solidFill>
                <a:latin typeface="Comic Sans MS" pitchFamily="66" charset="0"/>
              </a:rPr>
              <a:t>PROGRESSIVE FORM: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713432" y="3297334"/>
            <a:ext cx="127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WAS</a:t>
            </a: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2561033" y="4516534"/>
            <a:ext cx="149164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WERE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56033" y="3678334"/>
            <a:ext cx="71563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0">
                <a:latin typeface="Comic Sans MS" pitchFamily="66" charset="0"/>
              </a:rPr>
              <a:t>	Jung </a:t>
            </a:r>
            <a:r>
              <a:rPr lang="en-US" sz="3600" b="1">
                <a:latin typeface="Comic Sans MS" pitchFamily="66" charset="0"/>
              </a:rPr>
              <a:t>was eating</a:t>
            </a:r>
            <a:r>
              <a:rPr lang="en-US" sz="3600" i="0">
                <a:latin typeface="Comic Sans MS" pitchFamily="66" charset="0"/>
              </a:rPr>
              <a:t> lunch.</a:t>
            </a:r>
          </a:p>
        </p:txBody>
      </p:sp>
      <p:sp>
        <p:nvSpPr>
          <p:cNvPr id="73736" name="Text Box 9"/>
          <p:cNvSpPr txBox="1">
            <a:spLocks noChangeArrowheads="1"/>
          </p:cNvSpPr>
          <p:nvPr/>
        </p:nvSpPr>
        <p:spPr bwMode="auto">
          <a:xfrm>
            <a:off x="3780233" y="3297334"/>
            <a:ext cx="1747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>
                <a:latin typeface="Comic Sans MS" pitchFamily="66" charset="0"/>
              </a:rPr>
              <a:t>+</a:t>
            </a:r>
            <a:r>
              <a:rPr lang="en-US" sz="2800" b="1" i="0">
                <a:latin typeface="Comic Sans MS" pitchFamily="66" charset="0"/>
              </a:rPr>
              <a:t> -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ING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3856433" y="4516534"/>
            <a:ext cx="1747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0">
                <a:latin typeface="Comic Sans MS" pitchFamily="66" charset="0"/>
              </a:rPr>
              <a:t>+</a:t>
            </a:r>
            <a:r>
              <a:rPr lang="en-US" sz="2800" b="1" i="0">
                <a:latin typeface="Comic Sans MS" pitchFamily="66" charset="0"/>
              </a:rPr>
              <a:t> -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ING</a:t>
            </a:r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1646632" y="4821334"/>
            <a:ext cx="63429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600" i="0">
                <a:latin typeface="Comic Sans MS" pitchFamily="66" charset="0"/>
              </a:rPr>
              <a:t>We </a:t>
            </a:r>
            <a:r>
              <a:rPr lang="en-US" sz="3600" b="1">
                <a:latin typeface="Comic Sans MS" pitchFamily="66" charset="0"/>
              </a:rPr>
              <a:t>were going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i="0">
                <a:latin typeface="Comic Sans MS" pitchFamily="66" charset="0"/>
              </a:rPr>
              <a:t>to class.</a:t>
            </a:r>
          </a:p>
        </p:txBody>
      </p:sp>
      <p:sp>
        <p:nvSpPr>
          <p:cNvPr id="73739" name="Rectangle 17"/>
          <p:cNvSpPr>
            <a:spLocks noChangeArrowheads="1"/>
          </p:cNvSpPr>
          <p:nvPr/>
        </p:nvSpPr>
        <p:spPr bwMode="auto">
          <a:xfrm>
            <a:off x="676075" y="878044"/>
            <a:ext cx="7824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PRESENT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i="0" dirty="0">
                <a:solidFill>
                  <a:srgbClr val="FF0000"/>
                </a:solidFill>
                <a:latin typeface="Comic Sans MS" pitchFamily="66" charset="0"/>
              </a:rPr>
              <a:t>AND THE </a:t>
            </a:r>
            <a:r>
              <a:rPr lang="en-US" sz="2000" i="0" dirty="0" smtClean="0">
                <a:solidFill>
                  <a:srgbClr val="FF0000"/>
                </a:solidFill>
                <a:latin typeface="Comic Sans MS" pitchFamily="66" charset="0"/>
              </a:rPr>
              <a:t>PAST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CONTINUOUS</a:t>
            </a:r>
            <a:endParaRPr lang="en-US" sz="2000" i="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4" grpId="0"/>
      <p:bldP spid="544778" grpId="0"/>
      <p:bldP spid="5447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 rot="444836">
            <a:off x="5878513" y="3636963"/>
            <a:ext cx="896937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467544" y="804483"/>
            <a:ext cx="8268421" cy="1077218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He </a:t>
            </a:r>
            <a:r>
              <a:rPr lang="en-US" sz="2800" dirty="0">
                <a:latin typeface="Comic Sans MS" pitchFamily="66" charset="0"/>
              </a:rPr>
              <a:t>ran</a:t>
            </a:r>
            <a:r>
              <a:rPr lang="en-US" dirty="0">
                <a:latin typeface="Comic Sans MS" pitchFamily="66" charset="0"/>
              </a:rPr>
              <a:t> to work yesterday.</a:t>
            </a:r>
          </a:p>
          <a:p>
            <a:pPr eaLnBrk="1" hangingPunct="1"/>
            <a:r>
              <a:rPr lang="en-US" dirty="0">
                <a:latin typeface="Comic Sans MS" pitchFamily="66" charset="0"/>
              </a:rPr>
              <a:t>He was running when the bus drove by.</a:t>
            </a:r>
          </a:p>
        </p:txBody>
      </p:sp>
      <p:pic>
        <p:nvPicPr>
          <p:cNvPr id="545812" name="Picture 20" descr="shutterstock_46783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921000"/>
            <a:ext cx="5014913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21" descr="shutterstock_15701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3338513"/>
            <a:ext cx="180975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92100" y="1227138"/>
            <a:ext cx="5026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THE PAST </a:t>
            </a:r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-166916" y="3496315"/>
            <a:ext cx="866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(c) Edgar </a:t>
            </a:r>
            <a:r>
              <a:rPr lang="en-US" b="1" i="1" dirty="0">
                <a:solidFill>
                  <a:schemeClr val="hlink"/>
                </a:solidFill>
              </a:rPr>
              <a:t>was running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when</a:t>
            </a:r>
            <a:r>
              <a:rPr lang="en-US" i="1" dirty="0">
                <a:solidFill>
                  <a:schemeClr val="hlink"/>
                </a:solidFill>
              </a:rPr>
              <a:t> the bus drove by</a:t>
            </a:r>
            <a:r>
              <a:rPr lang="en-US" dirty="0"/>
              <a:t>.</a:t>
            </a:r>
          </a:p>
        </p:txBody>
      </p:sp>
      <p:sp>
        <p:nvSpPr>
          <p:cNvPr id="556042" name="Text Box 10"/>
          <p:cNvSpPr txBox="1">
            <a:spLocks noChangeArrowheads="1"/>
          </p:cNvSpPr>
          <p:nvPr/>
        </p:nvSpPr>
        <p:spPr bwMode="auto">
          <a:xfrm>
            <a:off x="-166916" y="3997965"/>
            <a:ext cx="7262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(d) They </a:t>
            </a:r>
            <a:r>
              <a:rPr lang="en-US" b="1" i="1" dirty="0">
                <a:solidFill>
                  <a:schemeClr val="hlink"/>
                </a:solidFill>
              </a:rPr>
              <a:t>were eating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when</a:t>
            </a:r>
            <a:r>
              <a:rPr lang="en-US" i="1" dirty="0">
                <a:solidFill>
                  <a:schemeClr val="hlink"/>
                </a:solidFill>
              </a:rPr>
              <a:t> I got home</a:t>
            </a:r>
            <a:r>
              <a:rPr lang="en-US" dirty="0"/>
              <a:t>.</a:t>
            </a:r>
          </a:p>
        </p:txBody>
      </p:sp>
      <p:sp>
        <p:nvSpPr>
          <p:cNvPr id="425256" name="AutoShape 296"/>
          <p:cNvSpPr>
            <a:spLocks noChangeArrowheads="1"/>
          </p:cNvSpPr>
          <p:nvPr/>
        </p:nvSpPr>
        <p:spPr bwMode="auto">
          <a:xfrm>
            <a:off x="2732088" y="4821238"/>
            <a:ext cx="3765550" cy="14112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/>
              <a:t>in progress</a:t>
            </a:r>
          </a:p>
          <a:p>
            <a:pPr algn="ctr"/>
            <a:r>
              <a:rPr lang="en-US" sz="3200" b="1" i="1">
                <a:solidFill>
                  <a:schemeClr val="hlink"/>
                </a:solidFill>
              </a:rPr>
              <a:t>was/were</a:t>
            </a:r>
            <a:r>
              <a:rPr lang="en-US" sz="3200" b="1"/>
              <a:t> + </a:t>
            </a:r>
            <a:r>
              <a:rPr lang="en-US" sz="3200" b="1" i="1">
                <a:solidFill>
                  <a:schemeClr val="hlink"/>
                </a:solidFill>
              </a:rPr>
              <a:t>-ing</a:t>
            </a:r>
          </a:p>
        </p:txBody>
      </p:sp>
      <p:sp>
        <p:nvSpPr>
          <p:cNvPr id="556051" name="Line 19"/>
          <p:cNvSpPr>
            <a:spLocks noChangeShapeType="1"/>
          </p:cNvSpPr>
          <p:nvPr/>
        </p:nvSpPr>
        <p:spPr bwMode="auto">
          <a:xfrm>
            <a:off x="6497638" y="1157288"/>
            <a:ext cx="0" cy="2374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52" name="Line 20"/>
          <p:cNvSpPr>
            <a:spLocks noChangeShapeType="1"/>
          </p:cNvSpPr>
          <p:nvPr/>
        </p:nvSpPr>
        <p:spPr bwMode="auto">
          <a:xfrm>
            <a:off x="4446588" y="2257425"/>
            <a:ext cx="405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53" name="Text Box 21"/>
          <p:cNvSpPr txBox="1">
            <a:spLocks noChangeArrowheads="1"/>
          </p:cNvSpPr>
          <p:nvPr/>
        </p:nvSpPr>
        <p:spPr bwMode="auto">
          <a:xfrm>
            <a:off x="5349875" y="1966913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556054" name="Text Box 22"/>
          <p:cNvSpPr txBox="1">
            <a:spLocks noChangeArrowheads="1"/>
          </p:cNvSpPr>
          <p:nvPr/>
        </p:nvSpPr>
        <p:spPr bwMode="auto">
          <a:xfrm>
            <a:off x="4432300" y="197485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556055" name="Line 23"/>
          <p:cNvSpPr>
            <a:spLocks noChangeShapeType="1"/>
          </p:cNvSpPr>
          <p:nvPr/>
        </p:nvSpPr>
        <p:spPr bwMode="auto">
          <a:xfrm>
            <a:off x="5562600" y="2308225"/>
            <a:ext cx="0" cy="904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6056" name="Arc 24"/>
          <p:cNvSpPr>
            <a:spLocks/>
          </p:cNvSpPr>
          <p:nvPr/>
        </p:nvSpPr>
        <p:spPr bwMode="auto">
          <a:xfrm rot="5400000" flipV="1">
            <a:off x="4685507" y="2231231"/>
            <a:ext cx="839788" cy="904875"/>
          </a:xfrm>
          <a:custGeom>
            <a:avLst/>
            <a:gdLst>
              <a:gd name="T0" fmla="*/ 0 w 21600"/>
              <a:gd name="T1" fmla="*/ 0 h 21600"/>
              <a:gd name="T2" fmla="*/ 32650178 w 21600"/>
              <a:gd name="T3" fmla="*/ 37907347 h 21600"/>
              <a:gd name="T4" fmla="*/ 0 w 21600"/>
              <a:gd name="T5" fmla="*/ 379073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6057" name="Arc 25"/>
          <p:cNvSpPr>
            <a:spLocks/>
          </p:cNvSpPr>
          <p:nvPr/>
        </p:nvSpPr>
        <p:spPr bwMode="auto">
          <a:xfrm rot="193473" flipV="1">
            <a:off x="5607050" y="2219325"/>
            <a:ext cx="839788" cy="904875"/>
          </a:xfrm>
          <a:custGeom>
            <a:avLst/>
            <a:gdLst>
              <a:gd name="T0" fmla="*/ 0 w 21600"/>
              <a:gd name="T1" fmla="*/ 0 h 21600"/>
              <a:gd name="T2" fmla="*/ 32650178 w 21600"/>
              <a:gd name="T3" fmla="*/ 37907347 h 21600"/>
              <a:gd name="T4" fmla="*/ 0 w 21600"/>
              <a:gd name="T5" fmla="*/ 379073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6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6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  <p:bldP spid="556042" grpId="0"/>
      <p:bldP spid="425256" grpId="0" animBg="1"/>
      <p:bldP spid="556051" grpId="0" animBg="1"/>
      <p:bldP spid="556052" grpId="0" animBg="1"/>
      <p:bldP spid="556053" grpId="0"/>
      <p:bldP spid="556054" grpId="0"/>
      <p:bldP spid="556055" grpId="0" animBg="1"/>
      <p:bldP spid="556056" grpId="0" animBg="1"/>
      <p:bldP spid="5560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92100" y="1227138"/>
            <a:ext cx="5026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THE PAST </a:t>
            </a:r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484399" y="3522662"/>
            <a:ext cx="81996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srgbClr val="FF0000"/>
                </a:solidFill>
              </a:rPr>
              <a:t>When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/>
              <a:t>the bus drove by</a:t>
            </a:r>
            <a:r>
              <a:rPr lang="en-US" dirty="0"/>
              <a:t>, Edgar was running.</a:t>
            </a:r>
          </a:p>
        </p:txBody>
      </p:sp>
      <p:sp>
        <p:nvSpPr>
          <p:cNvPr id="558090" name="Text Box 10"/>
          <p:cNvSpPr txBox="1">
            <a:spLocks noChangeArrowheads="1"/>
          </p:cNvSpPr>
          <p:nvPr/>
        </p:nvSpPr>
        <p:spPr bwMode="auto">
          <a:xfrm>
            <a:off x="497099" y="4081462"/>
            <a:ext cx="8130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The </a:t>
            </a:r>
            <a:r>
              <a:rPr lang="en-US" dirty="0"/>
              <a:t>bus drove by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while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/>
              <a:t>Edgar was running</a:t>
            </a:r>
            <a:r>
              <a:rPr lang="en-US" dirty="0"/>
              <a:t>.</a:t>
            </a:r>
          </a:p>
        </p:txBody>
      </p:sp>
      <p:sp>
        <p:nvSpPr>
          <p:cNvPr id="425256" name="AutoShape 296"/>
          <p:cNvSpPr>
            <a:spLocks noChangeArrowheads="1"/>
          </p:cNvSpPr>
          <p:nvPr/>
        </p:nvSpPr>
        <p:spPr bwMode="auto">
          <a:xfrm>
            <a:off x="1943100" y="4872038"/>
            <a:ext cx="5238750" cy="14112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i="1" dirty="0">
                <a:solidFill>
                  <a:schemeClr val="accent2"/>
                </a:solidFill>
              </a:rPr>
              <a:t>when</a:t>
            </a:r>
            <a:r>
              <a:rPr lang="en-US" sz="3200" b="1" dirty="0"/>
              <a:t> = at that time</a:t>
            </a:r>
          </a:p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while</a:t>
            </a:r>
            <a:r>
              <a:rPr lang="en-US" sz="3200" b="1" dirty="0"/>
              <a:t> = during that time</a:t>
            </a:r>
            <a:endParaRPr lang="en-US" sz="3200" b="1" i="1" dirty="0">
              <a:solidFill>
                <a:schemeClr val="hlink"/>
              </a:solidFill>
            </a:endParaRPr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6497638" y="1157288"/>
            <a:ext cx="0" cy="2374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03" name="Line 23"/>
          <p:cNvSpPr>
            <a:spLocks noChangeShapeType="1"/>
          </p:cNvSpPr>
          <p:nvPr/>
        </p:nvSpPr>
        <p:spPr bwMode="auto">
          <a:xfrm>
            <a:off x="4446588" y="2257425"/>
            <a:ext cx="405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04" name="Text Box 24"/>
          <p:cNvSpPr txBox="1">
            <a:spLocks noChangeArrowheads="1"/>
          </p:cNvSpPr>
          <p:nvPr/>
        </p:nvSpPr>
        <p:spPr bwMode="auto">
          <a:xfrm>
            <a:off x="5349875" y="1966913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4432300" y="197485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558106" name="Line 26"/>
          <p:cNvSpPr>
            <a:spLocks noChangeShapeType="1"/>
          </p:cNvSpPr>
          <p:nvPr/>
        </p:nvSpPr>
        <p:spPr bwMode="auto">
          <a:xfrm>
            <a:off x="5562600" y="2308225"/>
            <a:ext cx="0" cy="904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8107" name="Arc 27"/>
          <p:cNvSpPr>
            <a:spLocks/>
          </p:cNvSpPr>
          <p:nvPr/>
        </p:nvSpPr>
        <p:spPr bwMode="auto">
          <a:xfrm rot="5400000" flipV="1">
            <a:off x="4685507" y="2231231"/>
            <a:ext cx="839788" cy="904875"/>
          </a:xfrm>
          <a:custGeom>
            <a:avLst/>
            <a:gdLst>
              <a:gd name="T0" fmla="*/ 0 w 21600"/>
              <a:gd name="T1" fmla="*/ 0 h 21600"/>
              <a:gd name="T2" fmla="*/ 32650178 w 21600"/>
              <a:gd name="T3" fmla="*/ 37907347 h 21600"/>
              <a:gd name="T4" fmla="*/ 0 w 21600"/>
              <a:gd name="T5" fmla="*/ 379073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08" name="Arc 28"/>
          <p:cNvSpPr>
            <a:spLocks/>
          </p:cNvSpPr>
          <p:nvPr/>
        </p:nvSpPr>
        <p:spPr bwMode="auto">
          <a:xfrm rot="193473" flipV="1">
            <a:off x="5607050" y="2219325"/>
            <a:ext cx="839788" cy="904875"/>
          </a:xfrm>
          <a:custGeom>
            <a:avLst/>
            <a:gdLst>
              <a:gd name="T0" fmla="*/ 0 w 21600"/>
              <a:gd name="T1" fmla="*/ 0 h 21600"/>
              <a:gd name="T2" fmla="*/ 32650178 w 21600"/>
              <a:gd name="T3" fmla="*/ 37907347 h 21600"/>
              <a:gd name="T4" fmla="*/ 0 w 21600"/>
              <a:gd name="T5" fmla="*/ 379073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/>
      <p:bldP spid="558090" grpId="0"/>
      <p:bldP spid="425256" grpId="0" animBg="1"/>
      <p:bldP spid="425256" grpId="1" animBg="1"/>
      <p:bldP spid="558102" grpId="0" animBg="1"/>
      <p:bldP spid="558103" grpId="0" animBg="1"/>
      <p:bldP spid="558104" grpId="0"/>
      <p:bldP spid="558105" grpId="0"/>
      <p:bldP spid="558106" grpId="0" animBg="1"/>
      <p:bldP spid="558107" grpId="0" animBg="1"/>
      <p:bldP spid="55810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</TotalTime>
  <Words>534</Words>
  <Application>Microsoft Office PowerPoint</Application>
  <PresentationFormat>On-screen Show (4:3)</PresentationFormat>
  <Paragraphs>171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PAST CONTINUOUS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CONTINUOUS</dc:title>
  <dc:creator>Puta</dc:creator>
  <cp:lastModifiedBy>Koshka</cp:lastModifiedBy>
  <cp:revision>7</cp:revision>
  <dcterms:created xsi:type="dcterms:W3CDTF">2011-02-06T19:49:04Z</dcterms:created>
  <dcterms:modified xsi:type="dcterms:W3CDTF">2014-04-15T05:23:15Z</dcterms:modified>
</cp:coreProperties>
</file>