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8" r:id="rId2"/>
  </p:sldMasterIdLst>
  <p:notesMasterIdLst>
    <p:notesMasterId r:id="rId23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59" r:id="rId17"/>
    <p:sldId id="260" r:id="rId18"/>
    <p:sldId id="261" r:id="rId19"/>
    <p:sldId id="262" r:id="rId20"/>
    <p:sldId id="257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E9E19-F223-4955-9429-DF94625291A1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D1052-1040-4439-A1F0-30AB4788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CA3068-5938-4901-85AB-3F994F715AFE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A6E9D-CEFC-4E3F-8B8E-2C5FDD3190F0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552E51-ED75-49A8-A8A5-8E2147017E50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11C50A-B9D7-46F7-9DF7-0F5B0E9B174D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161B2B-62D8-46FC-B286-B86FE03412D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863AAC-DCA1-4A7A-8DAD-88DEB4A42042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C47B92-3650-476C-89FE-03C801FCAA4E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681334-7D42-4EA6-805A-AC892DA9B63E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D3CBC6-EA49-4409-9398-1F9A9AC6BA06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AF47D2-A06D-4BB9-A46F-AD762F8921C2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71F78B-50CB-4831-8E05-C13C5AFBB813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2AE101-D8A7-4D03-B504-1CF2619B4922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D3D6CF-872F-410C-B2E1-8C8BC11F6177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C244826-7700-467F-BF88-0D09E183300C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8A9F8C-B4B9-43B2-9C49-FEC1D42798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Present</a:t>
            </a:r>
            <a:r>
              <a:rPr lang="es-PE" dirty="0" smtClean="0"/>
              <a:t> </a:t>
            </a:r>
            <a:r>
              <a:rPr lang="es-PE" dirty="0" err="1" smtClean="0"/>
              <a:t>Perfect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B11 – </a:t>
            </a:r>
            <a:r>
              <a:rPr lang="es-PE" dirty="0" err="1" smtClean="0"/>
              <a:t>Unit</a:t>
            </a:r>
            <a:r>
              <a:rPr lang="es-PE" dirty="0" smtClean="0"/>
              <a:t> 9a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2181226" y="4940778"/>
            <a:ext cx="4552950" cy="116046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-161925" y="2651603"/>
            <a:ext cx="4658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(h) I </a:t>
            </a:r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have worked</a:t>
            </a:r>
            <a:r>
              <a:rPr lang="en-US">
                <a:latin typeface="Comic Sans MS" pitchFamily="66" charset="0"/>
              </a:rPr>
              <a:t> here</a:t>
            </a:r>
          </a:p>
        </p:txBody>
      </p:sp>
      <p:sp>
        <p:nvSpPr>
          <p:cNvPr id="700422" name="Text Box 6"/>
          <p:cNvSpPr txBox="1">
            <a:spLocks noChangeArrowheads="1"/>
          </p:cNvSpPr>
          <p:nvPr/>
        </p:nvSpPr>
        <p:spPr bwMode="auto">
          <a:xfrm>
            <a:off x="4732338" y="1164116"/>
            <a:ext cx="460414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fifty minutes.</a:t>
            </a:r>
          </a:p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>
                <a:latin typeface="Comic Sans MS" pitchFamily="66" charset="0"/>
              </a:rPr>
              <a:t> five hours.</a:t>
            </a:r>
          </a:p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 b="1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ten days.</a:t>
            </a:r>
          </a:p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>
                <a:latin typeface="Comic Sans MS" pitchFamily="66" charset="0"/>
              </a:rPr>
              <a:t> about six weeks.</a:t>
            </a:r>
          </a:p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>
                <a:latin typeface="Comic Sans MS" pitchFamily="66" charset="0"/>
              </a:rPr>
              <a:t> almost two months.</a:t>
            </a:r>
          </a:p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>
                <a:latin typeface="Comic Sans MS" pitchFamily="66" charset="0"/>
              </a:rPr>
              <a:t> many years.</a:t>
            </a:r>
          </a:p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>
                <a:latin typeface="Comic Sans MS" pitchFamily="66" charset="0"/>
              </a:rPr>
              <a:t> a long time.</a:t>
            </a:r>
          </a:p>
        </p:txBody>
      </p:sp>
      <p:sp>
        <p:nvSpPr>
          <p:cNvPr id="700423" name="AutoShape 7"/>
          <p:cNvSpPr>
            <a:spLocks/>
          </p:cNvSpPr>
          <p:nvPr/>
        </p:nvSpPr>
        <p:spPr bwMode="auto">
          <a:xfrm>
            <a:off x="4235451" y="2734232"/>
            <a:ext cx="518818" cy="430054"/>
          </a:xfrm>
          <a:prstGeom prst="leftBrace">
            <a:avLst>
              <a:gd name="adj1" fmla="val 4710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2501901" y="4896328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For</a:t>
            </a: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4110038" y="4896328"/>
            <a:ext cx="2909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length of time</a:t>
            </a:r>
          </a:p>
        </p:txBody>
      </p:sp>
      <p:sp>
        <p:nvSpPr>
          <p:cNvPr id="700426" name="AutoShape 10"/>
          <p:cNvSpPr>
            <a:spLocks noChangeArrowheads="1"/>
          </p:cNvSpPr>
          <p:nvPr/>
        </p:nvSpPr>
        <p:spPr bwMode="auto">
          <a:xfrm>
            <a:off x="2630488" y="5487950"/>
            <a:ext cx="3282950" cy="369332"/>
          </a:xfrm>
          <a:prstGeom prst="curvedUpArrow">
            <a:avLst>
              <a:gd name="adj1" fmla="val 124578"/>
              <a:gd name="adj2" fmla="val 249157"/>
              <a:gd name="adj3" fmla="val 3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21" grpId="0" build="allAtOnce"/>
      <p:bldP spid="700421" grpId="1" build="allAtOnce"/>
      <p:bldP spid="700421" grpId="2" build="allAtOnce"/>
      <p:bldP spid="700421" grpId="3" build="allAtOnce"/>
      <p:bldP spid="700421" grpId="4" build="allAtOnce"/>
      <p:bldP spid="700421" grpId="5" build="allAtOnce"/>
      <p:bldP spid="700423" grpId="0" animBg="1"/>
      <p:bldP spid="700424" grpId="0"/>
      <p:bldP spid="700425" grpId="0"/>
      <p:bldP spid="7004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-31750" y="1128713"/>
            <a:ext cx="946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(i) </a:t>
            </a:r>
            <a:r>
              <a:rPr lang="en-US" sz="2800">
                <a:latin typeface="Comic Sans MS" pitchFamily="66" charset="0"/>
              </a:rPr>
              <a:t>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worked</a:t>
            </a:r>
            <a:r>
              <a:rPr lang="en-US" sz="2800">
                <a:latin typeface="Comic Sans MS" pitchFamily="66" charset="0"/>
              </a:rPr>
              <a:t> here </a:t>
            </a:r>
            <a:r>
              <a:rPr lang="en-US" sz="2800" b="1" i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en-US" sz="2800" i="1">
                <a:solidFill>
                  <a:schemeClr val="accent2"/>
                </a:solidFill>
                <a:latin typeface="Comic Sans MS" pitchFamily="66" charset="0"/>
              </a:rPr>
              <a:t>twelve years</a:t>
            </a:r>
            <a:r>
              <a:rPr lang="en-US" sz="2800">
                <a:latin typeface="Comic Sans MS" pitchFamily="66" charset="0"/>
              </a:rPr>
              <a:t>.</a:t>
            </a:r>
          </a:p>
          <a:p>
            <a:pPr eaLnBrk="1" hangingPunct="1"/>
            <a:r>
              <a:rPr lang="en-US" sz="2800">
                <a:latin typeface="Comic Sans MS" pitchFamily="66" charset="0"/>
              </a:rPr>
              <a:t>     I got a job here twelve years ago, and I still have it.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0" y="4030663"/>
            <a:ext cx="97754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(j) </a:t>
            </a:r>
            <a:r>
              <a:rPr lang="en-US" sz="2800">
                <a:latin typeface="Comic Sans MS" pitchFamily="66" charset="0"/>
              </a:rPr>
              <a:t>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played</a:t>
            </a:r>
            <a:r>
              <a:rPr lang="en-US" sz="2800">
                <a:latin typeface="Comic Sans MS" pitchFamily="66" charset="0"/>
              </a:rPr>
              <a:t> sports </a:t>
            </a:r>
            <a:r>
              <a:rPr lang="en-US" sz="2800" b="1" i="1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en-US" sz="2800" i="1">
                <a:solidFill>
                  <a:schemeClr val="accent2"/>
                </a:solidFill>
                <a:latin typeface="Comic Sans MS" pitchFamily="66" charset="0"/>
              </a:rPr>
              <a:t>fifteen years</a:t>
            </a:r>
            <a:r>
              <a:rPr lang="en-US" sz="2800">
                <a:latin typeface="Comic Sans MS" pitchFamily="66" charset="0"/>
              </a:rPr>
              <a:t>.  I am too busy now.</a:t>
            </a:r>
          </a:p>
        </p:txBody>
      </p:sp>
      <p:sp>
        <p:nvSpPr>
          <p:cNvPr id="702470" name="AutoShape 6"/>
          <p:cNvSpPr>
            <a:spLocks noChangeArrowheads="1"/>
          </p:cNvSpPr>
          <p:nvPr/>
        </p:nvSpPr>
        <p:spPr bwMode="auto">
          <a:xfrm>
            <a:off x="1259633" y="2389188"/>
            <a:ext cx="6912768" cy="16414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1533525" y="2517775"/>
            <a:ext cx="66928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present perfect  + </a:t>
            </a:r>
            <a:r>
              <a:rPr lang="en-US" sz="2800" b="1" i="1" dirty="0">
                <a:solidFill>
                  <a:srgbClr val="800080"/>
                </a:solidFill>
                <a:latin typeface="Comic Sans MS" pitchFamily="66" charset="0"/>
              </a:rPr>
              <a:t>for</a:t>
            </a:r>
            <a:r>
              <a:rPr lang="en-US" sz="2800" dirty="0">
                <a:latin typeface="Comic Sans MS" pitchFamily="66" charset="0"/>
              </a:rPr>
              <a:t> + length of time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  <p:sp>
        <p:nvSpPr>
          <p:cNvPr id="702472" name="AutoShape 8"/>
          <p:cNvSpPr>
            <a:spLocks noChangeArrowheads="1"/>
          </p:cNvSpPr>
          <p:nvPr/>
        </p:nvSpPr>
        <p:spPr bwMode="auto">
          <a:xfrm>
            <a:off x="2122488" y="4768850"/>
            <a:ext cx="4992687" cy="147796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02474" name="Text Box 10"/>
          <p:cNvSpPr txBox="1">
            <a:spLocks noChangeArrowheads="1"/>
          </p:cNvSpPr>
          <p:nvPr/>
        </p:nvSpPr>
        <p:spPr bwMode="auto">
          <a:xfrm>
            <a:off x="2771775" y="3049588"/>
            <a:ext cx="3594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past             present</a:t>
            </a:r>
          </a:p>
        </p:txBody>
      </p:sp>
      <p:sp>
        <p:nvSpPr>
          <p:cNvPr id="702476" name="AutoShape 12"/>
          <p:cNvSpPr>
            <a:spLocks noChangeArrowheads="1"/>
          </p:cNvSpPr>
          <p:nvPr/>
        </p:nvSpPr>
        <p:spPr bwMode="auto">
          <a:xfrm>
            <a:off x="3094038" y="3568700"/>
            <a:ext cx="2552700" cy="298450"/>
          </a:xfrm>
          <a:prstGeom prst="leftRightArrow">
            <a:avLst>
              <a:gd name="adj1" fmla="val 50000"/>
              <a:gd name="adj2" fmla="val 17106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3560763" y="4867275"/>
            <a:ext cx="2055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simple past</a:t>
            </a:r>
          </a:p>
        </p:txBody>
      </p:sp>
      <p:sp>
        <p:nvSpPr>
          <p:cNvPr id="702478" name="Text Box 14"/>
          <p:cNvSpPr txBox="1">
            <a:spLocks noChangeArrowheads="1"/>
          </p:cNvSpPr>
          <p:nvPr/>
        </p:nvSpPr>
        <p:spPr bwMode="auto">
          <a:xfrm>
            <a:off x="2901950" y="5413375"/>
            <a:ext cx="3594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past             present</a:t>
            </a:r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2938463" y="5921375"/>
            <a:ext cx="788987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9" grpId="0"/>
      <p:bldP spid="702470" grpId="0" animBg="1"/>
      <p:bldP spid="702471" grpId="0"/>
      <p:bldP spid="702472" grpId="0" animBg="1"/>
      <p:bldP spid="702474" grpId="0"/>
      <p:bldP spid="702476" grpId="0" animBg="1"/>
      <p:bldP spid="702477" grpId="0"/>
      <p:bldP spid="702478" grpId="0"/>
      <p:bldP spid="702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4-5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984500" y="3343275"/>
            <a:ext cx="5989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Alejandro has studied English </a:t>
            </a:r>
          </a:p>
          <a:p>
            <a:pPr eaLnBrk="1" hangingPunct="1"/>
            <a:r>
              <a:rPr lang="en-US" b="1">
                <a:latin typeface="Comic Sans MS" pitchFamily="66" charset="0"/>
              </a:rPr>
              <a:t>since</a:t>
            </a:r>
            <a:r>
              <a:rPr lang="en-US" b="1">
                <a:solidFill>
                  <a:srgbClr val="793B00"/>
                </a:solidFill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________________. </a:t>
            </a:r>
          </a:p>
        </p:txBody>
      </p:sp>
      <p:sp>
        <p:nvSpPr>
          <p:cNvPr id="50180" name="AutoShape 5"/>
          <p:cNvSpPr>
            <a:spLocks noChangeArrowheads="1"/>
          </p:cNvSpPr>
          <p:nvPr/>
        </p:nvSpPr>
        <p:spPr bwMode="auto">
          <a:xfrm>
            <a:off x="3282950" y="1235075"/>
            <a:ext cx="3657600" cy="12223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100" dirty="0">
              <a:latin typeface="Comic Sans MS" pitchFamily="66" charset="0"/>
            </a:endParaRPr>
          </a:p>
          <a:p>
            <a:pPr algn="ctr"/>
            <a:r>
              <a:rPr lang="en-US" sz="2800" dirty="0">
                <a:latin typeface="Comic Sans MS" pitchFamily="66" charset="0"/>
              </a:rPr>
              <a:t>he started school</a:t>
            </a:r>
          </a:p>
          <a:p>
            <a:pPr algn="ctr"/>
            <a:r>
              <a:rPr lang="en-US" sz="2800" dirty="0">
                <a:latin typeface="Comic Sans MS" pitchFamily="66" charset="0"/>
              </a:rPr>
              <a:t>15 years</a:t>
            </a: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4300538" y="3830638"/>
            <a:ext cx="31870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he started school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2992438" y="4595813"/>
            <a:ext cx="5989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Alejandro has studied English </a:t>
            </a:r>
          </a:p>
          <a:p>
            <a:pPr eaLnBrk="1" hangingPunct="1"/>
            <a:r>
              <a:rPr lang="en-US" b="1">
                <a:latin typeface="Comic Sans MS" pitchFamily="66" charset="0"/>
              </a:rPr>
              <a:t>for</a:t>
            </a:r>
            <a:r>
              <a:rPr lang="en-US">
                <a:latin typeface="Comic Sans MS" pitchFamily="66" charset="0"/>
              </a:rPr>
              <a:t> __________________. </a:t>
            </a:r>
          </a:p>
        </p:txBody>
      </p:sp>
      <p:sp>
        <p:nvSpPr>
          <p:cNvPr id="704520" name="Rectangle 8"/>
          <p:cNvSpPr>
            <a:spLocks noChangeArrowheads="1"/>
          </p:cNvSpPr>
          <p:nvPr/>
        </p:nvSpPr>
        <p:spPr bwMode="auto">
          <a:xfrm>
            <a:off x="4113213" y="5038725"/>
            <a:ext cx="2427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fifteen years</a:t>
            </a:r>
          </a:p>
        </p:txBody>
      </p:sp>
      <p:pic>
        <p:nvPicPr>
          <p:cNvPr id="50184" name="Picture 12" descr="shutterstock_3309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711450"/>
            <a:ext cx="2320925" cy="35131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8" grpId="0"/>
      <p:bldP spid="704519" grpId="0"/>
      <p:bldP spid="7045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4-5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71818" y="2606675"/>
            <a:ext cx="8715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I have driven a taxi _____ </a:t>
            </a:r>
            <a:r>
              <a:rPr lang="en-US">
                <a:solidFill>
                  <a:srgbClr val="793B00"/>
                </a:solidFill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2006. </a:t>
            </a:r>
          </a:p>
        </p:txBody>
      </p:sp>
      <p:sp>
        <p:nvSpPr>
          <p:cNvPr id="51204" name="AutoShape 5"/>
          <p:cNvSpPr>
            <a:spLocks noChangeArrowheads="1"/>
          </p:cNvSpPr>
          <p:nvPr/>
        </p:nvSpPr>
        <p:spPr bwMode="auto">
          <a:xfrm>
            <a:off x="3643655" y="1247775"/>
            <a:ext cx="1730375" cy="12223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latin typeface="Comic Sans MS" pitchFamily="66" charset="0"/>
              </a:rPr>
              <a:t>for</a:t>
            </a:r>
          </a:p>
          <a:p>
            <a:pPr algn="ctr"/>
            <a:r>
              <a:rPr lang="en-US" sz="3200">
                <a:latin typeface="Comic Sans MS" pitchFamily="66" charset="0"/>
              </a:rPr>
              <a:t>since</a:t>
            </a: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3981793" y="2620963"/>
            <a:ext cx="1151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since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78168" y="3325813"/>
            <a:ext cx="8866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My uncle has driven a taxi ____ thirty years.</a:t>
            </a: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5407368" y="3348038"/>
            <a:ext cx="8066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for</a:t>
            </a:r>
          </a:p>
        </p:txBody>
      </p:sp>
      <p:pic>
        <p:nvPicPr>
          <p:cNvPr id="51208" name="Picture 13" descr="shutterstock_244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4214813"/>
            <a:ext cx="2643187" cy="249555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/>
      <p:bldP spid="706569" grpId="0"/>
      <p:bldP spid="706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4-7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737056" y="1241426"/>
            <a:ext cx="3345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>
                <a:latin typeface="Comic Sans MS" pitchFamily="66" charset="0"/>
              </a:rPr>
              <a:t>PRESENT PERFECT 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63550" y="1962150"/>
            <a:ext cx="784225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How long ___ your family ______ here?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>
                <a:latin typeface="Comic Sans MS" pitchFamily="66" charset="0"/>
              </a:rPr>
              <a:t>We  __________ here for ten years. 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endParaRPr lang="en-US" sz="2800">
              <a:latin typeface="Comic Sans MS" pitchFamily="66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7316878" y="914103"/>
            <a:ext cx="990600" cy="7889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omic Sans MS" pitchFamily="66" charset="0"/>
              </a:rPr>
              <a:t>live</a:t>
            </a: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5380038" y="1970089"/>
            <a:ext cx="1201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lived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1522413" y="2952751"/>
            <a:ext cx="20730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have lived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282700" y="1288535"/>
            <a:ext cx="4119563" cy="36933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9102" name="Rectangle 14"/>
          <p:cNvSpPr>
            <a:spLocks noChangeArrowheads="1"/>
          </p:cNvSpPr>
          <p:nvPr/>
        </p:nvSpPr>
        <p:spPr bwMode="auto">
          <a:xfrm>
            <a:off x="2266950" y="1974851"/>
            <a:ext cx="1192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has</a:t>
            </a:r>
          </a:p>
        </p:txBody>
      </p:sp>
      <p:pic>
        <p:nvPicPr>
          <p:cNvPr id="68618" name="Picture 16" descr="shutterstock_3309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3722688"/>
            <a:ext cx="192087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4" grpId="0"/>
      <p:bldP spid="729095" grpId="0"/>
      <p:bldP spid="729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The present perfect has </a:t>
            </a:r>
            <a:r>
              <a:rPr lang="en-US" sz="4000" b="1" u="sng" smtClean="0">
                <a:latin typeface="Comic Sans MS" pitchFamily="66" charset="0"/>
              </a:rPr>
              <a:t>2</a:t>
            </a:r>
            <a:r>
              <a:rPr lang="en-US" sz="4000" b="1" smtClean="0">
                <a:latin typeface="Comic Sans MS" pitchFamily="66" charset="0"/>
              </a:rPr>
              <a:t> parts: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2532" name="WordArt 4"/>
          <p:cNvSpPr>
            <a:spLocks noChangeArrowheads="1" noChangeShapeType="1" noTextEdit="1"/>
          </p:cNvSpPr>
          <p:nvPr/>
        </p:nvSpPr>
        <p:spPr bwMode="auto">
          <a:xfrm>
            <a:off x="1066800" y="2438400"/>
            <a:ext cx="1733550" cy="2200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has</a:t>
            </a:r>
          </a:p>
          <a:p>
            <a:pPr algn="ctr"/>
            <a:r>
              <a:rPr lang="en-US" sz="36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or</a:t>
            </a:r>
          </a:p>
          <a:p>
            <a:pPr algn="ctr"/>
            <a:r>
              <a:rPr lang="en-US" sz="36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haVE</a:t>
            </a:r>
          </a:p>
        </p:txBody>
      </p:sp>
      <p:sp>
        <p:nvSpPr>
          <p:cNvPr id="22533" name="WordArt 5"/>
          <p:cNvSpPr>
            <a:spLocks noChangeArrowheads="1" noChangeShapeType="1" noTextEdit="1"/>
          </p:cNvSpPr>
          <p:nvPr/>
        </p:nvSpPr>
        <p:spPr bwMode="auto">
          <a:xfrm>
            <a:off x="3200400" y="2819400"/>
            <a:ext cx="81915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+</a:t>
            </a:r>
          </a:p>
        </p:txBody>
      </p:sp>
      <p:sp>
        <p:nvSpPr>
          <p:cNvPr id="22534" name="WordArt 6"/>
          <p:cNvSpPr>
            <a:spLocks noChangeArrowheads="1" noChangeShapeType="1" noTextEdit="1"/>
          </p:cNvSpPr>
          <p:nvPr/>
        </p:nvSpPr>
        <p:spPr bwMode="auto">
          <a:xfrm>
            <a:off x="3733800" y="2438400"/>
            <a:ext cx="4724400" cy="2200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past</a:t>
            </a:r>
          </a:p>
          <a:p>
            <a:pPr algn="ctr"/>
            <a:r>
              <a:rPr lang="en-US" sz="3600" kern="10">
                <a:ln w="952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participle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33400" y="5537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66"/>
                </a:solidFill>
                <a:latin typeface="Comic Sans MS" pitchFamily="66" charset="0"/>
              </a:rPr>
              <a:t>But...what does “past participle” mean?</a:t>
            </a:r>
          </a:p>
        </p:txBody>
      </p:sp>
    </p:spTree>
    <p:extLst>
      <p:ext uri="{BB962C8B-B14F-4D97-AF65-F5344CB8AC3E}">
        <p14:creationId xmlns:p14="http://schemas.microsoft.com/office/powerpoint/2010/main" val="407714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mic Sans MS" pitchFamily="66" charset="0"/>
              </a:rPr>
              <a:t>Past Participle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>
                <a:latin typeface="Comic Sans MS" pitchFamily="66" charset="0"/>
              </a:rPr>
              <a:t>What is a past participle?</a:t>
            </a:r>
          </a:p>
          <a:p>
            <a:pPr marL="0" indent="0" eaLnBrk="1" hangingPunct="1">
              <a:buFontTx/>
              <a:buNone/>
            </a:pPr>
            <a:endParaRPr lang="en-US" sz="3600" smtClean="0">
              <a:latin typeface="Comic Sans MS" pitchFamily="66" charset="0"/>
            </a:endParaRPr>
          </a:p>
          <a:p>
            <a:pPr marL="0" indent="0" eaLnBrk="1" hangingPunct="1"/>
            <a:endParaRPr lang="en-US" sz="3600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latin typeface="Comic Sans MS" pitchFamily="66" charset="0"/>
              </a:rPr>
              <a:t>For regular past tense verbs, the –ed form:  </a:t>
            </a:r>
            <a:r>
              <a:rPr lang="en-US" sz="2800" b="1">
                <a:solidFill>
                  <a:srgbClr val="A50021"/>
                </a:solidFill>
                <a:latin typeface="Comic Sans MS" pitchFamily="66" charset="0"/>
              </a:rPr>
              <a:t>liked, walked, worked, talked</a:t>
            </a:r>
          </a:p>
          <a:p>
            <a:pPr eaLnBrk="1" hangingPunct="1">
              <a:spcBef>
                <a:spcPct val="50000"/>
              </a:spcBef>
            </a:pPr>
            <a:endParaRPr lang="en-US" sz="2800" b="1">
              <a:latin typeface="Comic Sans MS" pitchFamily="66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38200" y="4265613"/>
            <a:ext cx="672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b="1">
                <a:latin typeface="Comic Sans MS" pitchFamily="66" charset="0"/>
              </a:rPr>
              <a:t>For irregular past verbs, memorize:</a:t>
            </a:r>
          </a:p>
          <a:p>
            <a:pPr eaLnBrk="1" hangingPunct="1"/>
            <a:r>
              <a:rPr lang="en-US" sz="2800" b="1">
                <a:solidFill>
                  <a:srgbClr val="A50021"/>
                </a:solidFill>
                <a:latin typeface="Comic Sans MS" pitchFamily="66" charset="0"/>
              </a:rPr>
              <a:t>been, seen, had, eaten, shown, written</a:t>
            </a:r>
          </a:p>
          <a:p>
            <a:pPr eaLnBrk="1" hangingPunct="1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95268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527050"/>
            <a:ext cx="5051425" cy="1106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Yes/No Questions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11275" y="1763713"/>
            <a:ext cx="950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You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484438" y="1743075"/>
            <a:ext cx="1108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have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87900" y="1744663"/>
            <a:ext cx="1738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finished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635375" y="1744663"/>
            <a:ext cx="90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you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443663" y="1601788"/>
            <a:ext cx="493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4000" b="1">
                <a:solidFill>
                  <a:srgbClr val="9647B9"/>
                </a:solidFill>
              </a:rPr>
              <a:t>?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403350" y="3429000"/>
            <a:ext cx="703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9647B9"/>
                </a:solidFill>
              </a:rPr>
              <a:t>He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195513" y="3429000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has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779838" y="3429000"/>
            <a:ext cx="257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studied a lot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132138" y="3429000"/>
            <a:ext cx="703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9647B9"/>
                </a:solidFill>
              </a:rPr>
              <a:t>he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372225" y="335756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600" b="1">
                <a:solidFill>
                  <a:srgbClr val="FF006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746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1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2" grpId="1"/>
      <p:bldP spid="11272" grpId="2"/>
      <p:bldP spid="11273" grpId="0"/>
      <p:bldP spid="11274" grpId="0"/>
      <p:bldP spid="11275" grpId="0"/>
      <p:bldP spid="11277" grpId="0"/>
      <p:bldP spid="11277" grpId="1"/>
      <p:bldP spid="11277" grpId="2"/>
      <p:bldP spid="11278" grpId="0"/>
      <p:bldP spid="11279" grpId="0"/>
      <p:bldP spid="11280" grpId="0"/>
      <p:bldP spid="112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Comic Sans MS" pitchFamily="66" charset="0"/>
              </a:rPr>
              <a:t>Something </a:t>
            </a:r>
            <a:r>
              <a:rPr lang="en-US" sz="2800" b="1" dirty="0" smtClean="0">
                <a:latin typeface="Comic Sans MS" pitchFamily="66" charset="0"/>
              </a:rPr>
              <a:t>that started in the past and is still true now</a:t>
            </a:r>
          </a:p>
          <a:p>
            <a:pPr eaLnBrk="1" hangingPunct="1">
              <a:buFontTx/>
              <a:buNone/>
            </a:pPr>
            <a:endParaRPr lang="en-US" sz="2800" b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14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latin typeface="Comic Sans MS" pitchFamily="66" charset="0"/>
              </a:rPr>
              <a:t>Examples: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A50021"/>
                </a:solidFill>
                <a:latin typeface="Comic Sans MS" pitchFamily="66" charset="0"/>
              </a:rPr>
              <a:t>-I have worked at ECC since 2000.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A50021"/>
                </a:solidFill>
                <a:latin typeface="Comic Sans MS" pitchFamily="66" charset="0"/>
              </a:rPr>
              <a:t>-Susan has lived in New York for a long time.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A50021"/>
                </a:solidFill>
                <a:latin typeface="Comic Sans MS" pitchFamily="66" charset="0"/>
              </a:rPr>
              <a:t>-I have known my best friend since I was 14.</a:t>
            </a:r>
          </a:p>
        </p:txBody>
      </p:sp>
      <p:sp>
        <p:nvSpPr>
          <p:cNvPr id="6148" name="AutoShape 7"/>
          <p:cNvSpPr>
            <a:spLocks noChangeArrowheads="1"/>
          </p:cNvSpPr>
          <p:nvPr/>
        </p:nvSpPr>
        <p:spPr bwMode="auto">
          <a:xfrm>
            <a:off x="1066800" y="2750593"/>
            <a:ext cx="7391400" cy="381000"/>
          </a:xfrm>
          <a:prstGeom prst="rightArrow">
            <a:avLst>
              <a:gd name="adj1" fmla="val 50000"/>
              <a:gd name="adj2" fmla="val 4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10"/>
          <p:cNvSpPr>
            <a:spLocks noChangeShapeType="1"/>
          </p:cNvSpPr>
          <p:nvPr/>
        </p:nvSpPr>
        <p:spPr bwMode="auto">
          <a:xfrm>
            <a:off x="990600" y="2480481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11"/>
          <p:cNvSpPr>
            <a:spLocks noChangeShapeType="1"/>
          </p:cNvSpPr>
          <p:nvPr/>
        </p:nvSpPr>
        <p:spPr bwMode="auto">
          <a:xfrm flipV="1">
            <a:off x="914400" y="2480481"/>
            <a:ext cx="685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Since</a:t>
            </a:r>
            <a:r>
              <a:rPr lang="en-US" smtClean="0">
                <a:solidFill>
                  <a:srgbClr val="A50021"/>
                </a:solidFill>
                <a:latin typeface="Comic Sans MS" pitchFamily="66" charset="0"/>
              </a:rPr>
              <a:t> and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for</a:t>
            </a:r>
          </a:p>
          <a:p>
            <a:pPr eaLnBrk="1" hangingPunct="1">
              <a:buFontTx/>
              <a:buNone/>
            </a:pPr>
            <a:endParaRPr lang="en-US" b="1" smtClean="0">
              <a:solidFill>
                <a:srgbClr val="A50021"/>
              </a:solidFill>
              <a:latin typeface="Comic Sans MS" pitchFamily="66" charset="0"/>
            </a:endParaRP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Since</a:t>
            </a:r>
            <a:r>
              <a:rPr lang="en-US" b="1" smtClean="0">
                <a:latin typeface="Comic Sans MS" pitchFamily="66" charset="0"/>
              </a:rPr>
              <a:t> + specific point in the past when the action started</a:t>
            </a:r>
          </a:p>
          <a:p>
            <a:pPr eaLnBrk="1" hangingPunct="1"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800" b="1" i="1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For</a:t>
            </a:r>
            <a:r>
              <a:rPr lang="en-US" b="1" smtClean="0">
                <a:latin typeface="Comic Sans MS" pitchFamily="66" charset="0"/>
              </a:rPr>
              <a:t> + duration, length of time</a:t>
            </a:r>
          </a:p>
          <a:p>
            <a:pPr eaLnBrk="1" hangingPunct="1"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b="1" i="1" smtClean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85800" y="42672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2286000" y="3962400"/>
            <a:ext cx="4572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286000" y="39624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838200" y="5867400"/>
            <a:ext cx="396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2362200" y="56388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514600" y="5638800"/>
            <a:ext cx="304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419600" y="56388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4419600" y="5867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17513" y="1412776"/>
            <a:ext cx="86487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itchFamily="66" charset="0"/>
              </a:rPr>
              <a:t>(a) </a:t>
            </a:r>
            <a:r>
              <a:rPr lang="en-US" dirty="0">
                <a:latin typeface="Comic Sans MS" pitchFamily="66" charset="0"/>
              </a:rPr>
              <a:t>We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’ve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i="1" dirty="0" smtClean="0">
                <a:solidFill>
                  <a:schemeClr val="hlink"/>
                </a:solidFill>
                <a:latin typeface="Comic Sans MS" pitchFamily="66" charset="0"/>
              </a:rPr>
              <a:t>worked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Comic Sans MS" pitchFamily="66" charset="0"/>
              </a:rPr>
              <a:t>since</a:t>
            </a:r>
            <a:r>
              <a:rPr lang="en-US" i="1" dirty="0">
                <a:solidFill>
                  <a:schemeClr val="hlink"/>
                </a:solidFill>
                <a:latin typeface="Comic Sans MS" pitchFamily="66" charset="0"/>
              </a:rPr>
              <a:t> 8 o’clock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eaLnBrk="1" hangingPunct="1"/>
            <a:endParaRPr lang="en-US" sz="1800" i="1" dirty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dirty="0" smtClean="0">
                <a:latin typeface="Comic Sans MS" pitchFamily="66" charset="0"/>
              </a:rPr>
              <a:t>(b)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played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the violin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Comic Sans MS" pitchFamily="66" charset="0"/>
              </a:rPr>
              <a:t>for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hlink"/>
                </a:solidFill>
                <a:latin typeface="Comic Sans MS" pitchFamily="66" charset="0"/>
              </a:rPr>
              <a:t>six years</a:t>
            </a:r>
            <a:r>
              <a:rPr lang="en-US" dirty="0">
                <a:latin typeface="Comic Sans MS" pitchFamily="66" charset="0"/>
              </a:rPr>
              <a:t>.</a:t>
            </a:r>
            <a:r>
              <a:rPr lang="en-US" i="1" dirty="0">
                <a:latin typeface="Comic Sans MS" pitchFamily="66" charset="0"/>
              </a:rPr>
              <a:t>  </a:t>
            </a:r>
          </a:p>
          <a:p>
            <a:pPr eaLnBrk="1" hangingPunct="1"/>
            <a:r>
              <a:rPr lang="en-US" dirty="0">
                <a:latin typeface="Comic Sans MS" pitchFamily="66" charset="0"/>
              </a:rPr>
              <a:t>     I learned to play six years ago, and I still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     play it.</a:t>
            </a:r>
            <a:r>
              <a:rPr lang="en-US" i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61593" name="AutoShape 89"/>
          <p:cNvSpPr>
            <a:spLocks noChangeArrowheads="1"/>
          </p:cNvSpPr>
          <p:nvPr/>
        </p:nvSpPr>
        <p:spPr bwMode="auto">
          <a:xfrm>
            <a:off x="1408113" y="4030663"/>
            <a:ext cx="6667500" cy="23256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61594" name="Rectangle 90"/>
          <p:cNvSpPr>
            <a:spLocks noChangeArrowheads="1"/>
          </p:cNvSpPr>
          <p:nvPr/>
        </p:nvSpPr>
        <p:spPr bwMode="auto">
          <a:xfrm>
            <a:off x="1691680" y="4249738"/>
            <a:ext cx="3612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present perfect  +</a:t>
            </a:r>
          </a:p>
        </p:txBody>
      </p:sp>
      <p:sp>
        <p:nvSpPr>
          <p:cNvPr id="661596" name="AutoShape 92"/>
          <p:cNvSpPr>
            <a:spLocks/>
          </p:cNvSpPr>
          <p:nvPr/>
        </p:nvSpPr>
        <p:spPr bwMode="auto">
          <a:xfrm>
            <a:off x="5297488" y="4334947"/>
            <a:ext cx="363537" cy="397907"/>
          </a:xfrm>
          <a:prstGeom prst="rightBrace">
            <a:avLst>
              <a:gd name="adj1" fmla="val 1506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1597" name="Text Box 93"/>
          <p:cNvSpPr txBox="1">
            <a:spLocks noChangeArrowheads="1"/>
          </p:cNvSpPr>
          <p:nvPr/>
        </p:nvSpPr>
        <p:spPr bwMode="auto">
          <a:xfrm>
            <a:off x="5813425" y="4030663"/>
            <a:ext cx="11560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since</a:t>
            </a:r>
          </a:p>
          <a:p>
            <a:pPr eaLnBrk="1" hangingPunct="1"/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for</a:t>
            </a:r>
          </a:p>
        </p:txBody>
      </p:sp>
      <p:sp>
        <p:nvSpPr>
          <p:cNvPr id="661599" name="Text Box 95"/>
          <p:cNvSpPr txBox="1">
            <a:spLocks noChangeArrowheads="1"/>
          </p:cNvSpPr>
          <p:nvPr/>
        </p:nvSpPr>
        <p:spPr bwMode="auto">
          <a:xfrm>
            <a:off x="1990725" y="5465763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past</a:t>
            </a:r>
          </a:p>
        </p:txBody>
      </p:sp>
      <p:sp>
        <p:nvSpPr>
          <p:cNvPr id="661600" name="Text Box 96"/>
          <p:cNvSpPr txBox="1">
            <a:spLocks noChangeArrowheads="1"/>
          </p:cNvSpPr>
          <p:nvPr/>
        </p:nvSpPr>
        <p:spPr bwMode="auto">
          <a:xfrm>
            <a:off x="4416425" y="5465763"/>
            <a:ext cx="16594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present</a:t>
            </a:r>
          </a:p>
        </p:txBody>
      </p:sp>
      <p:sp>
        <p:nvSpPr>
          <p:cNvPr id="661601" name="Rectangle 97"/>
          <p:cNvSpPr>
            <a:spLocks noChangeArrowheads="1"/>
          </p:cNvSpPr>
          <p:nvPr/>
        </p:nvSpPr>
        <p:spPr bwMode="auto">
          <a:xfrm>
            <a:off x="2079625" y="5307291"/>
            <a:ext cx="1340247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1602" name="Rectangle 98" descr="20%"/>
          <p:cNvSpPr>
            <a:spLocks noChangeArrowheads="1"/>
          </p:cNvSpPr>
          <p:nvPr/>
        </p:nvSpPr>
        <p:spPr bwMode="auto">
          <a:xfrm>
            <a:off x="3497759" y="5307291"/>
            <a:ext cx="3391991" cy="369332"/>
          </a:xfrm>
          <a:prstGeom prst="rect">
            <a:avLst/>
          </a:prstGeom>
          <a:pattFill prst="pct20">
            <a:fgClr>
              <a:srgbClr val="000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66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66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3" grpId="0" animBg="1"/>
      <p:bldP spid="661594" grpId="0"/>
      <p:bldP spid="661596" grpId="0" animBg="1"/>
      <p:bldP spid="661597" grpId="0"/>
      <p:bldP spid="661599" grpId="0"/>
      <p:bldP spid="661600" grpId="0"/>
      <p:bldP spid="661601" grpId="0" animBg="1"/>
      <p:bldP spid="6616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A50021"/>
                </a:solidFill>
                <a:latin typeface="Comic Sans MS" pitchFamily="66" charset="0"/>
              </a:rPr>
              <a:t>Practice:  </a:t>
            </a:r>
            <a:r>
              <a:rPr lang="en-US" b="1" dirty="0" smtClean="0">
                <a:solidFill>
                  <a:srgbClr val="A50021"/>
                </a:solidFill>
                <a:latin typeface="Comic Sans MS" pitchFamily="66" charset="0"/>
              </a:rPr>
              <a:t>since or for?</a:t>
            </a:r>
            <a:endParaRPr lang="en-US" dirty="0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January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10 years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Monday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12 noon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I got up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5 minutes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a long time ago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four days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876800" y="1371600"/>
            <a:ext cx="42672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6:00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Wednesday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a month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two days ago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November 1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2004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an hour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I was young</a:t>
            </a:r>
          </a:p>
        </p:txBody>
      </p:sp>
    </p:spTree>
    <p:extLst>
      <p:ext uri="{BB962C8B-B14F-4D97-AF65-F5344CB8AC3E}">
        <p14:creationId xmlns:p14="http://schemas.microsoft.com/office/powerpoint/2010/main" val="111017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0"/>
          <p:cNvSpPr>
            <a:spLocks noChangeArrowheads="1"/>
          </p:cNvSpPr>
          <p:nvPr/>
        </p:nvSpPr>
        <p:spPr bwMode="auto">
          <a:xfrm>
            <a:off x="2193925" y="2351088"/>
            <a:ext cx="5205413" cy="210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Oval 30"/>
          <p:cNvSpPr>
            <a:spLocks noChangeArrowheads="1"/>
          </p:cNvSpPr>
          <p:nvPr/>
        </p:nvSpPr>
        <p:spPr bwMode="auto">
          <a:xfrm>
            <a:off x="2354263" y="2173288"/>
            <a:ext cx="4171950" cy="4116387"/>
          </a:xfrm>
          <a:prstGeom prst="ellipse">
            <a:avLst/>
          </a:prstGeom>
          <a:solidFill>
            <a:srgbClr val="2B8525">
              <a:alpha val="20000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" name="Rectangle 31"/>
          <p:cNvSpPr>
            <a:spLocks noChangeArrowheads="1"/>
          </p:cNvSpPr>
          <p:nvPr/>
        </p:nvSpPr>
        <p:spPr bwMode="auto">
          <a:xfrm>
            <a:off x="4483100" y="3603625"/>
            <a:ext cx="2573338" cy="3171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" name="Rectangle 32"/>
          <p:cNvSpPr>
            <a:spLocks noChangeArrowheads="1"/>
          </p:cNvSpPr>
          <p:nvPr/>
        </p:nvSpPr>
        <p:spPr bwMode="auto">
          <a:xfrm>
            <a:off x="2193925" y="2081213"/>
            <a:ext cx="5205413" cy="210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4" name="Line 33"/>
          <p:cNvSpPr>
            <a:spLocks noChangeShapeType="1"/>
          </p:cNvSpPr>
          <p:nvPr/>
        </p:nvSpPr>
        <p:spPr bwMode="auto">
          <a:xfrm>
            <a:off x="2201863" y="4194175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5" name="Line 34"/>
          <p:cNvSpPr>
            <a:spLocks noChangeShapeType="1"/>
          </p:cNvSpPr>
          <p:nvPr/>
        </p:nvSpPr>
        <p:spPr bwMode="auto">
          <a:xfrm>
            <a:off x="4471988" y="2617788"/>
            <a:ext cx="0" cy="384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6" name="Rectangle 35"/>
          <p:cNvSpPr>
            <a:spLocks noChangeArrowheads="1"/>
          </p:cNvSpPr>
          <p:nvPr/>
        </p:nvSpPr>
        <p:spPr bwMode="auto">
          <a:xfrm>
            <a:off x="3805238" y="2646363"/>
            <a:ext cx="135731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7" name="Text Box 36"/>
          <p:cNvSpPr txBox="1">
            <a:spLocks noChangeArrowheads="1"/>
          </p:cNvSpPr>
          <p:nvPr/>
        </p:nvSpPr>
        <p:spPr bwMode="auto">
          <a:xfrm>
            <a:off x="4278313" y="3817938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x</a:t>
            </a:r>
            <a:endParaRPr lang="en-US"/>
          </a:p>
        </p:txBody>
      </p:sp>
      <p:sp>
        <p:nvSpPr>
          <p:cNvPr id="29708" name="Text Box 37"/>
          <p:cNvSpPr txBox="1">
            <a:spLocks noChangeArrowheads="1"/>
          </p:cNvSpPr>
          <p:nvPr/>
        </p:nvSpPr>
        <p:spPr bwMode="auto">
          <a:xfrm>
            <a:off x="2163763" y="3817938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x</a:t>
            </a:r>
            <a:endParaRPr lang="en-US"/>
          </a:p>
        </p:txBody>
      </p:sp>
      <p:sp>
        <p:nvSpPr>
          <p:cNvPr id="29709" name="Text Box 38"/>
          <p:cNvSpPr txBox="1">
            <a:spLocks noChangeArrowheads="1"/>
          </p:cNvSpPr>
          <p:nvPr/>
        </p:nvSpPr>
        <p:spPr bwMode="auto">
          <a:xfrm>
            <a:off x="4278313" y="5903913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x</a:t>
            </a:r>
            <a:endParaRPr lang="en-US"/>
          </a:p>
        </p:txBody>
      </p:sp>
      <p:sp>
        <p:nvSpPr>
          <p:cNvPr id="29710" name="Text Box 39"/>
          <p:cNvSpPr txBox="1">
            <a:spLocks noChangeArrowheads="1"/>
          </p:cNvSpPr>
          <p:nvPr/>
        </p:nvSpPr>
        <p:spPr bwMode="auto">
          <a:xfrm rot="-5400000">
            <a:off x="1858963" y="3305175"/>
            <a:ext cx="973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8:00</a:t>
            </a:r>
          </a:p>
        </p:txBody>
      </p:sp>
      <p:sp>
        <p:nvSpPr>
          <p:cNvPr id="29711" name="Text Box 40"/>
          <p:cNvSpPr txBox="1">
            <a:spLocks noChangeArrowheads="1"/>
          </p:cNvSpPr>
          <p:nvPr/>
        </p:nvSpPr>
        <p:spPr bwMode="auto">
          <a:xfrm rot="-5400000">
            <a:off x="3987007" y="2666206"/>
            <a:ext cx="838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now</a:t>
            </a:r>
            <a:endParaRPr lang="en-US"/>
          </a:p>
        </p:txBody>
      </p:sp>
      <p:sp>
        <p:nvSpPr>
          <p:cNvPr id="29712" name="Arc 41"/>
          <p:cNvSpPr>
            <a:spLocks/>
          </p:cNvSpPr>
          <p:nvPr/>
        </p:nvSpPr>
        <p:spPr bwMode="auto">
          <a:xfrm flipV="1">
            <a:off x="4471988" y="4194175"/>
            <a:ext cx="2054225" cy="2095500"/>
          </a:xfrm>
          <a:custGeom>
            <a:avLst/>
            <a:gdLst>
              <a:gd name="T0" fmla="*/ 0 w 21600"/>
              <a:gd name="T1" fmla="*/ 0 h 21600"/>
              <a:gd name="T2" fmla="*/ 195362956 w 21600"/>
              <a:gd name="T3" fmla="*/ 203292579 h 21600"/>
              <a:gd name="T4" fmla="*/ 0 w 21600"/>
              <a:gd name="T5" fmla="*/ 20329257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3" name="Rectangle 2"/>
          <p:cNvSpPr>
            <a:spLocks noChangeArrowheads="1"/>
          </p:cNvSpPr>
          <p:nvPr/>
        </p:nvSpPr>
        <p:spPr bwMode="auto">
          <a:xfrm>
            <a:off x="458788" y="1130300"/>
            <a:ext cx="7505700" cy="1225550"/>
          </a:xfrm>
          <a:prstGeom prst="rect">
            <a:avLst/>
          </a:prstGeom>
          <a:solidFill>
            <a:srgbClr val="FF5B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4" name="Text Box 4"/>
          <p:cNvSpPr txBox="1">
            <a:spLocks noChangeArrowheads="1"/>
          </p:cNvSpPr>
          <p:nvPr/>
        </p:nvSpPr>
        <p:spPr bwMode="auto">
          <a:xfrm>
            <a:off x="458788" y="1450687"/>
            <a:ext cx="63936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(f) We</a:t>
            </a:r>
            <a:r>
              <a:rPr lang="en-US" b="1" i="1" dirty="0">
                <a:solidFill>
                  <a:schemeClr val="hlink"/>
                </a:solidFill>
              </a:rPr>
              <a:t>’ve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hlink"/>
                </a:solidFill>
              </a:rPr>
              <a:t>worked</a:t>
            </a:r>
            <a:r>
              <a:rPr lang="en-US" dirty="0" smtClean="0"/>
              <a:t> </a:t>
            </a:r>
            <a:r>
              <a:rPr lang="en-US" b="1" i="1" dirty="0">
                <a:solidFill>
                  <a:schemeClr val="accent2"/>
                </a:solidFill>
              </a:rPr>
              <a:t>since</a:t>
            </a:r>
            <a:r>
              <a:rPr lang="en-US" i="1" dirty="0">
                <a:solidFill>
                  <a:schemeClr val="hlink"/>
                </a:solidFill>
              </a:rPr>
              <a:t> 8 o’clock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35900" y="1052736"/>
            <a:ext cx="8334375" cy="7620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dirty="0">
                <a:latin typeface="Comic Sans MS" pitchFamily="1" charset="0"/>
              </a:rPr>
              <a:t>I have been here since 6:00 </a:t>
            </a:r>
            <a:r>
              <a:rPr lang="en-US" sz="2800" dirty="0">
                <a:latin typeface="Comic Sans MS" pitchFamily="1" charset="0"/>
              </a:rPr>
              <a:t>AM</a:t>
            </a:r>
            <a:r>
              <a:rPr lang="en-US" sz="4400" dirty="0">
                <a:latin typeface="Comic Sans MS" pitchFamily="1" charset="0"/>
              </a:rPr>
              <a:t>.</a:t>
            </a:r>
            <a:endParaRPr lang="en-US" dirty="0"/>
          </a:p>
        </p:txBody>
      </p:sp>
      <p:pic>
        <p:nvPicPr>
          <p:cNvPr id="40964" name="Picture 5" descr="shutterstock_19206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4"/>
            <a:ext cx="2390775" cy="3579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3893344" y="2162969"/>
            <a:ext cx="4171950" cy="4116387"/>
          </a:xfrm>
          <a:prstGeom prst="ellipse">
            <a:avLst/>
          </a:prstGeom>
          <a:solidFill>
            <a:srgbClr val="2B8525">
              <a:alpha val="20000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022181" y="3593306"/>
            <a:ext cx="2573338" cy="3171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3740944" y="4183856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5348288" y="2915443"/>
            <a:ext cx="135731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Arc 41"/>
          <p:cNvSpPr>
            <a:spLocks/>
          </p:cNvSpPr>
          <p:nvPr/>
        </p:nvSpPr>
        <p:spPr bwMode="auto">
          <a:xfrm flipV="1">
            <a:off x="6011069" y="4183856"/>
            <a:ext cx="2054225" cy="2095500"/>
          </a:xfrm>
          <a:custGeom>
            <a:avLst/>
            <a:gdLst>
              <a:gd name="T0" fmla="*/ 0 w 21600"/>
              <a:gd name="T1" fmla="*/ 0 h 21600"/>
              <a:gd name="T2" fmla="*/ 195362956 w 21600"/>
              <a:gd name="T3" fmla="*/ 203292579 h 21600"/>
              <a:gd name="T4" fmla="*/ 0 w 21600"/>
              <a:gd name="T5" fmla="*/ 20329257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3733006" y="1988840"/>
            <a:ext cx="5037269" cy="24601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706813" y="4087018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x</a:t>
            </a:r>
            <a:endParaRPr lang="en-US"/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 rot="-5400000">
            <a:off x="3402013" y="3574255"/>
            <a:ext cx="973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6:00</a:t>
            </a:r>
            <a:endParaRPr lang="en-US" dirty="0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6011069" y="2607469"/>
            <a:ext cx="0" cy="384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5817394" y="5893594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x</a:t>
            </a:r>
            <a:endParaRPr lang="en-US" dirty="0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5821363" y="4087018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x</a:t>
            </a:r>
            <a:endParaRPr lang="en-US"/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 rot="-5400000">
            <a:off x="5530057" y="2935286"/>
            <a:ext cx="838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now</a:t>
            </a:r>
            <a:endParaRPr 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3732213" y="4448969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51" name="AutoShape 15"/>
          <p:cNvSpPr>
            <a:spLocks noChangeArrowheads="1"/>
          </p:cNvSpPr>
          <p:nvPr/>
        </p:nvSpPr>
        <p:spPr bwMode="auto">
          <a:xfrm>
            <a:off x="1427163" y="4932363"/>
            <a:ext cx="6673229" cy="11604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173038" y="2654300"/>
            <a:ext cx="46313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(a) I </a:t>
            </a:r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have worked</a:t>
            </a:r>
            <a:r>
              <a:rPr lang="en-US">
                <a:latin typeface="Comic Sans MS" pitchFamily="66" charset="0"/>
              </a:rPr>
              <a:t> here</a:t>
            </a:r>
          </a:p>
        </p:txBody>
      </p:sp>
      <p:sp>
        <p:nvSpPr>
          <p:cNvPr id="577544" name="Text Box 8"/>
          <p:cNvSpPr txBox="1">
            <a:spLocks noChangeArrowheads="1"/>
          </p:cNvSpPr>
          <p:nvPr/>
        </p:nvSpPr>
        <p:spPr bwMode="auto">
          <a:xfrm>
            <a:off x="5356225" y="1166813"/>
            <a:ext cx="440035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dirty="0">
                <a:latin typeface="Comic Sans MS" pitchFamily="66" charset="0"/>
              </a:rPr>
              <a:t> noon.</a:t>
            </a:r>
          </a:p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dirty="0">
                <a:latin typeface="Comic Sans MS" pitchFamily="66" charset="0"/>
              </a:rPr>
              <a:t> Wednesday.</a:t>
            </a:r>
          </a:p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dirty="0">
                <a:latin typeface="Comic Sans MS" pitchFamily="66" charset="0"/>
              </a:rPr>
              <a:t> April.</a:t>
            </a:r>
          </a:p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dirty="0">
                <a:latin typeface="Comic Sans MS" pitchFamily="66" charset="0"/>
              </a:rPr>
              <a:t> 2006.</a:t>
            </a:r>
          </a:p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b="1" dirty="0">
                <a:solidFill>
                  <a:srgbClr val="FF5B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May 9, 2007.</a:t>
            </a:r>
          </a:p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dirty="0">
                <a:latin typeface="Comic Sans MS" pitchFamily="66" charset="0"/>
              </a:rPr>
              <a:t> yesterday.</a:t>
            </a:r>
          </a:p>
          <a:p>
            <a:pPr eaLnBrk="1" hangingPunct="1"/>
            <a:r>
              <a:rPr lang="en-US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dirty="0">
                <a:latin typeface="Comic Sans MS" pitchFamily="66" charset="0"/>
              </a:rPr>
              <a:t> last week.</a:t>
            </a:r>
          </a:p>
        </p:txBody>
      </p:sp>
      <p:sp>
        <p:nvSpPr>
          <p:cNvPr id="577546" name="AutoShape 10"/>
          <p:cNvSpPr>
            <a:spLocks/>
          </p:cNvSpPr>
          <p:nvPr/>
        </p:nvSpPr>
        <p:spPr bwMode="auto">
          <a:xfrm>
            <a:off x="4748213" y="2736929"/>
            <a:ext cx="518818" cy="430054"/>
          </a:xfrm>
          <a:prstGeom prst="leftBrace">
            <a:avLst>
              <a:gd name="adj1" fmla="val 4710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77548" name="Text Box 12"/>
          <p:cNvSpPr txBox="1">
            <a:spLocks noChangeArrowheads="1"/>
          </p:cNvSpPr>
          <p:nvPr/>
        </p:nvSpPr>
        <p:spPr bwMode="auto">
          <a:xfrm>
            <a:off x="1658938" y="4954588"/>
            <a:ext cx="1266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793B00"/>
                </a:solidFill>
                <a:latin typeface="Comic Sans MS" pitchFamily="66" charset="0"/>
              </a:rPr>
              <a:t>Since</a:t>
            </a:r>
          </a:p>
        </p:txBody>
      </p:sp>
      <p:sp>
        <p:nvSpPr>
          <p:cNvPr id="577549" name="Text Box 13"/>
          <p:cNvSpPr txBox="1">
            <a:spLocks noChangeArrowheads="1"/>
          </p:cNvSpPr>
          <p:nvPr/>
        </p:nvSpPr>
        <p:spPr bwMode="auto">
          <a:xfrm>
            <a:off x="3433763" y="4943475"/>
            <a:ext cx="4289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Specific point in time</a:t>
            </a:r>
          </a:p>
        </p:txBody>
      </p:sp>
      <p:sp>
        <p:nvSpPr>
          <p:cNvPr id="577550" name="AutoShape 14"/>
          <p:cNvSpPr>
            <a:spLocks noChangeArrowheads="1"/>
          </p:cNvSpPr>
          <p:nvPr/>
        </p:nvSpPr>
        <p:spPr bwMode="auto">
          <a:xfrm>
            <a:off x="2486025" y="5581928"/>
            <a:ext cx="3078163" cy="369332"/>
          </a:xfrm>
          <a:prstGeom prst="curvedUpArrow">
            <a:avLst>
              <a:gd name="adj1" fmla="val 191035"/>
              <a:gd name="adj2" fmla="val 382070"/>
              <a:gd name="adj3" fmla="val 2315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7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7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7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7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7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57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7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51" grpId="0" animBg="1"/>
      <p:bldP spid="577543" grpId="0" build="allAtOnce"/>
      <p:bldP spid="577543" grpId="1" build="allAtOnce"/>
      <p:bldP spid="577543" grpId="2" build="allAtOnce"/>
      <p:bldP spid="577543" grpId="3" build="allAtOnce"/>
      <p:bldP spid="577543" grpId="4" build="allAtOnce"/>
      <p:bldP spid="577543" grpId="5" build="allAtOnce"/>
      <p:bldP spid="577546" grpId="0" animBg="1"/>
      <p:bldP spid="577548" grpId="0"/>
      <p:bldP spid="577549" grpId="0"/>
      <p:bldP spid="5775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-31750" y="1128713"/>
            <a:ext cx="8783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(b) 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CORRECT:</a:t>
            </a:r>
            <a:r>
              <a:rPr lang="en-US">
                <a:latin typeface="Comic Sans MS" pitchFamily="66" charset="0"/>
              </a:rPr>
              <a:t>  </a:t>
            </a:r>
            <a:r>
              <a:rPr lang="en-US" sz="2800">
                <a:latin typeface="Comic Sans MS" pitchFamily="66" charset="0"/>
              </a:rPr>
              <a:t>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studied</a:t>
            </a:r>
            <a:r>
              <a:rPr lang="en-US" sz="2800">
                <a:latin typeface="Comic Sans MS" pitchFamily="66" charset="0"/>
              </a:rPr>
              <a:t> English since 2007.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-34925" y="1719263"/>
            <a:ext cx="8908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      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CORRECT:</a:t>
            </a:r>
            <a:r>
              <a:rPr lang="en-US" sz="2800">
                <a:latin typeface="Comic Sans MS" pitchFamily="66" charset="0"/>
              </a:rPr>
              <a:t>  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used</a:t>
            </a:r>
            <a:r>
              <a:rPr lang="en-US" sz="2800">
                <a:latin typeface="Comic Sans MS" pitchFamily="66" charset="0"/>
              </a:rPr>
              <a:t> a computer since 2007.</a:t>
            </a: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-23813" y="3514725"/>
            <a:ext cx="87751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(c) </a:t>
            </a:r>
            <a:r>
              <a:rPr lang="en-US" sz="2800" i="1">
                <a:latin typeface="Comic Sans MS" pitchFamily="66" charset="0"/>
              </a:rPr>
              <a:t>INCORRECT: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sz="2800" i="1">
                <a:latin typeface="Comic Sans MS" pitchFamily="66" charset="0"/>
              </a:rPr>
              <a:t>I am studying English since 2007</a:t>
            </a:r>
            <a:r>
              <a:rPr lang="en-US" sz="2800">
                <a:latin typeface="Comic Sans MS" pitchFamily="66" charset="0"/>
              </a:rPr>
              <a:t>.</a:t>
            </a:r>
          </a:p>
        </p:txBody>
      </p:sp>
      <p:sp>
        <p:nvSpPr>
          <p:cNvPr id="595975" name="AutoShape 7"/>
          <p:cNvSpPr>
            <a:spLocks noChangeArrowheads="1"/>
          </p:cNvSpPr>
          <p:nvPr/>
        </p:nvSpPr>
        <p:spPr bwMode="auto">
          <a:xfrm>
            <a:off x="2079625" y="2389188"/>
            <a:ext cx="4992688" cy="758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800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2359025" y="2468563"/>
            <a:ext cx="4307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present perfect  + </a:t>
            </a:r>
            <a:r>
              <a:rPr lang="en-US" sz="2800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1654175" y="4456113"/>
            <a:ext cx="5821363" cy="758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1703388" y="4535488"/>
            <a:ext cx="5264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present </a:t>
            </a:r>
            <a:r>
              <a:rPr lang="en-US" sz="2800" dirty="0" smtClean="0">
                <a:latin typeface="Comic Sans MS" pitchFamily="66" charset="0"/>
              </a:rPr>
              <a:t>continuous </a:t>
            </a:r>
            <a:r>
              <a:rPr lang="en-US" sz="2800" dirty="0">
                <a:latin typeface="Comic Sans MS" pitchFamily="66" charset="0"/>
              </a:rPr>
              <a:t>NOT used</a:t>
            </a:r>
          </a:p>
        </p:txBody>
      </p:sp>
      <p:sp>
        <p:nvSpPr>
          <p:cNvPr id="595979" name="AutoShape 11"/>
          <p:cNvSpPr>
            <a:spLocks noChangeArrowheads="1"/>
          </p:cNvSpPr>
          <p:nvPr/>
        </p:nvSpPr>
        <p:spPr bwMode="auto">
          <a:xfrm>
            <a:off x="3294063" y="3534449"/>
            <a:ext cx="1408112" cy="519351"/>
          </a:xfrm>
          <a:custGeom>
            <a:avLst/>
            <a:gdLst>
              <a:gd name="T0" fmla="*/ 45897671 w 21600"/>
              <a:gd name="T1" fmla="*/ 0 h 21600"/>
              <a:gd name="T2" fmla="*/ 13442058 w 21600"/>
              <a:gd name="T3" fmla="*/ 8564187 h 21600"/>
              <a:gd name="T4" fmla="*/ 0 w 21600"/>
              <a:gd name="T5" fmla="*/ 29242215 h 21600"/>
              <a:gd name="T6" fmla="*/ 13442058 w 21600"/>
              <a:gd name="T7" fmla="*/ 49920234 h 21600"/>
              <a:gd name="T8" fmla="*/ 45897671 w 21600"/>
              <a:gd name="T9" fmla="*/ 58484431 h 21600"/>
              <a:gd name="T10" fmla="*/ 78353288 w 21600"/>
              <a:gd name="T11" fmla="*/ 49920234 h 21600"/>
              <a:gd name="T12" fmla="*/ 91795342 w 21600"/>
              <a:gd name="T13" fmla="*/ 29242215 h 21600"/>
              <a:gd name="T14" fmla="*/ 78353288 w 21600"/>
              <a:gd name="T15" fmla="*/ 856418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8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4" grpId="0"/>
      <p:bldP spid="595975" grpId="0" animBg="1"/>
      <p:bldP spid="595976" grpId="0"/>
      <p:bldP spid="595977" grpId="0" animBg="1"/>
      <p:bldP spid="595978" grpId="0"/>
      <p:bldP spid="5959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-153609" y="1128713"/>
            <a:ext cx="8783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(b) 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CORRECT:</a:t>
            </a:r>
            <a:r>
              <a:rPr lang="en-US">
                <a:latin typeface="Comic Sans MS" pitchFamily="66" charset="0"/>
              </a:rPr>
              <a:t>  </a:t>
            </a:r>
            <a:r>
              <a:rPr lang="en-US" sz="2800">
                <a:latin typeface="Comic Sans MS" pitchFamily="66" charset="0"/>
              </a:rPr>
              <a:t>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studied</a:t>
            </a:r>
            <a:r>
              <a:rPr lang="en-US" sz="2800">
                <a:latin typeface="Comic Sans MS" pitchFamily="66" charset="0"/>
              </a:rPr>
              <a:t> English since 2007.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-156784" y="1719263"/>
            <a:ext cx="8908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      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CORRECT:</a:t>
            </a:r>
            <a:r>
              <a:rPr lang="en-US" sz="2800">
                <a:latin typeface="Comic Sans MS" pitchFamily="66" charset="0"/>
              </a:rPr>
              <a:t>  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used</a:t>
            </a:r>
            <a:r>
              <a:rPr lang="en-US" sz="2800">
                <a:latin typeface="Comic Sans MS" pitchFamily="66" charset="0"/>
              </a:rPr>
              <a:t> a computer since 2007.</a:t>
            </a:r>
          </a:p>
        </p:txBody>
      </p:sp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-23813" y="3514725"/>
            <a:ext cx="7754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(d) </a:t>
            </a:r>
            <a:r>
              <a:rPr lang="en-US" sz="2800" i="1">
                <a:latin typeface="Comic Sans MS" pitchFamily="66" charset="0"/>
              </a:rPr>
              <a:t>INCORRECT: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sz="2800" i="1">
                <a:latin typeface="Comic Sans MS" pitchFamily="66" charset="0"/>
              </a:rPr>
              <a:t>I study English since 2007</a:t>
            </a:r>
            <a:r>
              <a:rPr lang="en-US" sz="2800">
                <a:latin typeface="Comic Sans MS" pitchFamily="66" charset="0"/>
              </a:rPr>
              <a:t>.</a:t>
            </a:r>
          </a:p>
        </p:txBody>
      </p:sp>
      <p:sp>
        <p:nvSpPr>
          <p:cNvPr id="792582" name="AutoShape 6"/>
          <p:cNvSpPr>
            <a:spLocks noChangeArrowheads="1"/>
          </p:cNvSpPr>
          <p:nvPr/>
        </p:nvSpPr>
        <p:spPr bwMode="auto">
          <a:xfrm>
            <a:off x="2079625" y="2389188"/>
            <a:ext cx="4992688" cy="758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92583" name="Rectangle 7"/>
          <p:cNvSpPr>
            <a:spLocks noChangeArrowheads="1"/>
          </p:cNvSpPr>
          <p:nvPr/>
        </p:nvSpPr>
        <p:spPr bwMode="auto">
          <a:xfrm>
            <a:off x="2359025" y="2468563"/>
            <a:ext cx="4307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present perfect  + </a:t>
            </a:r>
            <a:r>
              <a:rPr lang="en-US" sz="2800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</a:p>
        </p:txBody>
      </p:sp>
      <p:sp>
        <p:nvSpPr>
          <p:cNvPr id="792584" name="AutoShape 8"/>
          <p:cNvSpPr>
            <a:spLocks noChangeArrowheads="1"/>
          </p:cNvSpPr>
          <p:nvPr/>
        </p:nvSpPr>
        <p:spPr bwMode="auto">
          <a:xfrm>
            <a:off x="1654175" y="4456113"/>
            <a:ext cx="5821363" cy="758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92585" name="Rectangle 9"/>
          <p:cNvSpPr>
            <a:spLocks noChangeArrowheads="1"/>
          </p:cNvSpPr>
          <p:nvPr/>
        </p:nvSpPr>
        <p:spPr bwMode="auto">
          <a:xfrm>
            <a:off x="2173288" y="4535488"/>
            <a:ext cx="505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simple present NOT used</a:t>
            </a:r>
          </a:p>
        </p:txBody>
      </p:sp>
      <p:sp>
        <p:nvSpPr>
          <p:cNvPr id="792586" name="AutoShape 10"/>
          <p:cNvSpPr>
            <a:spLocks noChangeArrowheads="1"/>
          </p:cNvSpPr>
          <p:nvPr/>
        </p:nvSpPr>
        <p:spPr bwMode="auto">
          <a:xfrm>
            <a:off x="3178175" y="3555087"/>
            <a:ext cx="960438" cy="519351"/>
          </a:xfrm>
          <a:custGeom>
            <a:avLst/>
            <a:gdLst>
              <a:gd name="T0" fmla="*/ 21352802 w 21600"/>
              <a:gd name="T1" fmla="*/ 0 h 21600"/>
              <a:gd name="T2" fmla="*/ 6253608 w 21600"/>
              <a:gd name="T3" fmla="*/ 5747441 h 21600"/>
              <a:gd name="T4" fmla="*/ 0 w 21600"/>
              <a:gd name="T5" fmla="*/ 19624548 h 21600"/>
              <a:gd name="T6" fmla="*/ 6253608 w 21600"/>
              <a:gd name="T7" fmla="*/ 33501658 h 21600"/>
              <a:gd name="T8" fmla="*/ 21352802 w 21600"/>
              <a:gd name="T9" fmla="*/ 39249097 h 21600"/>
              <a:gd name="T10" fmla="*/ 36451999 w 21600"/>
              <a:gd name="T11" fmla="*/ 33501658 h 21600"/>
              <a:gd name="T12" fmla="*/ 42705605 w 21600"/>
              <a:gd name="T13" fmla="*/ 19624548 h 21600"/>
              <a:gd name="T14" fmla="*/ 36451999 w 21600"/>
              <a:gd name="T15" fmla="*/ 574744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1" grpId="0"/>
      <p:bldP spid="792582" grpId="0" animBg="1"/>
      <p:bldP spid="792583" grpId="0"/>
      <p:bldP spid="792584" grpId="0" animBg="1"/>
      <p:bldP spid="792585" grpId="0"/>
      <p:bldP spid="7925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-31750" y="1128713"/>
            <a:ext cx="8783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(b) 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CORRECT:</a:t>
            </a:r>
            <a:r>
              <a:rPr lang="en-US">
                <a:latin typeface="Comic Sans MS" pitchFamily="66" charset="0"/>
              </a:rPr>
              <a:t>  </a:t>
            </a:r>
            <a:r>
              <a:rPr lang="en-US" sz="2800">
                <a:latin typeface="Comic Sans MS" pitchFamily="66" charset="0"/>
              </a:rPr>
              <a:t>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studied</a:t>
            </a:r>
            <a:r>
              <a:rPr lang="en-US" sz="2800">
                <a:latin typeface="Comic Sans MS" pitchFamily="66" charset="0"/>
              </a:rPr>
              <a:t> English since 2007.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-34925" y="1719263"/>
            <a:ext cx="8908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      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CORRECT:</a:t>
            </a:r>
            <a:r>
              <a:rPr lang="en-US" sz="2800">
                <a:latin typeface="Comic Sans MS" pitchFamily="66" charset="0"/>
              </a:rPr>
              <a:t>  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used</a:t>
            </a:r>
            <a:r>
              <a:rPr lang="en-US" sz="2800">
                <a:latin typeface="Comic Sans MS" pitchFamily="66" charset="0"/>
              </a:rPr>
              <a:t> a computer since 2007.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-23813" y="3514725"/>
            <a:ext cx="80602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(e) </a:t>
            </a:r>
            <a:r>
              <a:rPr lang="en-US" sz="2800" i="1">
                <a:latin typeface="Comic Sans MS" pitchFamily="66" charset="0"/>
              </a:rPr>
              <a:t>INCORRECT</a:t>
            </a:r>
            <a:r>
              <a:rPr lang="en-US" sz="2800">
                <a:latin typeface="Comic Sans MS" pitchFamily="66" charset="0"/>
              </a:rPr>
              <a:t>: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sz="2800" i="1">
                <a:latin typeface="Comic Sans MS" pitchFamily="66" charset="0"/>
              </a:rPr>
              <a:t>I studied English since 2007.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2079625" y="2389188"/>
            <a:ext cx="4992688" cy="758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359025" y="2468563"/>
            <a:ext cx="4307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present perfect  + </a:t>
            </a:r>
            <a:r>
              <a:rPr lang="en-US" sz="2800" b="1" dirty="0">
                <a:solidFill>
                  <a:srgbClr val="793B00"/>
                </a:solidFill>
                <a:latin typeface="Comic Sans MS" pitchFamily="66" charset="0"/>
              </a:rPr>
              <a:t>since</a:t>
            </a:r>
          </a:p>
        </p:txBody>
      </p:sp>
      <p:sp>
        <p:nvSpPr>
          <p:cNvPr id="696328" name="AutoShape 8"/>
          <p:cNvSpPr>
            <a:spLocks noChangeArrowheads="1"/>
          </p:cNvSpPr>
          <p:nvPr/>
        </p:nvSpPr>
        <p:spPr bwMode="auto">
          <a:xfrm>
            <a:off x="2079625" y="5170488"/>
            <a:ext cx="5192713" cy="8921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2367611" y="5249863"/>
            <a:ext cx="44294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simple past NOT used</a:t>
            </a:r>
          </a:p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-4763" y="4222750"/>
            <a:ext cx="8417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     </a:t>
            </a:r>
            <a:r>
              <a:rPr lang="en-US" sz="2800" i="1">
                <a:latin typeface="Comic Sans MS" pitchFamily="66" charset="0"/>
              </a:rPr>
              <a:t>INCORRECT: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sz="2800" i="1">
                <a:latin typeface="Comic Sans MS" pitchFamily="66" charset="0"/>
              </a:rPr>
              <a:t>I was study English since 2007.</a:t>
            </a:r>
          </a:p>
        </p:txBody>
      </p:sp>
      <p:sp>
        <p:nvSpPr>
          <p:cNvPr id="696331" name="AutoShape 11"/>
          <p:cNvSpPr>
            <a:spLocks noChangeArrowheads="1"/>
          </p:cNvSpPr>
          <p:nvPr/>
        </p:nvSpPr>
        <p:spPr bwMode="auto">
          <a:xfrm>
            <a:off x="3155950" y="3547149"/>
            <a:ext cx="1258888" cy="519351"/>
          </a:xfrm>
          <a:custGeom>
            <a:avLst/>
            <a:gdLst>
              <a:gd name="T0" fmla="*/ 36685163 w 21600"/>
              <a:gd name="T1" fmla="*/ 0 h 21600"/>
              <a:gd name="T2" fmla="*/ 10743968 w 21600"/>
              <a:gd name="T3" fmla="*/ 3871097 h 21600"/>
              <a:gd name="T4" fmla="*/ 0 w 21600"/>
              <a:gd name="T5" fmla="*/ 13217752 h 21600"/>
              <a:gd name="T6" fmla="*/ 10743968 w 21600"/>
              <a:gd name="T7" fmla="*/ 22564409 h 21600"/>
              <a:gd name="T8" fmla="*/ 36685163 w 21600"/>
              <a:gd name="T9" fmla="*/ 26435505 h 21600"/>
              <a:gd name="T10" fmla="*/ 62626362 w 21600"/>
              <a:gd name="T11" fmla="*/ 22564409 h 21600"/>
              <a:gd name="T12" fmla="*/ 73370327 w 21600"/>
              <a:gd name="T13" fmla="*/ 13217752 h 21600"/>
              <a:gd name="T14" fmla="*/ 62626362 w 21600"/>
              <a:gd name="T15" fmla="*/ 38710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6332" name="AutoShape 12"/>
          <p:cNvSpPr>
            <a:spLocks noChangeArrowheads="1"/>
          </p:cNvSpPr>
          <p:nvPr/>
        </p:nvSpPr>
        <p:spPr bwMode="auto">
          <a:xfrm>
            <a:off x="3267075" y="4313912"/>
            <a:ext cx="1258888" cy="519351"/>
          </a:xfrm>
          <a:custGeom>
            <a:avLst/>
            <a:gdLst>
              <a:gd name="T0" fmla="*/ 36685163 w 21600"/>
              <a:gd name="T1" fmla="*/ 0 h 21600"/>
              <a:gd name="T2" fmla="*/ 10743968 w 21600"/>
              <a:gd name="T3" fmla="*/ 3871097 h 21600"/>
              <a:gd name="T4" fmla="*/ 0 w 21600"/>
              <a:gd name="T5" fmla="*/ 13217752 h 21600"/>
              <a:gd name="T6" fmla="*/ 10743968 w 21600"/>
              <a:gd name="T7" fmla="*/ 22564409 h 21600"/>
              <a:gd name="T8" fmla="*/ 36685163 w 21600"/>
              <a:gd name="T9" fmla="*/ 26435505 h 21600"/>
              <a:gd name="T10" fmla="*/ 62626362 w 21600"/>
              <a:gd name="T11" fmla="*/ 22564409 h 21600"/>
              <a:gd name="T12" fmla="*/ 73370327 w 21600"/>
              <a:gd name="T13" fmla="*/ 13217752 h 21600"/>
              <a:gd name="T14" fmla="*/ 62626362 w 21600"/>
              <a:gd name="T15" fmla="*/ 38710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8" grpId="0" animBg="1"/>
      <p:bldP spid="696330" grpId="0"/>
      <p:bldP spid="696331" grpId="0" animBg="1"/>
      <p:bldP spid="6963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4-5 USING </a:t>
            </a:r>
            <a:r>
              <a:rPr lang="en-US" sz="2000" i="1">
                <a:solidFill>
                  <a:schemeClr val="bg1"/>
                </a:solidFill>
              </a:rPr>
              <a:t>SINCE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FOR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-169346" y="2056270"/>
            <a:ext cx="9397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(f) </a:t>
            </a:r>
            <a:r>
              <a:rPr lang="en-US" sz="2800">
                <a:latin typeface="Comic Sans MS" pitchFamily="66" charset="0"/>
              </a:rPr>
              <a:t>I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have known</a:t>
            </a:r>
            <a:r>
              <a:rPr lang="en-US" sz="2800">
                <a:latin typeface="Comic Sans MS" pitchFamily="66" charset="0"/>
              </a:rPr>
              <a:t> her                    </a:t>
            </a:r>
            <a:r>
              <a:rPr lang="en-US" sz="2800" i="1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sz="2800">
                <a:latin typeface="Comic Sans MS" pitchFamily="66" charset="0"/>
              </a:rPr>
              <a:t> I </a:t>
            </a:r>
            <a:r>
              <a:rPr lang="en-US" sz="2800" b="1" i="1">
                <a:solidFill>
                  <a:schemeClr val="hlink"/>
                </a:solidFill>
                <a:latin typeface="Comic Sans MS" pitchFamily="66" charset="0"/>
              </a:rPr>
              <a:t>was</a:t>
            </a:r>
            <a:r>
              <a:rPr lang="en-US" sz="2800" b="1" i="1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fifteen.</a:t>
            </a:r>
          </a:p>
        </p:txBody>
      </p:sp>
      <p:sp>
        <p:nvSpPr>
          <p:cNvPr id="46084" name="Text Box 11"/>
          <p:cNvSpPr txBox="1">
            <a:spLocks noChangeArrowheads="1"/>
          </p:cNvSpPr>
          <p:nvPr/>
        </p:nvSpPr>
        <p:spPr bwMode="auto">
          <a:xfrm>
            <a:off x="586305" y="1100595"/>
            <a:ext cx="32007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MAIN CLAUSE</a:t>
            </a:r>
          </a:p>
          <a:p>
            <a:pPr eaLnBrk="1" hangingPunct="1"/>
            <a:r>
              <a:rPr lang="en-US" sz="2800">
                <a:latin typeface="Comic Sans MS" pitchFamily="66" charset="0"/>
              </a:rPr>
              <a:t>(present perfect)</a:t>
            </a:r>
          </a:p>
        </p:txBody>
      </p:sp>
      <p:sp>
        <p:nvSpPr>
          <p:cNvPr id="46085" name="Text Box 12"/>
          <p:cNvSpPr txBox="1">
            <a:spLocks noChangeArrowheads="1"/>
          </p:cNvSpPr>
          <p:nvPr/>
        </p:nvSpPr>
        <p:spPr bwMode="auto">
          <a:xfrm>
            <a:off x="5217043" y="1097420"/>
            <a:ext cx="29837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sz="2800">
                <a:latin typeface="Comic Sans MS" pitchFamily="66" charset="0"/>
              </a:rPr>
              <a:t>-CLAUSE</a:t>
            </a:r>
          </a:p>
          <a:p>
            <a:pPr eaLnBrk="1" hangingPunct="1"/>
            <a:r>
              <a:rPr lang="en-US" sz="2800">
                <a:latin typeface="Comic Sans MS" pitchFamily="66" charset="0"/>
              </a:rPr>
              <a:t>(simple past)</a:t>
            </a:r>
          </a:p>
        </p:txBody>
      </p:sp>
      <p:sp>
        <p:nvSpPr>
          <p:cNvPr id="698381" name="Text Box 13"/>
          <p:cNvSpPr txBox="1">
            <a:spLocks noChangeArrowheads="1"/>
          </p:cNvSpPr>
          <p:nvPr/>
        </p:nvSpPr>
        <p:spPr bwMode="auto">
          <a:xfrm>
            <a:off x="-172520" y="2764295"/>
            <a:ext cx="9569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(g) </a:t>
            </a:r>
            <a:r>
              <a:rPr lang="en-US" sz="2800">
                <a:latin typeface="Comic Sans MS" pitchFamily="66" charset="0"/>
              </a:rPr>
              <a:t>Jim </a:t>
            </a:r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has played</a:t>
            </a:r>
            <a:r>
              <a:rPr lang="en-US" sz="2800">
                <a:latin typeface="Comic Sans MS" pitchFamily="66" charset="0"/>
              </a:rPr>
              <a:t> many sports  </a:t>
            </a:r>
            <a:r>
              <a:rPr lang="en-US" sz="2800" i="1">
                <a:solidFill>
                  <a:srgbClr val="793B00"/>
                </a:solidFill>
                <a:latin typeface="Comic Sans MS" pitchFamily="66" charset="0"/>
              </a:rPr>
              <a:t>since</a:t>
            </a:r>
            <a:r>
              <a:rPr lang="en-US" sz="2800">
                <a:latin typeface="Comic Sans MS" pitchFamily="66" charset="0"/>
              </a:rPr>
              <a:t> he </a:t>
            </a:r>
            <a:r>
              <a:rPr lang="en-US" sz="2800" b="1" i="1">
                <a:solidFill>
                  <a:schemeClr val="hlink"/>
                </a:solidFill>
                <a:latin typeface="Comic Sans MS" pitchFamily="66" charset="0"/>
              </a:rPr>
              <a:t>tried</a:t>
            </a:r>
            <a:r>
              <a:rPr lang="en-US" sz="2800" b="1" i="1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soccer.</a:t>
            </a:r>
          </a:p>
        </p:txBody>
      </p:sp>
      <p:sp>
        <p:nvSpPr>
          <p:cNvPr id="698382" name="AutoShape 14"/>
          <p:cNvSpPr>
            <a:spLocks noChangeArrowheads="1"/>
          </p:cNvSpPr>
          <p:nvPr/>
        </p:nvSpPr>
        <p:spPr bwMode="auto">
          <a:xfrm>
            <a:off x="2156342" y="3926345"/>
            <a:ext cx="4635461" cy="11604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698383" name="Text Box 15"/>
          <p:cNvSpPr txBox="1">
            <a:spLocks noChangeArrowheads="1"/>
          </p:cNvSpPr>
          <p:nvPr/>
        </p:nvSpPr>
        <p:spPr bwMode="auto">
          <a:xfrm>
            <a:off x="2321443" y="3881895"/>
            <a:ext cx="128978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793B00"/>
                </a:solidFill>
                <a:latin typeface="Comic Sans MS" pitchFamily="66" charset="0"/>
              </a:rPr>
              <a:t>Since</a:t>
            </a:r>
          </a:p>
        </p:txBody>
      </p:sp>
      <p:sp>
        <p:nvSpPr>
          <p:cNvPr id="698384" name="Text Box 16"/>
          <p:cNvSpPr txBox="1">
            <a:spLocks noChangeArrowheads="1"/>
          </p:cNvSpPr>
          <p:nvPr/>
        </p:nvSpPr>
        <p:spPr bwMode="auto">
          <a:xfrm>
            <a:off x="4162943" y="3881895"/>
            <a:ext cx="23749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time clause</a:t>
            </a:r>
          </a:p>
        </p:txBody>
      </p:sp>
      <p:sp>
        <p:nvSpPr>
          <p:cNvPr id="698385" name="AutoShape 17"/>
          <p:cNvSpPr>
            <a:spLocks noChangeArrowheads="1"/>
          </p:cNvSpPr>
          <p:nvPr/>
        </p:nvSpPr>
        <p:spPr bwMode="auto">
          <a:xfrm>
            <a:off x="2605604" y="4473516"/>
            <a:ext cx="3342445" cy="369332"/>
          </a:xfrm>
          <a:prstGeom prst="curvedUpArrow">
            <a:avLst>
              <a:gd name="adj1" fmla="val 124578"/>
              <a:gd name="adj2" fmla="val 249157"/>
              <a:gd name="adj3" fmla="val 3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1" grpId="0"/>
      <p:bldP spid="698382" grpId="0" animBg="1"/>
      <p:bldP spid="698383" grpId="0"/>
      <p:bldP spid="698384" grpId="0"/>
      <p:bldP spid="69838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</TotalTime>
  <Words>715</Words>
  <Application>Microsoft Office PowerPoint</Application>
  <PresentationFormat>On-screen Show (4:3)</PresentationFormat>
  <Paragraphs>176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Austin</vt:lpstr>
      <vt:lpstr>1_Austin</vt:lpstr>
      <vt:lpstr>Present Perfect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present perfect has 2 parts:</vt:lpstr>
      <vt:lpstr>Past Participle</vt:lpstr>
      <vt:lpstr>Yes/No Questions</vt:lpstr>
      <vt:lpstr>PowerPoint Presentation</vt:lpstr>
      <vt:lpstr>Key words for present perfect</vt:lpstr>
      <vt:lpstr>Practice:  since or for?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Puta</cp:lastModifiedBy>
  <cp:revision>8</cp:revision>
  <dcterms:created xsi:type="dcterms:W3CDTF">2011-02-10T02:29:35Z</dcterms:created>
  <dcterms:modified xsi:type="dcterms:W3CDTF">2011-02-10T03:17:19Z</dcterms:modified>
</cp:coreProperties>
</file>