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F2285-2A97-4D07-A261-A9FBA1063143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13535-7F5D-4566-A0B3-C33B8BF8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7B6D9F-2387-4601-B92A-C739D4CA5841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76E431-25BF-4851-A065-974C5CD76695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FB792C-5D56-4A5B-A52D-35EE8EE4D630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FB792C-5D56-4A5B-A52D-35EE8EE4D630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FB792C-5D56-4A5B-A52D-35EE8EE4D630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F62B2E-02FB-43FB-9EE9-79231D30B7AD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A4DC26-EFE9-4C16-99B5-66205C41ABB5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AB2DE8-0E2A-475E-9EAD-8D142A1F2941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AB2DE8-0E2A-475E-9EAD-8D142A1F2941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AB2DE8-0E2A-475E-9EAD-8D142A1F2941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D5F-0C41-4752-8BF3-FEA24E3FAC12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9913E8-23A7-4696-B458-641FF15176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D5F-0C41-4752-8BF3-FEA24E3FAC12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13E8-23A7-4696-B458-641FF15176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F9913E8-23A7-4696-B458-641FF151765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D5F-0C41-4752-8BF3-FEA24E3FAC12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D5F-0C41-4752-8BF3-FEA24E3FAC12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F9913E8-23A7-4696-B458-641FF15176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D5F-0C41-4752-8BF3-FEA24E3FAC12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9913E8-23A7-4696-B458-641FF151765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04DED5F-0C41-4752-8BF3-FEA24E3FAC12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13E8-23A7-4696-B458-641FF15176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D5F-0C41-4752-8BF3-FEA24E3FAC12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F9913E8-23A7-4696-B458-641FF151765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D5F-0C41-4752-8BF3-FEA24E3FAC12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F9913E8-23A7-4696-B458-641FF1517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D5F-0C41-4752-8BF3-FEA24E3FAC12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9913E8-23A7-4696-B458-641FF1517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9913E8-23A7-4696-B458-641FF151765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D5F-0C41-4752-8BF3-FEA24E3FAC12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F9913E8-23A7-4696-B458-641FF151765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04DED5F-0C41-4752-8BF3-FEA24E3FAC12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04DED5F-0C41-4752-8BF3-FEA24E3FAC12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9913E8-23A7-4696-B458-641FF151765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12 </a:t>
            </a:r>
            <a:r>
              <a:rPr lang="es-PE" dirty="0" err="1" smtClean="0"/>
              <a:t>unit</a:t>
            </a:r>
            <a:r>
              <a:rPr lang="es-PE" dirty="0" smtClean="0"/>
              <a:t> 10a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 smtClean="0"/>
              <a:t>Permission</a:t>
            </a:r>
            <a:r>
              <a:rPr lang="es-PE" dirty="0" smtClean="0"/>
              <a:t> </a:t>
            </a:r>
            <a:r>
              <a:rPr lang="es-PE" dirty="0" err="1" smtClean="0"/>
              <a:t>with</a:t>
            </a:r>
            <a:r>
              <a:rPr lang="es-PE" dirty="0" smtClean="0"/>
              <a:t>:</a:t>
            </a:r>
            <a:br>
              <a:rPr lang="es-PE" dirty="0" smtClean="0"/>
            </a:br>
            <a:r>
              <a:rPr lang="es-PE" dirty="0" err="1" smtClean="0"/>
              <a:t>may</a:t>
            </a:r>
            <a:r>
              <a:rPr lang="es-PE" dirty="0" smtClean="0"/>
              <a:t>, can, </a:t>
            </a:r>
            <a:r>
              <a:rPr lang="es-PE" dirty="0" err="1" smtClean="0"/>
              <a:t>could</a:t>
            </a:r>
            <a:r>
              <a:rPr lang="es-PE" dirty="0" smtClean="0"/>
              <a:t>, </a:t>
            </a:r>
            <a:r>
              <a:rPr lang="es-PE" dirty="0" err="1" smtClean="0"/>
              <a:t>would</a:t>
            </a:r>
            <a:r>
              <a:rPr lang="es-PE" dirty="0" smtClean="0"/>
              <a:t>/do </a:t>
            </a:r>
            <a:r>
              <a:rPr lang="es-PE" dirty="0" err="1" smtClean="0"/>
              <a:t>you</a:t>
            </a:r>
            <a:r>
              <a:rPr lang="es-PE" dirty="0" smtClean="0"/>
              <a:t> </a:t>
            </a:r>
            <a:r>
              <a:rPr lang="es-PE" dirty="0" err="1" smtClean="0"/>
              <a:t>mind</a:t>
            </a:r>
            <a:r>
              <a:rPr lang="es-PE" dirty="0" smtClean="0"/>
              <a:t> </a:t>
            </a:r>
            <a:r>
              <a:rPr lang="es-PE" dirty="0" err="1" smtClean="0"/>
              <a:t>if</a:t>
            </a:r>
            <a:r>
              <a:rPr lang="es-P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7-5  LET’S PRACTICE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354513" y="1114425"/>
            <a:ext cx="998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YES</a:t>
            </a:r>
          </a:p>
          <a:p>
            <a:pPr eaLnBrk="1" hangingPunct="1"/>
            <a:r>
              <a:rPr lang="en-US" b="1"/>
              <a:t>NO</a:t>
            </a:r>
          </a:p>
        </p:txBody>
      </p:sp>
      <p:sp>
        <p:nvSpPr>
          <p:cNvPr id="964612" name="Text Box 4"/>
          <p:cNvSpPr txBox="1">
            <a:spLocks noChangeArrowheads="1"/>
          </p:cNvSpPr>
          <p:nvPr/>
        </p:nvSpPr>
        <p:spPr bwMode="auto">
          <a:xfrm>
            <a:off x="3270250" y="1090613"/>
            <a:ext cx="55721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/>
              <a:t>?</a:t>
            </a:r>
          </a:p>
        </p:txBody>
      </p:sp>
      <p:sp>
        <p:nvSpPr>
          <p:cNvPr id="964613" name="Line 5"/>
          <p:cNvSpPr>
            <a:spLocks noChangeShapeType="1"/>
          </p:cNvSpPr>
          <p:nvPr/>
        </p:nvSpPr>
        <p:spPr bwMode="auto">
          <a:xfrm>
            <a:off x="3127375" y="1579563"/>
            <a:ext cx="1227138" cy="2746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90550" y="1212850"/>
            <a:ext cx="244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/>
              <a:t>CORRECT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7679" y="2590800"/>
            <a:ext cx="91040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 smtClean="0"/>
              <a:t>Would you mind if </a:t>
            </a:r>
            <a:r>
              <a:rPr lang="en-US" sz="4000" dirty="0"/>
              <a:t>I </a:t>
            </a:r>
            <a:r>
              <a:rPr lang="en-US" sz="4000" dirty="0" smtClean="0"/>
              <a:t>borrowed your </a:t>
            </a:r>
            <a:r>
              <a:rPr lang="en-US" sz="4000" dirty="0"/>
              <a:t>car?</a:t>
            </a:r>
          </a:p>
        </p:txBody>
      </p:sp>
      <p:pic>
        <p:nvPicPr>
          <p:cNvPr id="964616" name="Picture 8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63246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4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64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2" grpId="0"/>
      <p:bldP spid="9646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7-5  LET’S PRACTICE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354513" y="1114425"/>
            <a:ext cx="998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YES</a:t>
            </a:r>
          </a:p>
          <a:p>
            <a:pPr eaLnBrk="1" hangingPunct="1"/>
            <a:r>
              <a:rPr lang="en-US" b="1"/>
              <a:t>NO</a:t>
            </a:r>
          </a:p>
        </p:txBody>
      </p:sp>
      <p:sp>
        <p:nvSpPr>
          <p:cNvPr id="964612" name="Text Box 4"/>
          <p:cNvSpPr txBox="1">
            <a:spLocks noChangeArrowheads="1"/>
          </p:cNvSpPr>
          <p:nvPr/>
        </p:nvSpPr>
        <p:spPr bwMode="auto">
          <a:xfrm>
            <a:off x="3270250" y="1090613"/>
            <a:ext cx="55721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/>
              <a:t>?</a:t>
            </a:r>
          </a:p>
        </p:txBody>
      </p:sp>
      <p:sp>
        <p:nvSpPr>
          <p:cNvPr id="964613" name="Line 5"/>
          <p:cNvSpPr>
            <a:spLocks noChangeShapeType="1"/>
          </p:cNvSpPr>
          <p:nvPr/>
        </p:nvSpPr>
        <p:spPr bwMode="auto">
          <a:xfrm>
            <a:off x="3127375" y="1579563"/>
            <a:ext cx="1227138" cy="2746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90550" y="1212850"/>
            <a:ext cx="244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/>
              <a:t>CORRECT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7679" y="2590800"/>
            <a:ext cx="831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 smtClean="0"/>
              <a:t>Do you mind if </a:t>
            </a:r>
            <a:r>
              <a:rPr lang="en-US" sz="4000" dirty="0"/>
              <a:t>I </a:t>
            </a:r>
            <a:r>
              <a:rPr lang="en-US" sz="4000" dirty="0" smtClean="0"/>
              <a:t>borrowed your </a:t>
            </a:r>
            <a:r>
              <a:rPr lang="en-US" sz="4000" dirty="0"/>
              <a:t>car?</a:t>
            </a:r>
          </a:p>
        </p:txBody>
      </p:sp>
      <p:pic>
        <p:nvPicPr>
          <p:cNvPr id="964616" name="Picture 8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63246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3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64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2" grpId="0"/>
      <p:bldP spid="9646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Time </a:t>
            </a:r>
            <a:r>
              <a:rPr lang="es-PE" dirty="0" err="1" smtClean="0"/>
              <a:t>to</a:t>
            </a:r>
            <a:r>
              <a:rPr lang="es-PE" dirty="0" smtClean="0"/>
              <a:t> </a:t>
            </a:r>
            <a:r>
              <a:rPr lang="es-PE" dirty="0" err="1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 LET’S PRACTICE</a:t>
            </a:r>
          </a:p>
        </p:txBody>
      </p:sp>
      <p:sp>
        <p:nvSpPr>
          <p:cNvPr id="68613" name="Text Box 7"/>
          <p:cNvSpPr txBox="1">
            <a:spLocks noChangeArrowheads="1"/>
          </p:cNvSpPr>
          <p:nvPr/>
        </p:nvSpPr>
        <p:spPr bwMode="auto">
          <a:xfrm>
            <a:off x="3590155" y="228601"/>
            <a:ext cx="5401445" cy="6001643"/>
          </a:xfrm>
          <a:prstGeom prst="rect">
            <a:avLst/>
          </a:prstGeom>
          <a:solidFill>
            <a:srgbClr val="0101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I´m hungry. My friend has an extra chocolate.</a:t>
            </a:r>
            <a:endParaRPr lang="en-US" dirty="0"/>
          </a:p>
          <a:p>
            <a:pPr eaLnBrk="1" hangingPunct="1"/>
            <a:r>
              <a:rPr lang="en-US" dirty="0" smtClean="0"/>
              <a:t>I have a party. I´m going to ask my </a:t>
            </a:r>
            <a:r>
              <a:rPr lang="en-US" dirty="0" smtClean="0"/>
              <a:t>mother </a:t>
            </a:r>
            <a:r>
              <a:rPr lang="en-US" dirty="0" smtClean="0"/>
              <a:t>for permission </a:t>
            </a:r>
          </a:p>
          <a:p>
            <a:pPr eaLnBrk="1" hangingPunct="1"/>
            <a:r>
              <a:rPr lang="es-PE" dirty="0" err="1" smtClean="0"/>
              <a:t>It´s</a:t>
            </a:r>
            <a:r>
              <a:rPr lang="es-PE" dirty="0" smtClean="0"/>
              <a:t> </a:t>
            </a:r>
            <a:r>
              <a:rPr lang="es-PE" dirty="0" err="1" smtClean="0"/>
              <a:t>hot</a:t>
            </a:r>
            <a:r>
              <a:rPr lang="es-PE" dirty="0" smtClean="0"/>
              <a:t> and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window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closed</a:t>
            </a:r>
            <a:r>
              <a:rPr lang="es-PE" dirty="0" smtClean="0"/>
              <a:t>. Ask </a:t>
            </a:r>
            <a:r>
              <a:rPr lang="es-PE" dirty="0" err="1" smtClean="0"/>
              <a:t>your</a:t>
            </a:r>
            <a:r>
              <a:rPr lang="es-PE" dirty="0" smtClean="0"/>
              <a:t> </a:t>
            </a:r>
            <a:r>
              <a:rPr lang="es-PE" dirty="0" err="1" smtClean="0"/>
              <a:t>friend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open </a:t>
            </a:r>
            <a:r>
              <a:rPr lang="es-PE" dirty="0" err="1" smtClean="0"/>
              <a:t>it</a:t>
            </a:r>
            <a:r>
              <a:rPr lang="es-PE" dirty="0" smtClean="0"/>
              <a:t>.</a:t>
            </a:r>
          </a:p>
          <a:p>
            <a:pPr eaLnBrk="1" hangingPunct="1"/>
            <a:r>
              <a:rPr lang="es-PE" dirty="0" err="1" smtClean="0"/>
              <a:t>Tomorrow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exam</a:t>
            </a:r>
            <a:r>
              <a:rPr lang="es-PE" dirty="0" smtClean="0"/>
              <a:t>, and </a:t>
            </a:r>
            <a:r>
              <a:rPr lang="es-PE" dirty="0" err="1" smtClean="0"/>
              <a:t>you</a:t>
            </a:r>
            <a:r>
              <a:rPr lang="es-PE" dirty="0" smtClean="0"/>
              <a:t> </a:t>
            </a:r>
            <a:r>
              <a:rPr lang="es-PE" dirty="0" err="1" smtClean="0"/>
              <a:t>don´t</a:t>
            </a:r>
            <a:r>
              <a:rPr lang="es-PE" dirty="0" smtClean="0"/>
              <a:t> </a:t>
            </a:r>
            <a:r>
              <a:rPr lang="es-PE" dirty="0" err="1" smtClean="0"/>
              <a:t>understand</a:t>
            </a:r>
            <a:r>
              <a:rPr lang="es-PE" dirty="0" smtClean="0"/>
              <a:t> </a:t>
            </a:r>
            <a:r>
              <a:rPr lang="es-PE" dirty="0" err="1" smtClean="0"/>
              <a:t>anything</a:t>
            </a:r>
            <a:r>
              <a:rPr lang="es-PE" dirty="0" smtClean="0"/>
              <a:t>. Ask </a:t>
            </a:r>
            <a:r>
              <a:rPr lang="es-PE" dirty="0" err="1" smtClean="0"/>
              <a:t>your</a:t>
            </a:r>
            <a:r>
              <a:rPr lang="es-PE" dirty="0" smtClean="0"/>
              <a:t> </a:t>
            </a:r>
            <a:r>
              <a:rPr lang="es-PE" dirty="0" err="1" smtClean="0"/>
              <a:t>friend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tutor </a:t>
            </a:r>
            <a:r>
              <a:rPr lang="es-PE" dirty="0" err="1" smtClean="0"/>
              <a:t>you</a:t>
            </a:r>
            <a:r>
              <a:rPr lang="es-PE" dirty="0" smtClean="0"/>
              <a:t>.</a:t>
            </a:r>
            <a:endParaRPr lang="en-US" dirty="0"/>
          </a:p>
        </p:txBody>
      </p:sp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2996120" y="720903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cs typeface="Arial" charset="0"/>
                <a:sym typeface="Wingdings" pitchFamily="1" charset="2"/>
              </a:rPr>
              <a:t></a:t>
            </a:r>
          </a:p>
        </p:txBody>
      </p:sp>
      <p:sp>
        <p:nvSpPr>
          <p:cNvPr id="733196" name="Text Box 12"/>
          <p:cNvSpPr txBox="1">
            <a:spLocks noChangeArrowheads="1"/>
          </p:cNvSpPr>
          <p:nvPr/>
        </p:nvSpPr>
        <p:spPr bwMode="auto">
          <a:xfrm>
            <a:off x="2957203" y="5064303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ym typeface="Wingdings" pitchFamily="1" charset="2"/>
              </a:rPr>
              <a:t></a:t>
            </a:r>
          </a:p>
        </p:txBody>
      </p:sp>
      <p:sp>
        <p:nvSpPr>
          <p:cNvPr id="733197" name="Text Box 13"/>
          <p:cNvSpPr txBox="1">
            <a:spLocks noChangeArrowheads="1"/>
          </p:cNvSpPr>
          <p:nvPr/>
        </p:nvSpPr>
        <p:spPr bwMode="auto">
          <a:xfrm>
            <a:off x="3046789" y="3048000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ym typeface="Wingdings" pitchFamily="1" charset="2"/>
              </a:rPr>
              <a:t></a:t>
            </a:r>
          </a:p>
        </p:txBody>
      </p:sp>
      <p:pic>
        <p:nvPicPr>
          <p:cNvPr id="68618" name="Picture 15" descr="shutterstock_17972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655887" cy="397827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9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4" grpId="0"/>
      <p:bldP spid="733196" grpId="0"/>
      <p:bldP spid="7331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7-5 POLITE QUESTIONS:  </a:t>
            </a:r>
            <a:r>
              <a:rPr lang="en-US" sz="2000" i="1">
                <a:solidFill>
                  <a:schemeClr val="bg1"/>
                </a:solidFill>
              </a:rPr>
              <a:t>MAY I, COULD I, CAN I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15913" y="329013"/>
            <a:ext cx="3762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Asking for permission</a:t>
            </a:r>
            <a:endParaRPr lang="en-US" sz="2800" dirty="0"/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315913" y="2567388"/>
            <a:ext cx="417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POSSIBLE  ANSWERS</a:t>
            </a: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168276" y="848125"/>
            <a:ext cx="555632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(a) </a:t>
            </a:r>
            <a:r>
              <a:rPr lang="en-US" b="1" i="1" dirty="0">
                <a:solidFill>
                  <a:schemeClr val="hlink"/>
                </a:solidFill>
              </a:rPr>
              <a:t>May I</a:t>
            </a:r>
            <a:r>
              <a:rPr lang="en-US" dirty="0"/>
              <a:t> </a:t>
            </a:r>
            <a:r>
              <a:rPr lang="en-US" dirty="0" smtClean="0"/>
              <a:t>take </a:t>
            </a:r>
            <a:r>
              <a:rPr lang="en-US" dirty="0"/>
              <a:t>your picture?</a:t>
            </a:r>
          </a:p>
          <a:p>
            <a:pPr eaLnBrk="1" hangingPunct="1"/>
            <a:r>
              <a:rPr lang="en-US" dirty="0"/>
              <a:t>(b) </a:t>
            </a:r>
            <a:r>
              <a:rPr lang="en-US" b="1" i="1" dirty="0">
                <a:solidFill>
                  <a:schemeClr val="hlink"/>
                </a:solidFill>
              </a:rPr>
              <a:t>Could I</a:t>
            </a:r>
            <a:r>
              <a:rPr lang="en-US" dirty="0"/>
              <a:t> </a:t>
            </a:r>
            <a:r>
              <a:rPr lang="en-US" dirty="0" smtClean="0"/>
              <a:t>take </a:t>
            </a:r>
            <a:r>
              <a:rPr lang="en-US" dirty="0"/>
              <a:t>your picture?</a:t>
            </a:r>
          </a:p>
          <a:p>
            <a:pPr eaLnBrk="1" hangingPunct="1"/>
            <a:r>
              <a:rPr lang="en-US" dirty="0"/>
              <a:t>(c) </a:t>
            </a:r>
            <a:r>
              <a:rPr lang="en-US" b="1" i="1" dirty="0">
                <a:solidFill>
                  <a:schemeClr val="hlink"/>
                </a:solidFill>
              </a:rPr>
              <a:t>Can I</a:t>
            </a:r>
            <a:r>
              <a:rPr lang="en-US" dirty="0"/>
              <a:t> </a:t>
            </a:r>
            <a:r>
              <a:rPr lang="en-US" dirty="0" smtClean="0"/>
              <a:t>take </a:t>
            </a:r>
            <a:r>
              <a:rPr lang="en-US" dirty="0"/>
              <a:t>your picture?</a:t>
            </a:r>
          </a:p>
        </p:txBody>
      </p:sp>
      <p:sp>
        <p:nvSpPr>
          <p:cNvPr id="718861" name="Text Box 13"/>
          <p:cNvSpPr txBox="1">
            <a:spLocks noChangeArrowheads="1"/>
          </p:cNvSpPr>
          <p:nvPr/>
        </p:nvSpPr>
        <p:spPr bwMode="auto">
          <a:xfrm>
            <a:off x="620713" y="3402413"/>
            <a:ext cx="895350" cy="519112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Yes.</a:t>
            </a:r>
          </a:p>
        </p:txBody>
      </p:sp>
      <p:sp>
        <p:nvSpPr>
          <p:cNvPr id="718862" name="Text Box 14"/>
          <p:cNvSpPr txBox="1">
            <a:spLocks noChangeArrowheads="1"/>
          </p:cNvSpPr>
          <p:nvPr/>
        </p:nvSpPr>
        <p:spPr bwMode="auto">
          <a:xfrm>
            <a:off x="3490913" y="5302650"/>
            <a:ext cx="1452563" cy="519113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Uh-huh.</a:t>
            </a:r>
          </a:p>
        </p:txBody>
      </p:sp>
      <p:sp>
        <p:nvSpPr>
          <p:cNvPr id="718863" name="Text Box 15"/>
          <p:cNvSpPr txBox="1">
            <a:spLocks noChangeArrowheads="1"/>
          </p:cNvSpPr>
          <p:nvPr/>
        </p:nvSpPr>
        <p:spPr bwMode="auto">
          <a:xfrm>
            <a:off x="407988" y="5043888"/>
            <a:ext cx="2498725" cy="519112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Yes. Certainly.</a:t>
            </a:r>
          </a:p>
        </p:txBody>
      </p:sp>
      <p:sp>
        <p:nvSpPr>
          <p:cNvPr id="718864" name="Text Box 16"/>
          <p:cNvSpPr txBox="1">
            <a:spLocks noChangeArrowheads="1"/>
          </p:cNvSpPr>
          <p:nvPr/>
        </p:nvSpPr>
        <p:spPr bwMode="auto">
          <a:xfrm>
            <a:off x="2562226" y="3238900"/>
            <a:ext cx="1825625" cy="519113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Of course.</a:t>
            </a:r>
          </a:p>
        </p:txBody>
      </p:sp>
      <p:sp>
        <p:nvSpPr>
          <p:cNvPr id="718865" name="Text Box 17"/>
          <p:cNvSpPr txBox="1">
            <a:spLocks noChangeArrowheads="1"/>
          </p:cNvSpPr>
          <p:nvPr/>
        </p:nvSpPr>
        <p:spPr bwMode="auto">
          <a:xfrm>
            <a:off x="4937126" y="3870725"/>
            <a:ext cx="1689100" cy="519113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Certainly.</a:t>
            </a:r>
          </a:p>
        </p:txBody>
      </p:sp>
      <p:sp>
        <p:nvSpPr>
          <p:cNvPr id="718866" name="Text Box 18"/>
          <p:cNvSpPr txBox="1">
            <a:spLocks noChangeArrowheads="1"/>
          </p:cNvSpPr>
          <p:nvPr/>
        </p:nvSpPr>
        <p:spPr bwMode="auto">
          <a:xfrm>
            <a:off x="3452813" y="3870725"/>
            <a:ext cx="1035050" cy="519113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Sure.</a:t>
            </a:r>
          </a:p>
        </p:txBody>
      </p:sp>
      <p:sp>
        <p:nvSpPr>
          <p:cNvPr id="718867" name="Text Box 19"/>
          <p:cNvSpPr txBox="1">
            <a:spLocks noChangeArrowheads="1"/>
          </p:cNvSpPr>
          <p:nvPr/>
        </p:nvSpPr>
        <p:spPr bwMode="auto">
          <a:xfrm>
            <a:off x="4943476" y="3238900"/>
            <a:ext cx="1112837" cy="519113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Okay.</a:t>
            </a:r>
          </a:p>
        </p:txBody>
      </p:sp>
      <p:sp>
        <p:nvSpPr>
          <p:cNvPr id="718868" name="Text Box 20"/>
          <p:cNvSpPr txBox="1">
            <a:spLocks noChangeArrowheads="1"/>
          </p:cNvSpPr>
          <p:nvPr/>
        </p:nvSpPr>
        <p:spPr bwMode="auto">
          <a:xfrm>
            <a:off x="407988" y="4099325"/>
            <a:ext cx="2635250" cy="519113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Yes. Of course.</a:t>
            </a:r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3144838" y="4618438"/>
            <a:ext cx="2795588" cy="519112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Sorry, not today.</a:t>
            </a:r>
          </a:p>
        </p:txBody>
      </p:sp>
      <p:pic>
        <p:nvPicPr>
          <p:cNvPr id="40975" name="Picture 25" descr="shutterstock_7398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457200"/>
            <a:ext cx="1771650" cy="2271713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6" name="Picture 26" descr="shutterstock_55899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63531"/>
            <a:ext cx="1530350" cy="1790700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346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2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750"/>
                            </p:stCondLst>
                            <p:childTnLst>
                              <p:par>
                                <p:cTn id="3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8750"/>
                            </p:stCondLst>
                            <p:childTnLst>
                              <p:par>
                                <p:cTn id="3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1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750"/>
                            </p:stCondLst>
                            <p:childTnLst>
                              <p:par>
                                <p:cTn id="4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750"/>
                            </p:stCondLst>
                            <p:childTnLst>
                              <p:par>
                                <p:cTn id="4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1750"/>
                            </p:stCondLst>
                            <p:childTnLst>
                              <p:par>
                                <p:cTn id="5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1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2750"/>
                            </p:stCondLst>
                            <p:childTnLst>
                              <p:par>
                                <p:cTn id="6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1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750"/>
                            </p:stCondLst>
                            <p:childTnLst>
                              <p:par>
                                <p:cTn id="6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1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718852" grpId="0"/>
      <p:bldP spid="718861" grpId="0" animBg="1"/>
      <p:bldP spid="718862" grpId="0" animBg="1"/>
      <p:bldP spid="718863" grpId="0" animBg="1"/>
      <p:bldP spid="718864" grpId="0" animBg="1"/>
      <p:bldP spid="718865" grpId="0" animBg="1"/>
      <p:bldP spid="718866" grpId="0" animBg="1"/>
      <p:bldP spid="718867" grpId="0" animBg="1"/>
      <p:bldP spid="718868" grpId="0" animBg="1"/>
      <p:bldP spid="7188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7-7 EXPRESSING ADVICE:  </a:t>
            </a:r>
            <a:r>
              <a:rPr lang="en-US" sz="2000" i="1" dirty="0">
                <a:solidFill>
                  <a:schemeClr val="bg1"/>
                </a:solidFill>
              </a:rPr>
              <a:t>SHOULD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i="1" dirty="0">
                <a:solidFill>
                  <a:schemeClr val="bg1"/>
                </a:solidFill>
              </a:rPr>
              <a:t> OUGHT TO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4276" name="Picture 6" descr="shutterstock_36299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438"/>
            <a:ext cx="8839200" cy="6126162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5253408" y="152400"/>
            <a:ext cx="3873500" cy="1447800"/>
          </a:xfrm>
          <a:prstGeom prst="wedgeRoundRectCallout">
            <a:avLst>
              <a:gd name="adj1" fmla="val -5389"/>
              <a:gd name="adj2" fmla="val 111492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u="sng" dirty="0" smtClean="0"/>
              <a:t>Do </a:t>
            </a:r>
            <a:r>
              <a:rPr lang="es-PE" sz="3200" u="sng" dirty="0" err="1" smtClean="0"/>
              <a:t>you</a:t>
            </a:r>
            <a:r>
              <a:rPr lang="es-PE" sz="3200" u="sng" dirty="0" smtClean="0"/>
              <a:t> </a:t>
            </a:r>
            <a:r>
              <a:rPr lang="es-PE" sz="3200" u="sng" dirty="0" err="1" smtClean="0"/>
              <a:t>mi</a:t>
            </a:r>
            <a:r>
              <a:rPr lang="es-PE" sz="3200" dirty="0" err="1" smtClean="0"/>
              <a:t>nd</a:t>
            </a:r>
            <a:r>
              <a:rPr lang="es-PE" sz="3200" dirty="0" smtClean="0"/>
              <a:t> </a:t>
            </a:r>
            <a:r>
              <a:rPr lang="es-PE" sz="3200" dirty="0" err="1" smtClean="0"/>
              <a:t>if</a:t>
            </a:r>
            <a:r>
              <a:rPr lang="es-PE" sz="3200" dirty="0" smtClean="0"/>
              <a:t> I</a:t>
            </a:r>
            <a:r>
              <a:rPr lang="es-PE" sz="3200" dirty="0" smtClean="0">
                <a:solidFill>
                  <a:srgbClr val="00B050"/>
                </a:solidFill>
              </a:rPr>
              <a:t> </a:t>
            </a:r>
            <a:r>
              <a:rPr lang="es-PE" sz="3200" u="sng" dirty="0" err="1" smtClean="0">
                <a:solidFill>
                  <a:srgbClr val="FFC000"/>
                </a:solidFill>
              </a:rPr>
              <a:t>go</a:t>
            </a:r>
            <a:r>
              <a:rPr lang="es-PE" sz="3200" dirty="0" smtClean="0">
                <a:solidFill>
                  <a:srgbClr val="00B050"/>
                </a:solidFill>
              </a:rPr>
              <a:t> </a:t>
            </a:r>
            <a:r>
              <a:rPr lang="es-PE" sz="3200" dirty="0" smtClean="0"/>
              <a:t>home </a:t>
            </a:r>
            <a:r>
              <a:rPr lang="es-PE" sz="3200" dirty="0" err="1" smtClean="0"/>
              <a:t>now</a:t>
            </a:r>
            <a:r>
              <a:rPr lang="es-PE" sz="3200" dirty="0" smtClean="0"/>
              <a:t>?</a:t>
            </a:r>
            <a:endParaRPr lang="en-US" sz="3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81000" y="4114800"/>
            <a:ext cx="4419600" cy="1122599"/>
          </a:xfrm>
          <a:prstGeom prst="wedgeRoundRectCallout">
            <a:avLst>
              <a:gd name="adj1" fmla="val -13510"/>
              <a:gd name="adj2" fmla="val -146572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/>
              <a:t>No, </a:t>
            </a:r>
            <a:r>
              <a:rPr lang="es-PE" sz="3200" dirty="0" err="1" smtClean="0"/>
              <a:t>go</a:t>
            </a:r>
            <a:r>
              <a:rPr lang="es-PE" sz="3200" dirty="0" smtClean="0"/>
              <a:t> </a:t>
            </a:r>
            <a:r>
              <a:rPr lang="es-PE" sz="3200" dirty="0" err="1" smtClean="0"/>
              <a:t>ahead</a:t>
            </a:r>
            <a:r>
              <a:rPr lang="es-PE" sz="3200" dirty="0" smtClean="0"/>
              <a:t>. I am </a:t>
            </a:r>
            <a:r>
              <a:rPr lang="es-PE" sz="3200" dirty="0" err="1" smtClean="0"/>
              <a:t>going</a:t>
            </a:r>
            <a:r>
              <a:rPr lang="es-PE" sz="3200" dirty="0" smtClean="0"/>
              <a:t> home, </a:t>
            </a:r>
            <a:r>
              <a:rPr lang="es-PE" sz="3200" dirty="0" err="1" smtClean="0"/>
              <a:t>too</a:t>
            </a:r>
            <a:r>
              <a:rPr lang="es-PE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058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7-7 EXPRESSING ADVICE:  </a:t>
            </a:r>
            <a:r>
              <a:rPr lang="en-US" sz="2000" i="1" dirty="0">
                <a:solidFill>
                  <a:schemeClr val="bg1"/>
                </a:solidFill>
              </a:rPr>
              <a:t>SHOULD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i="1" dirty="0">
                <a:solidFill>
                  <a:schemeClr val="bg1"/>
                </a:solidFill>
              </a:rPr>
              <a:t> OUGHT TO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4276" name="Picture 6" descr="shutterstock_36299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6673"/>
            <a:ext cx="8839200" cy="6126162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5104569" y="156673"/>
            <a:ext cx="3873500" cy="1447800"/>
          </a:xfrm>
          <a:prstGeom prst="wedgeRoundRectCallout">
            <a:avLst>
              <a:gd name="adj1" fmla="val -6051"/>
              <a:gd name="adj2" fmla="val 123888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u="sng" dirty="0" err="1" smtClean="0"/>
              <a:t>Would</a:t>
            </a:r>
            <a:r>
              <a:rPr lang="es-PE" sz="3200" u="sng" dirty="0" smtClean="0"/>
              <a:t> </a:t>
            </a:r>
            <a:r>
              <a:rPr lang="es-PE" sz="3200" u="sng" dirty="0" err="1" smtClean="0"/>
              <a:t>you</a:t>
            </a:r>
            <a:r>
              <a:rPr lang="es-PE" sz="3200" u="sng" dirty="0" smtClean="0"/>
              <a:t> </a:t>
            </a:r>
            <a:r>
              <a:rPr lang="es-PE" sz="3200" u="sng" dirty="0" err="1" smtClean="0"/>
              <a:t>mi</a:t>
            </a:r>
            <a:r>
              <a:rPr lang="es-PE" sz="3200" dirty="0" err="1" smtClean="0"/>
              <a:t>nd</a:t>
            </a:r>
            <a:r>
              <a:rPr lang="es-PE" sz="3200" dirty="0" smtClean="0"/>
              <a:t> </a:t>
            </a:r>
            <a:r>
              <a:rPr lang="es-PE" sz="3200" dirty="0" err="1" smtClean="0"/>
              <a:t>if</a:t>
            </a:r>
            <a:r>
              <a:rPr lang="es-PE" sz="3200" dirty="0" smtClean="0"/>
              <a:t> I</a:t>
            </a:r>
            <a:r>
              <a:rPr lang="es-PE" sz="3200" dirty="0" smtClean="0">
                <a:solidFill>
                  <a:srgbClr val="00B050"/>
                </a:solidFill>
              </a:rPr>
              <a:t> </a:t>
            </a:r>
            <a:r>
              <a:rPr lang="es-PE" sz="3200" u="sng" dirty="0" err="1" smtClean="0">
                <a:solidFill>
                  <a:srgbClr val="FFC000"/>
                </a:solidFill>
              </a:rPr>
              <a:t>went</a:t>
            </a:r>
            <a:r>
              <a:rPr lang="es-PE" sz="3200" dirty="0" smtClean="0">
                <a:solidFill>
                  <a:srgbClr val="00B050"/>
                </a:solidFill>
              </a:rPr>
              <a:t> </a:t>
            </a:r>
            <a:r>
              <a:rPr lang="es-PE" sz="3200" dirty="0" smtClean="0"/>
              <a:t>home </a:t>
            </a:r>
            <a:r>
              <a:rPr lang="es-PE" sz="3200" dirty="0" err="1" smtClean="0"/>
              <a:t>now</a:t>
            </a:r>
            <a:r>
              <a:rPr lang="es-PE" sz="3200" dirty="0" smtClean="0"/>
              <a:t>?</a:t>
            </a:r>
            <a:endParaRPr lang="en-US" sz="3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81000" y="4114800"/>
            <a:ext cx="4419600" cy="1122599"/>
          </a:xfrm>
          <a:prstGeom prst="wedgeRoundRectCallout">
            <a:avLst>
              <a:gd name="adj1" fmla="val -13510"/>
              <a:gd name="adj2" fmla="val -146572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/>
              <a:t>No, </a:t>
            </a:r>
            <a:r>
              <a:rPr lang="es-PE" sz="3200" dirty="0" err="1" smtClean="0"/>
              <a:t>go</a:t>
            </a:r>
            <a:r>
              <a:rPr lang="es-PE" sz="3200" dirty="0" smtClean="0"/>
              <a:t> </a:t>
            </a:r>
            <a:r>
              <a:rPr lang="es-PE" sz="3200" dirty="0" err="1" smtClean="0"/>
              <a:t>ahead</a:t>
            </a:r>
            <a:r>
              <a:rPr lang="es-PE" sz="3200" dirty="0" smtClean="0"/>
              <a:t>. I am </a:t>
            </a:r>
            <a:r>
              <a:rPr lang="es-PE" sz="3200" dirty="0" err="1" smtClean="0"/>
              <a:t>going</a:t>
            </a:r>
            <a:r>
              <a:rPr lang="es-PE" sz="3200" dirty="0" smtClean="0"/>
              <a:t> home, </a:t>
            </a:r>
            <a:r>
              <a:rPr lang="es-PE" sz="3200" dirty="0" err="1" smtClean="0"/>
              <a:t>too</a:t>
            </a:r>
            <a:r>
              <a:rPr lang="es-PE" sz="3200" dirty="0" smtClean="0"/>
              <a:t>.</a:t>
            </a:r>
            <a:endParaRPr lang="en-US" sz="3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04569" y="156673"/>
            <a:ext cx="3873500" cy="1447800"/>
          </a:xfrm>
          <a:prstGeom prst="wedgeRoundRectCallout">
            <a:avLst>
              <a:gd name="adj1" fmla="val -6051"/>
              <a:gd name="adj2" fmla="val 123888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err="1" smtClean="0"/>
              <a:t>Thank</a:t>
            </a:r>
            <a:r>
              <a:rPr lang="es-PE" sz="3200" dirty="0" smtClean="0"/>
              <a:t> </a:t>
            </a:r>
            <a:r>
              <a:rPr lang="es-PE" sz="3200" dirty="0" err="1" smtClean="0"/>
              <a:t>you</a:t>
            </a:r>
            <a:r>
              <a:rPr lang="es-PE" sz="3200" dirty="0" smtClean="0"/>
              <a:t>. </a:t>
            </a:r>
            <a:r>
              <a:rPr lang="es-PE" sz="3200" dirty="0" err="1" smtClean="0"/>
              <a:t>See</a:t>
            </a:r>
            <a:r>
              <a:rPr lang="es-PE" sz="3200" dirty="0" smtClean="0"/>
              <a:t> </a:t>
            </a:r>
            <a:r>
              <a:rPr lang="es-PE" sz="3200" dirty="0" err="1" smtClean="0"/>
              <a:t>you</a:t>
            </a:r>
            <a:r>
              <a:rPr lang="es-PE" sz="3200" dirty="0" smtClean="0"/>
              <a:t> </a:t>
            </a:r>
            <a:r>
              <a:rPr lang="es-PE" sz="3200" dirty="0" err="1" smtClean="0"/>
              <a:t>tomorrow</a:t>
            </a:r>
            <a:r>
              <a:rPr lang="es-PE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134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2" grpId="2" animBg="1"/>
      <p:bldP spid="6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7-7 EXPRESSING ADVICE:  </a:t>
            </a:r>
            <a:r>
              <a:rPr lang="en-US" sz="2000" i="1" dirty="0">
                <a:solidFill>
                  <a:schemeClr val="bg1"/>
                </a:solidFill>
              </a:rPr>
              <a:t>SHOULD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i="1" dirty="0">
                <a:solidFill>
                  <a:schemeClr val="bg1"/>
                </a:solidFill>
              </a:rPr>
              <a:t> OUGHT TO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4276" name="Picture 6" descr="shutterstock_36299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6673"/>
            <a:ext cx="8839200" cy="6126162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5104569" y="156673"/>
            <a:ext cx="3873500" cy="1447800"/>
          </a:xfrm>
          <a:prstGeom prst="wedgeRoundRectCallout">
            <a:avLst>
              <a:gd name="adj1" fmla="val -6051"/>
              <a:gd name="adj2" fmla="val 123888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u="sng" dirty="0" err="1" smtClean="0"/>
              <a:t>Would</a:t>
            </a:r>
            <a:r>
              <a:rPr lang="es-PE" sz="3200" u="sng" dirty="0" smtClean="0"/>
              <a:t> </a:t>
            </a:r>
            <a:r>
              <a:rPr lang="es-PE" sz="3200" u="sng" dirty="0" err="1" smtClean="0"/>
              <a:t>you</a:t>
            </a:r>
            <a:r>
              <a:rPr lang="es-PE" sz="3200" u="sng" dirty="0" smtClean="0"/>
              <a:t> </a:t>
            </a:r>
            <a:r>
              <a:rPr lang="es-PE" sz="3200" u="sng" dirty="0" err="1" smtClean="0"/>
              <a:t>mi</a:t>
            </a:r>
            <a:r>
              <a:rPr lang="es-PE" sz="3200" dirty="0" err="1" smtClean="0"/>
              <a:t>nd</a:t>
            </a:r>
            <a:r>
              <a:rPr lang="es-PE" sz="3200" dirty="0" smtClean="0"/>
              <a:t> </a:t>
            </a:r>
            <a:r>
              <a:rPr lang="es-PE" sz="3200" dirty="0" err="1" smtClean="0"/>
              <a:t>if</a:t>
            </a:r>
            <a:r>
              <a:rPr lang="es-PE" sz="3200" dirty="0" smtClean="0"/>
              <a:t> I</a:t>
            </a:r>
            <a:r>
              <a:rPr lang="es-PE" sz="3200" dirty="0" smtClean="0">
                <a:solidFill>
                  <a:srgbClr val="00B050"/>
                </a:solidFill>
              </a:rPr>
              <a:t> </a:t>
            </a:r>
            <a:r>
              <a:rPr lang="es-PE" sz="3200" u="sng" dirty="0" err="1" smtClean="0">
                <a:solidFill>
                  <a:srgbClr val="FFC000"/>
                </a:solidFill>
              </a:rPr>
              <a:t>went</a:t>
            </a:r>
            <a:r>
              <a:rPr lang="es-PE" sz="3200" dirty="0" smtClean="0">
                <a:solidFill>
                  <a:srgbClr val="00B050"/>
                </a:solidFill>
              </a:rPr>
              <a:t> </a:t>
            </a:r>
            <a:r>
              <a:rPr lang="es-PE" sz="3200" dirty="0" smtClean="0"/>
              <a:t>home </a:t>
            </a:r>
            <a:r>
              <a:rPr lang="es-PE" sz="3200" dirty="0" err="1" smtClean="0"/>
              <a:t>now</a:t>
            </a:r>
            <a:r>
              <a:rPr lang="es-PE" sz="3200" dirty="0" smtClean="0"/>
              <a:t>?</a:t>
            </a:r>
            <a:endParaRPr lang="en-US" sz="3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81000" y="4114800"/>
            <a:ext cx="4648200" cy="1122599"/>
          </a:xfrm>
          <a:prstGeom prst="wedgeRoundRectCallout">
            <a:avLst>
              <a:gd name="adj1" fmla="val -13510"/>
              <a:gd name="adj2" fmla="val -146572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err="1" smtClean="0"/>
              <a:t>Sorry</a:t>
            </a:r>
            <a:r>
              <a:rPr lang="es-PE" sz="3200" dirty="0" smtClean="0"/>
              <a:t>, </a:t>
            </a:r>
            <a:r>
              <a:rPr lang="es-PE" sz="3200" dirty="0" err="1" smtClean="0"/>
              <a:t>but</a:t>
            </a:r>
            <a:r>
              <a:rPr lang="es-PE" sz="3200" dirty="0" smtClean="0"/>
              <a:t> </a:t>
            </a:r>
            <a:r>
              <a:rPr lang="es-PE" sz="3200" dirty="0" err="1" smtClean="0"/>
              <a:t>we</a:t>
            </a:r>
            <a:r>
              <a:rPr lang="es-PE" sz="3200" dirty="0" smtClean="0"/>
              <a:t> </a:t>
            </a:r>
            <a:r>
              <a:rPr lang="es-PE" sz="3200" dirty="0" err="1" smtClean="0"/>
              <a:t>have</a:t>
            </a:r>
            <a:r>
              <a:rPr lang="es-PE" sz="3200" dirty="0" smtClean="0"/>
              <a:t> </a:t>
            </a:r>
            <a:r>
              <a:rPr lang="es-PE" sz="3200" dirty="0" err="1" smtClean="0"/>
              <a:t>to</a:t>
            </a:r>
            <a:r>
              <a:rPr lang="es-PE" sz="3200" dirty="0" smtClean="0"/>
              <a:t> </a:t>
            </a:r>
            <a:r>
              <a:rPr lang="es-PE" sz="3200" dirty="0" err="1" smtClean="0"/>
              <a:t>continue</a:t>
            </a:r>
            <a:r>
              <a:rPr lang="es-PE" sz="3200" dirty="0" smtClean="0"/>
              <a:t> and </a:t>
            </a:r>
            <a:r>
              <a:rPr lang="es-PE" sz="3200" dirty="0" err="1" smtClean="0"/>
              <a:t>finish</a:t>
            </a:r>
            <a:r>
              <a:rPr lang="es-PE" sz="3200" dirty="0" smtClean="0"/>
              <a:t> </a:t>
            </a:r>
            <a:r>
              <a:rPr lang="es-PE" sz="3200" dirty="0" err="1" smtClean="0"/>
              <a:t>this</a:t>
            </a:r>
            <a:r>
              <a:rPr lang="es-PE" sz="3200" dirty="0" smtClean="0"/>
              <a:t>. </a:t>
            </a:r>
            <a:endParaRPr lang="en-US" sz="3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99584" y="158097"/>
            <a:ext cx="3873500" cy="1447800"/>
          </a:xfrm>
          <a:prstGeom prst="wedgeRoundRectCallout">
            <a:avLst>
              <a:gd name="adj1" fmla="val -6051"/>
              <a:gd name="adj2" fmla="val 123888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/>
              <a:t>Ok, </a:t>
            </a:r>
            <a:r>
              <a:rPr lang="es-PE" sz="3200" dirty="0" smtClean="0">
                <a:sym typeface="Wingdings" pitchFamily="2" charset="2"/>
              </a:rPr>
              <a:t></a:t>
            </a:r>
          </a:p>
          <a:p>
            <a:pPr algn="ctr"/>
            <a:r>
              <a:rPr lang="es-PE" sz="3200" dirty="0" err="1" smtClean="0">
                <a:sym typeface="Wingdings" pitchFamily="2" charset="2"/>
              </a:rPr>
              <a:t>Let´s</a:t>
            </a:r>
            <a:r>
              <a:rPr lang="es-PE" sz="3200" dirty="0" smtClean="0">
                <a:sym typeface="Wingdings" pitchFamily="2" charset="2"/>
              </a:rPr>
              <a:t> </a:t>
            </a:r>
            <a:r>
              <a:rPr lang="es-PE" sz="3200" dirty="0" err="1" smtClean="0">
                <a:sym typeface="Wingdings" pitchFamily="2" charset="2"/>
              </a:rPr>
              <a:t>continue</a:t>
            </a:r>
            <a:r>
              <a:rPr lang="es-PE" sz="3200" dirty="0" smtClean="0">
                <a:sym typeface="Wingdings" pitchFamily="2" charset="2"/>
              </a:rPr>
              <a:t> </a:t>
            </a:r>
            <a:r>
              <a:rPr lang="es-PE" sz="3200" dirty="0" err="1" smtClean="0">
                <a:sym typeface="Wingdings" pitchFamily="2" charset="2"/>
              </a:rPr>
              <a:t>the</a:t>
            </a:r>
            <a:r>
              <a:rPr lang="es-PE" sz="3200" dirty="0" smtClean="0">
                <a:sym typeface="Wingdings" pitchFamily="2" charset="2"/>
              </a:rPr>
              <a:t> </a:t>
            </a:r>
            <a:r>
              <a:rPr lang="es-PE" sz="3200" dirty="0" err="1" smtClean="0">
                <a:sym typeface="Wingdings" pitchFamily="2" charset="2"/>
              </a:rPr>
              <a:t>analysis</a:t>
            </a:r>
            <a:r>
              <a:rPr lang="es-PE" sz="3200" dirty="0" smtClean="0">
                <a:sym typeface="Wingdings" pitchFamily="2" charset="2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04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Permission</a:t>
            </a:r>
            <a:r>
              <a:rPr lang="es-PE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3200" dirty="0" err="1" smtClean="0">
                <a:solidFill>
                  <a:srgbClr val="C00000"/>
                </a:solidFill>
              </a:rPr>
              <a:t>Would</a:t>
            </a:r>
            <a:r>
              <a:rPr lang="es-PE" sz="3200" dirty="0" smtClean="0">
                <a:solidFill>
                  <a:srgbClr val="C00000"/>
                </a:solidFill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</a:rPr>
              <a:t>you</a:t>
            </a:r>
            <a:r>
              <a:rPr lang="es-PE" sz="3200" dirty="0" smtClean="0">
                <a:solidFill>
                  <a:srgbClr val="C00000"/>
                </a:solidFill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</a:rPr>
              <a:t>mind</a:t>
            </a:r>
            <a:r>
              <a:rPr lang="es-PE" sz="3200" dirty="0">
                <a:solidFill>
                  <a:srgbClr val="C00000"/>
                </a:solidFill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</a:rPr>
              <a:t>if</a:t>
            </a:r>
            <a:r>
              <a:rPr lang="es-PE" sz="3200" dirty="0" smtClean="0">
                <a:solidFill>
                  <a:srgbClr val="C00000"/>
                </a:solidFill>
              </a:rPr>
              <a:t> …..? </a:t>
            </a:r>
          </a:p>
          <a:p>
            <a:pPr marL="0" indent="0">
              <a:buNone/>
            </a:pPr>
            <a:r>
              <a:rPr lang="es-PE" sz="3200" dirty="0">
                <a:solidFill>
                  <a:srgbClr val="C00000"/>
                </a:solidFill>
              </a:rPr>
              <a:t>	</a:t>
            </a:r>
            <a:r>
              <a:rPr lang="es-PE" sz="3200" dirty="0" smtClean="0">
                <a:solidFill>
                  <a:srgbClr val="C00000"/>
                </a:solidFill>
              </a:rPr>
              <a:t>			</a:t>
            </a:r>
            <a:r>
              <a:rPr lang="es-PE" sz="3200" dirty="0">
                <a:solidFill>
                  <a:srgbClr val="C00000"/>
                </a:solidFill>
              </a:rPr>
              <a:t>= </a:t>
            </a:r>
            <a:r>
              <a:rPr lang="es-PE" sz="3200" dirty="0" err="1">
                <a:solidFill>
                  <a:srgbClr val="C00000"/>
                </a:solidFill>
              </a:rPr>
              <a:t>Is</a:t>
            </a:r>
            <a:r>
              <a:rPr lang="es-PE" sz="3200" dirty="0">
                <a:solidFill>
                  <a:srgbClr val="C00000"/>
                </a:solidFill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</a:rPr>
              <a:t>it</a:t>
            </a:r>
            <a:r>
              <a:rPr lang="es-PE" sz="3200" dirty="0" smtClean="0">
                <a:solidFill>
                  <a:srgbClr val="C00000"/>
                </a:solidFill>
              </a:rPr>
              <a:t> </a:t>
            </a:r>
            <a:r>
              <a:rPr lang="es-PE" sz="3200" dirty="0">
                <a:solidFill>
                  <a:srgbClr val="C00000"/>
                </a:solidFill>
              </a:rPr>
              <a:t>a </a:t>
            </a:r>
            <a:r>
              <a:rPr lang="es-PE" sz="3200" dirty="0" err="1">
                <a:solidFill>
                  <a:srgbClr val="C00000"/>
                </a:solidFill>
              </a:rPr>
              <a:t>problem</a:t>
            </a:r>
            <a:r>
              <a:rPr lang="es-PE" sz="3200" dirty="0">
                <a:solidFill>
                  <a:srgbClr val="C00000"/>
                </a:solidFill>
              </a:rPr>
              <a:t> </a:t>
            </a:r>
            <a:r>
              <a:rPr lang="es-PE" sz="3200" dirty="0" err="1">
                <a:solidFill>
                  <a:srgbClr val="C00000"/>
                </a:solidFill>
              </a:rPr>
              <a:t>for</a:t>
            </a:r>
            <a:r>
              <a:rPr lang="es-PE" sz="3200" dirty="0">
                <a:solidFill>
                  <a:srgbClr val="C00000"/>
                </a:solidFill>
              </a:rPr>
              <a:t> </a:t>
            </a:r>
            <a:r>
              <a:rPr lang="es-PE" sz="3200" dirty="0" err="1">
                <a:solidFill>
                  <a:srgbClr val="C00000"/>
                </a:solidFill>
              </a:rPr>
              <a:t>you</a:t>
            </a:r>
            <a:r>
              <a:rPr lang="es-PE" sz="3200" dirty="0">
                <a:solidFill>
                  <a:srgbClr val="C00000"/>
                </a:solidFill>
              </a:rPr>
              <a:t> </a:t>
            </a:r>
            <a:r>
              <a:rPr lang="es-PE" sz="3200" dirty="0" err="1">
                <a:solidFill>
                  <a:srgbClr val="C00000"/>
                </a:solidFill>
              </a:rPr>
              <a:t>if</a:t>
            </a:r>
            <a:r>
              <a:rPr lang="es-PE" sz="3200" dirty="0">
                <a:solidFill>
                  <a:srgbClr val="C00000"/>
                </a:solidFill>
              </a:rPr>
              <a:t>..</a:t>
            </a:r>
          </a:p>
          <a:p>
            <a:pPr marL="0" indent="0">
              <a:buNone/>
            </a:pPr>
            <a:r>
              <a:rPr lang="es-PE" sz="3200" dirty="0" smtClean="0">
                <a:solidFill>
                  <a:srgbClr val="C00000"/>
                </a:solidFill>
              </a:rPr>
              <a:t>Do </a:t>
            </a:r>
            <a:r>
              <a:rPr lang="es-PE" sz="3200" dirty="0" err="1" smtClean="0">
                <a:solidFill>
                  <a:srgbClr val="C00000"/>
                </a:solidFill>
              </a:rPr>
              <a:t>you</a:t>
            </a:r>
            <a:r>
              <a:rPr lang="es-PE" sz="3200" dirty="0" smtClean="0">
                <a:solidFill>
                  <a:srgbClr val="C00000"/>
                </a:solidFill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</a:rPr>
              <a:t>mind</a:t>
            </a:r>
            <a:r>
              <a:rPr lang="es-PE" sz="3200" dirty="0" smtClean="0">
                <a:solidFill>
                  <a:srgbClr val="C00000"/>
                </a:solidFill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</a:rPr>
              <a:t>if</a:t>
            </a:r>
            <a:r>
              <a:rPr lang="es-PE" sz="3200" dirty="0" smtClean="0">
                <a:solidFill>
                  <a:srgbClr val="C00000"/>
                </a:solidFill>
              </a:rPr>
              <a:t>…..? </a:t>
            </a:r>
            <a:endParaRPr lang="es-PE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s-PE" sz="3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s-PE" sz="3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PE" sz="3200" dirty="0" err="1" smtClean="0">
                <a:solidFill>
                  <a:srgbClr val="C00000"/>
                </a:solidFill>
              </a:rPr>
              <a:t>May</a:t>
            </a:r>
            <a:r>
              <a:rPr lang="es-PE" sz="3200" dirty="0" smtClean="0">
                <a:solidFill>
                  <a:srgbClr val="C00000"/>
                </a:solidFill>
              </a:rPr>
              <a:t> I…</a:t>
            </a:r>
          </a:p>
          <a:p>
            <a:pPr marL="0" indent="0">
              <a:buNone/>
            </a:pPr>
            <a:r>
              <a:rPr lang="es-PE" sz="3200" dirty="0" smtClean="0">
                <a:solidFill>
                  <a:srgbClr val="C00000"/>
                </a:solidFill>
              </a:rPr>
              <a:t>Can I…			= </a:t>
            </a:r>
            <a:r>
              <a:rPr lang="es-PE" sz="3200" dirty="0" err="1" smtClean="0">
                <a:solidFill>
                  <a:srgbClr val="C00000"/>
                </a:solidFill>
              </a:rPr>
              <a:t>Is</a:t>
            </a:r>
            <a:r>
              <a:rPr lang="es-PE" sz="3200" dirty="0" smtClean="0">
                <a:solidFill>
                  <a:srgbClr val="C00000"/>
                </a:solidFill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</a:rPr>
              <a:t>it</a:t>
            </a:r>
            <a:r>
              <a:rPr lang="es-PE" sz="3200" dirty="0" smtClean="0">
                <a:solidFill>
                  <a:srgbClr val="C00000"/>
                </a:solidFill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</a:rPr>
              <a:t>possible</a:t>
            </a:r>
            <a:r>
              <a:rPr lang="es-PE" sz="3200" dirty="0" smtClean="0">
                <a:solidFill>
                  <a:srgbClr val="C00000"/>
                </a:solidFill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</a:rPr>
              <a:t>for</a:t>
            </a:r>
            <a:r>
              <a:rPr lang="es-PE" sz="3200" dirty="0" smtClean="0">
                <a:solidFill>
                  <a:srgbClr val="C00000"/>
                </a:solidFill>
              </a:rPr>
              <a:t> me </a:t>
            </a:r>
            <a:r>
              <a:rPr lang="es-PE" sz="3200" dirty="0" err="1" smtClean="0">
                <a:solidFill>
                  <a:srgbClr val="C00000"/>
                </a:solidFill>
              </a:rPr>
              <a:t>to</a:t>
            </a:r>
            <a:r>
              <a:rPr lang="es-PE" sz="3200" dirty="0" smtClean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r>
              <a:rPr lang="es-PE" sz="3200" dirty="0" err="1" smtClean="0">
                <a:solidFill>
                  <a:srgbClr val="C00000"/>
                </a:solidFill>
              </a:rPr>
              <a:t>Could</a:t>
            </a:r>
            <a:r>
              <a:rPr lang="es-PE" sz="3200" dirty="0" smtClean="0">
                <a:solidFill>
                  <a:srgbClr val="C00000"/>
                </a:solidFill>
              </a:rPr>
              <a:t> I…</a:t>
            </a:r>
            <a:endParaRPr lang="es-PE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PE" sz="3200" dirty="0" smtClean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6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7-5  LET’S PRACTICE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354513" y="1114425"/>
            <a:ext cx="998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YES</a:t>
            </a:r>
          </a:p>
          <a:p>
            <a:pPr eaLnBrk="1" hangingPunct="1"/>
            <a:r>
              <a:rPr lang="en-US" b="1"/>
              <a:t>NO</a:t>
            </a:r>
          </a:p>
        </p:txBody>
      </p:sp>
      <p:sp>
        <p:nvSpPr>
          <p:cNvPr id="966660" name="Text Box 4"/>
          <p:cNvSpPr txBox="1">
            <a:spLocks noChangeArrowheads="1"/>
          </p:cNvSpPr>
          <p:nvPr/>
        </p:nvSpPr>
        <p:spPr bwMode="auto">
          <a:xfrm>
            <a:off x="3270250" y="1090613"/>
            <a:ext cx="55721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/>
              <a:t>?</a:t>
            </a:r>
          </a:p>
        </p:txBody>
      </p:sp>
      <p:sp>
        <p:nvSpPr>
          <p:cNvPr id="966661" name="Line 5"/>
          <p:cNvSpPr>
            <a:spLocks noChangeShapeType="1"/>
          </p:cNvSpPr>
          <p:nvPr/>
        </p:nvSpPr>
        <p:spPr bwMode="auto">
          <a:xfrm flipV="1">
            <a:off x="3127375" y="1401763"/>
            <a:ext cx="1227138" cy="177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90550" y="1212850"/>
            <a:ext cx="244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/>
              <a:t>CORRECT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065213" y="2822575"/>
            <a:ext cx="54056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/>
              <a:t>Can I </a:t>
            </a:r>
            <a:r>
              <a:rPr lang="en-US" sz="4000" dirty="0" smtClean="0"/>
              <a:t>borrow </a:t>
            </a:r>
            <a:r>
              <a:rPr lang="en-US" sz="4000" dirty="0"/>
              <a:t>your car?</a:t>
            </a:r>
          </a:p>
        </p:txBody>
      </p:sp>
      <p:pic>
        <p:nvPicPr>
          <p:cNvPr id="966664" name="Picture 8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63246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3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66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60" grpId="0"/>
      <p:bldP spid="9666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7-5  LET’S PRACTICE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354513" y="1114425"/>
            <a:ext cx="998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YES</a:t>
            </a:r>
          </a:p>
          <a:p>
            <a:pPr eaLnBrk="1" hangingPunct="1"/>
            <a:r>
              <a:rPr lang="en-US" b="1"/>
              <a:t>NO</a:t>
            </a:r>
          </a:p>
        </p:txBody>
      </p:sp>
      <p:sp>
        <p:nvSpPr>
          <p:cNvPr id="968708" name="Text Box 4"/>
          <p:cNvSpPr txBox="1">
            <a:spLocks noChangeArrowheads="1"/>
          </p:cNvSpPr>
          <p:nvPr/>
        </p:nvSpPr>
        <p:spPr bwMode="auto">
          <a:xfrm>
            <a:off x="3270250" y="1090613"/>
            <a:ext cx="55721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/>
              <a:t>?</a:t>
            </a:r>
          </a:p>
        </p:txBody>
      </p:sp>
      <p:sp>
        <p:nvSpPr>
          <p:cNvPr id="968709" name="Line 5"/>
          <p:cNvSpPr>
            <a:spLocks noChangeShapeType="1"/>
          </p:cNvSpPr>
          <p:nvPr/>
        </p:nvSpPr>
        <p:spPr bwMode="auto">
          <a:xfrm flipV="1">
            <a:off x="3127375" y="1401763"/>
            <a:ext cx="1227138" cy="177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90550" y="1212850"/>
            <a:ext cx="244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/>
              <a:t>CORRECT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90550" y="2806531"/>
            <a:ext cx="77444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 smtClean="0"/>
              <a:t>Do you mind if </a:t>
            </a:r>
            <a:r>
              <a:rPr lang="en-US" sz="4000" dirty="0"/>
              <a:t>I borrow your car?</a:t>
            </a:r>
          </a:p>
        </p:txBody>
      </p:sp>
      <p:pic>
        <p:nvPicPr>
          <p:cNvPr id="968712" name="Picture 8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63246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00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68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08" grpId="0"/>
      <p:bldP spid="9687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7-5  LET’S PRACTICE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354513" y="1114425"/>
            <a:ext cx="998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YES</a:t>
            </a:r>
          </a:p>
          <a:p>
            <a:pPr eaLnBrk="1" hangingPunct="1"/>
            <a:r>
              <a:rPr lang="en-US" b="1"/>
              <a:t>NO</a:t>
            </a:r>
          </a:p>
        </p:txBody>
      </p:sp>
      <p:sp>
        <p:nvSpPr>
          <p:cNvPr id="964612" name="Text Box 4"/>
          <p:cNvSpPr txBox="1">
            <a:spLocks noChangeArrowheads="1"/>
          </p:cNvSpPr>
          <p:nvPr/>
        </p:nvSpPr>
        <p:spPr bwMode="auto">
          <a:xfrm>
            <a:off x="3270250" y="1090613"/>
            <a:ext cx="55721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/>
              <a:t>?</a:t>
            </a:r>
          </a:p>
        </p:txBody>
      </p:sp>
      <p:sp>
        <p:nvSpPr>
          <p:cNvPr id="964613" name="Line 5"/>
          <p:cNvSpPr>
            <a:spLocks noChangeShapeType="1"/>
          </p:cNvSpPr>
          <p:nvPr/>
        </p:nvSpPr>
        <p:spPr bwMode="auto">
          <a:xfrm>
            <a:off x="3127375" y="1579563"/>
            <a:ext cx="1227138" cy="2746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90550" y="1212850"/>
            <a:ext cx="244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/>
              <a:t>CORRECT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75595" y="2832169"/>
            <a:ext cx="6375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/>
              <a:t>Could I </a:t>
            </a:r>
            <a:r>
              <a:rPr lang="en-US" sz="4000" dirty="0" smtClean="0"/>
              <a:t>borrowed your </a:t>
            </a:r>
            <a:r>
              <a:rPr lang="en-US" sz="4000" dirty="0"/>
              <a:t>car?</a:t>
            </a:r>
          </a:p>
        </p:txBody>
      </p:sp>
      <p:pic>
        <p:nvPicPr>
          <p:cNvPr id="964616" name="Picture 8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63246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3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64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2" grpId="0"/>
      <p:bldP spid="9646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</TotalTime>
  <Words>334</Words>
  <Application>Microsoft Office PowerPoint</Application>
  <PresentationFormat>On-screen Show (4:3)</PresentationFormat>
  <Paragraphs>88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Permission with: may, can, could, would/do you mind if…</vt:lpstr>
      <vt:lpstr>PowerPoint Presentation</vt:lpstr>
      <vt:lpstr>PowerPoint Presentation</vt:lpstr>
      <vt:lpstr>PowerPoint Presentation</vt:lpstr>
      <vt:lpstr>PowerPoint Presentation</vt:lpstr>
      <vt:lpstr>Permission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to practice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Permission with: may, can, could, would/do you mind if…</dc:title>
  <dc:creator>Koshka</dc:creator>
  <cp:lastModifiedBy>Koshka</cp:lastModifiedBy>
  <cp:revision>10</cp:revision>
  <dcterms:created xsi:type="dcterms:W3CDTF">2014-02-05T16:50:03Z</dcterms:created>
  <dcterms:modified xsi:type="dcterms:W3CDTF">2014-02-05T17:29:18Z</dcterms:modified>
</cp:coreProperties>
</file>