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ADE4-CFEB-4979-8431-AE623787B8E5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35CC7-62CF-46D6-956C-C84192A3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D518FD-51F4-4F19-98D9-841993B02D3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49556-F74E-4B41-8105-0734929C029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B4E9C9-081C-4B15-9F62-9170AD33EC3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FBBC6B-7BFF-4707-B4C1-94653E9B5BC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967398-B7F2-4366-A882-4723F087432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FB7A86-6098-4150-B92A-12296370286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85B2A8-0883-4FEF-BD2F-892D22D66DE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4A112F-C890-4B0F-92C8-0A87CA85CC3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810CB6-AD06-405E-BE85-7BE4E338D2A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1286DE-BDFE-4F9B-A9CE-CE24B79D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09600"/>
            <a:ext cx="8964488" cy="5123655"/>
          </a:xfrm>
        </p:spPr>
        <p:txBody>
          <a:bodyPr/>
          <a:lstStyle/>
          <a:p>
            <a:pPr algn="l"/>
            <a:r>
              <a:rPr lang="es-PE" dirty="0" smtClean="0"/>
              <a:t>I </a:t>
            </a:r>
            <a:r>
              <a:rPr lang="es-PE" dirty="0" err="1" smtClean="0"/>
              <a:t>used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….  </a:t>
            </a:r>
            <a:br>
              <a:rPr lang="es-PE" dirty="0" smtClean="0"/>
            </a:br>
            <a:r>
              <a:rPr lang="es-PE" dirty="0" smtClean="0"/>
              <a:t>	</a:t>
            </a:r>
            <a:r>
              <a:rPr lang="es-PE" sz="4400" dirty="0" err="1" smtClean="0"/>
              <a:t>live</a:t>
            </a:r>
            <a:r>
              <a:rPr lang="es-PE" sz="4400" dirty="0" smtClean="0"/>
              <a:t> in California</a:t>
            </a:r>
            <a:br>
              <a:rPr lang="es-PE" sz="4400" dirty="0" smtClean="0"/>
            </a:br>
            <a:r>
              <a:rPr lang="es-PE" sz="4400" dirty="0" smtClean="0"/>
              <a:t>	</a:t>
            </a:r>
            <a:r>
              <a:rPr lang="es-PE" sz="4400" dirty="0" err="1" smtClean="0"/>
              <a:t>make</a:t>
            </a:r>
            <a:r>
              <a:rPr lang="es-PE" sz="4400" dirty="0" smtClean="0"/>
              <a:t> </a:t>
            </a:r>
            <a:r>
              <a:rPr lang="es-PE" sz="4400" dirty="0" err="1" smtClean="0"/>
              <a:t>cakes</a:t>
            </a:r>
            <a:r>
              <a:rPr lang="es-PE" sz="4400" dirty="0" smtClean="0"/>
              <a:t> </a:t>
            </a:r>
            <a:r>
              <a:rPr lang="es-PE" sz="4400" dirty="0" err="1" smtClean="0"/>
              <a:t>for</a:t>
            </a:r>
            <a:r>
              <a:rPr lang="es-PE" sz="4400" dirty="0" smtClean="0"/>
              <a:t> </a:t>
            </a:r>
            <a:r>
              <a:rPr lang="es-PE" sz="4400" dirty="0" err="1" smtClean="0"/>
              <a:t>friends</a:t>
            </a:r>
            <a:r>
              <a:rPr lang="es-PE" sz="4400" dirty="0" smtClean="0"/>
              <a:t/>
            </a:r>
            <a:br>
              <a:rPr lang="es-PE" sz="4400" dirty="0" smtClean="0"/>
            </a:br>
            <a:r>
              <a:rPr lang="es-PE" sz="4400" dirty="0" smtClean="0"/>
              <a:t>	</a:t>
            </a:r>
            <a:r>
              <a:rPr lang="es-PE" sz="4400" dirty="0" err="1" smtClean="0"/>
              <a:t>study</a:t>
            </a:r>
            <a:r>
              <a:rPr lang="es-PE" sz="4400" dirty="0" smtClean="0"/>
              <a:t> </a:t>
            </a:r>
            <a:r>
              <a:rPr lang="es-PE" sz="4400" dirty="0" err="1" smtClean="0"/>
              <a:t>Russian</a:t>
            </a:r>
            <a:r>
              <a:rPr lang="es-PE" sz="4400" dirty="0" smtClean="0"/>
              <a:t>.</a:t>
            </a:r>
            <a:br>
              <a:rPr lang="es-PE" sz="4400" dirty="0" smtClean="0"/>
            </a:br>
            <a:r>
              <a:rPr lang="es-PE" sz="4400" dirty="0"/>
              <a:t>	</a:t>
            </a:r>
            <a:r>
              <a:rPr lang="es-PE" sz="4400" dirty="0" err="1" smtClean="0"/>
              <a:t>work</a:t>
            </a:r>
            <a:r>
              <a:rPr lang="es-PE" sz="4400" dirty="0" smtClean="0"/>
              <a:t> </a:t>
            </a:r>
            <a:r>
              <a:rPr lang="es-PE" sz="4400" dirty="0" err="1" smtClean="0"/>
              <a:t>with</a:t>
            </a:r>
            <a:r>
              <a:rPr lang="es-PE" sz="4400" dirty="0" smtClean="0"/>
              <a:t> </a:t>
            </a:r>
            <a:r>
              <a:rPr lang="es-PE" sz="4400" dirty="0" err="1" smtClean="0"/>
              <a:t>an</a:t>
            </a:r>
            <a:r>
              <a:rPr lang="es-PE" sz="4400" dirty="0" smtClean="0"/>
              <a:t> </a:t>
            </a:r>
            <a:r>
              <a:rPr lang="es-PE" sz="4400" dirty="0" err="1" smtClean="0"/>
              <a:t>architect</a:t>
            </a:r>
            <a:r>
              <a:rPr lang="es-PE" sz="4400" dirty="0" smtClean="0"/>
              <a:t>.</a:t>
            </a:r>
            <a:br>
              <a:rPr lang="es-PE" sz="4400" dirty="0" smtClean="0"/>
            </a:br>
            <a:r>
              <a:rPr lang="es-PE" sz="4400" dirty="0"/>
              <a:t>	</a:t>
            </a:r>
            <a:r>
              <a:rPr lang="es-PE" sz="4400" dirty="0" smtClean="0"/>
              <a:t>be </a:t>
            </a:r>
            <a:r>
              <a:rPr lang="es-PE" sz="4400" dirty="0" err="1" smtClean="0"/>
              <a:t>lazy</a:t>
            </a:r>
            <a:r>
              <a:rPr lang="es-PE" sz="4400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949280"/>
            <a:ext cx="6400800" cy="708248"/>
          </a:xfrm>
        </p:spPr>
        <p:txBody>
          <a:bodyPr/>
          <a:lstStyle/>
          <a:p>
            <a:r>
              <a:rPr lang="es-PE" dirty="0" smtClean="0"/>
              <a:t>Basic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Let’s Practice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3470275" y="1204913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Correct?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530225" y="1906588"/>
            <a:ext cx="7897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Were you </a:t>
            </a:r>
            <a:r>
              <a:rPr lang="en-US" dirty="0" smtClean="0"/>
              <a:t>use </a:t>
            </a:r>
            <a:r>
              <a:rPr lang="en-US" dirty="0"/>
              <a:t>to ask questions in school?</a:t>
            </a:r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5603875" y="1239838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771525" y="1919288"/>
            <a:ext cx="7650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 Did you </a:t>
            </a:r>
            <a:r>
              <a:rPr lang="en-US" dirty="0" smtClean="0"/>
              <a:t>use </a:t>
            </a:r>
            <a:r>
              <a:rPr lang="en-US" dirty="0"/>
              <a:t>to ask questions in school?</a:t>
            </a:r>
          </a:p>
        </p:txBody>
      </p:sp>
      <p:pic>
        <p:nvPicPr>
          <p:cNvPr id="91143" name="Picture 9" descr="shutterstock_40278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536825"/>
            <a:ext cx="3783013" cy="3787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/>
      <p:bldP spid="621573" grpId="0"/>
      <p:bldP spid="621574" grpId="0"/>
      <p:bldP spid="6215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3"/>
          <p:cNvSpPr>
            <a:spLocks noChangeArrowheads="1"/>
          </p:cNvSpPr>
          <p:nvPr/>
        </p:nvSpPr>
        <p:spPr bwMode="auto">
          <a:xfrm>
            <a:off x="2743200" y="6229350"/>
            <a:ext cx="1295400" cy="371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ECCCD7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62100" y="228600"/>
            <a:ext cx="6019800" cy="838200"/>
          </a:xfrm>
          <a:prstGeom prst="roundRect">
            <a:avLst>
              <a:gd name="adj" fmla="val 16667"/>
            </a:avLst>
          </a:prstGeom>
          <a:solidFill>
            <a:srgbClr val="971328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en-US" sz="4000" b="1" i="0">
              <a:solidFill>
                <a:schemeClr val="bg1"/>
              </a:solidFill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i="0">
                <a:latin typeface="Monotype Corsiva" pitchFamily="66" charset="0"/>
              </a:endParaRPr>
            </a:p>
          </p:txBody>
        </p:sp>
        <p:pic>
          <p:nvPicPr>
            <p:cNvPr id="12" name="Picture 32" descr="1320h0763 notepad with pe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</p:spPr>
        </p:pic>
      </p:grpSp>
      <p:sp>
        <p:nvSpPr>
          <p:cNvPr id="13" name="Rectangle 34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with </a:t>
            </a: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Used To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1371600" y="1447800"/>
            <a:ext cx="7632700" cy="946150"/>
          </a:xfrm>
          <a:prstGeom prst="rect">
            <a:avLst/>
          </a:prstGeom>
          <a:solidFill>
            <a:srgbClr val="FFF5D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Use</a:t>
            </a:r>
            <a:r>
              <a:rPr lang="en-US" sz="2800" b="1" i="0"/>
              <a:t> </a:t>
            </a:r>
            <a:r>
              <a:rPr lang="en-US" sz="2800" b="1"/>
              <a:t>used to</a:t>
            </a:r>
            <a:r>
              <a:rPr lang="en-US" sz="2800" b="1" i="0"/>
              <a:t> </a:t>
            </a:r>
            <a:r>
              <a:rPr lang="en-US" sz="2800" b="1"/>
              <a:t>+ </a:t>
            </a:r>
            <a:r>
              <a:rPr lang="en-US" sz="2800" b="1" i="0"/>
              <a:t>base form</a:t>
            </a:r>
            <a:r>
              <a:rPr lang="en-US" sz="2800"/>
              <a:t> </a:t>
            </a:r>
            <a:r>
              <a:rPr lang="en-US" sz="2800" i="0"/>
              <a:t>to show habitual</a:t>
            </a:r>
            <a:r>
              <a:rPr lang="en-US" sz="2800" i="0" u="sng"/>
              <a:t> </a:t>
            </a:r>
            <a:r>
              <a:rPr lang="en-US" sz="2800" i="0"/>
              <a:t>events that were true in the past but not today</a:t>
            </a:r>
            <a:r>
              <a:rPr lang="en-US" sz="2800"/>
              <a:t>.</a:t>
            </a: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1490663" y="4130675"/>
            <a:ext cx="1905000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1476375" y="2895600"/>
            <a:ext cx="1600200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51"/>
          <p:cNvSpPr>
            <a:spLocks noChangeShapeType="1"/>
          </p:cNvSpPr>
          <p:nvPr/>
        </p:nvSpPr>
        <p:spPr bwMode="auto">
          <a:xfrm>
            <a:off x="5410200" y="557212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685800" y="5775325"/>
            <a:ext cx="8382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past</a:t>
            </a: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5029200" y="5334000"/>
            <a:ext cx="8382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now</a:t>
            </a: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7391400" y="5775325"/>
            <a:ext cx="10668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future</a:t>
            </a:r>
          </a:p>
        </p:txBody>
      </p:sp>
      <p:sp>
        <p:nvSpPr>
          <p:cNvPr id="21" name="Line 55"/>
          <p:cNvSpPr>
            <a:spLocks noChangeShapeType="1"/>
          </p:cNvSpPr>
          <p:nvPr/>
        </p:nvSpPr>
        <p:spPr bwMode="auto">
          <a:xfrm>
            <a:off x="1600200" y="6196013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533400" y="2895600"/>
            <a:ext cx="563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>
              <a:spcBef>
                <a:spcPct val="50000"/>
              </a:spcBef>
            </a:pPr>
            <a:r>
              <a:rPr lang="en-US" sz="2400" i="0">
                <a:latin typeface="Arial" pitchFamily="34" charset="0"/>
                <a:cs typeface="Arial" pitchFamily="34" charset="0"/>
              </a:rPr>
              <a:t>   She </a:t>
            </a:r>
            <a:r>
              <a:rPr lang="en-US" sz="2400" b="1" i="0">
                <a:latin typeface="Arial" pitchFamily="34" charset="0"/>
                <a:cs typeface="Arial" pitchFamily="34" charset="0"/>
              </a:rPr>
              <a:t>used to be </a:t>
            </a:r>
            <a:r>
              <a:rPr lang="en-US" sz="2400" i="0">
                <a:latin typeface="Arial" pitchFamily="34" charset="0"/>
                <a:cs typeface="Arial" pitchFamily="34" charset="0"/>
              </a:rPr>
              <a:t>on the editorial staff of a Chilean magazine called </a:t>
            </a:r>
            <a:r>
              <a:rPr lang="en-US" sz="2400">
                <a:latin typeface="Arial" pitchFamily="34" charset="0"/>
                <a:cs typeface="Arial" pitchFamily="34" charset="0"/>
              </a:rPr>
              <a:t>Paula</a:t>
            </a:r>
            <a:r>
              <a:rPr lang="en-US" sz="2400" i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533400" y="4121150"/>
            <a:ext cx="579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>
              <a:spcBef>
                <a:spcPct val="50000"/>
              </a:spcBef>
            </a:pPr>
            <a:r>
              <a:rPr lang="en-US" sz="2400" i="0">
                <a:latin typeface="Arial" pitchFamily="34" charset="0"/>
                <a:cs typeface="Arial" pitchFamily="34" charset="0"/>
              </a:rPr>
              <a:t>   She </a:t>
            </a:r>
            <a:r>
              <a:rPr lang="en-US" sz="2400" b="1" i="0">
                <a:latin typeface="Arial" pitchFamily="34" charset="0"/>
                <a:cs typeface="Arial" pitchFamily="34" charset="0"/>
              </a:rPr>
              <a:t>used to write</a:t>
            </a:r>
            <a:r>
              <a:rPr lang="en-US" sz="2400" i="0">
                <a:latin typeface="Arial" pitchFamily="34" charset="0"/>
                <a:cs typeface="Arial" pitchFamily="34" charset="0"/>
              </a:rPr>
              <a:t> many humorous and feminist articles for that magazine.</a:t>
            </a:r>
          </a:p>
        </p:txBody>
      </p:sp>
      <p:pic>
        <p:nvPicPr>
          <p:cNvPr id="24" name="Picture 61" descr="0713h14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2905125"/>
            <a:ext cx="2490788" cy="2200275"/>
          </a:xfrm>
          <a:prstGeom prst="rect">
            <a:avLst/>
          </a:prstGeom>
          <a:noFill/>
        </p:spPr>
      </p:pic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2752725" y="5800725"/>
            <a:ext cx="1295400" cy="371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4038600" y="5572125"/>
            <a:ext cx="0" cy="12192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 autoUpdateAnimBg="0"/>
      <p:bldP spid="19" grpId="0" animBg="1" autoUpdateAnimBg="0"/>
      <p:bldP spid="20" grpId="0" animBg="1" autoUpdateAnimBg="0"/>
      <p:bldP spid="21" grpId="0" animBg="1"/>
      <p:bldP spid="23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EXPRESSING PAST HABIT: </a:t>
            </a:r>
            <a:r>
              <a:rPr lang="en-US" sz="2000" b="1" i="1">
                <a:solidFill>
                  <a:schemeClr val="bg1"/>
                </a:solidFill>
              </a:rPr>
              <a:t>USED TO</a:t>
            </a:r>
          </a:p>
        </p:txBody>
      </p:sp>
      <p:sp>
        <p:nvSpPr>
          <p:cNvPr id="83971" name="Text Box 7"/>
          <p:cNvSpPr txBox="1">
            <a:spLocks noChangeArrowheads="1"/>
          </p:cNvSpPr>
          <p:nvPr/>
        </p:nvSpPr>
        <p:spPr bwMode="auto">
          <a:xfrm>
            <a:off x="558800" y="1514475"/>
            <a:ext cx="8328025" cy="1190625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>
                <a:latin typeface="Comic Sans MS" pitchFamily="1" charset="0"/>
              </a:rPr>
              <a:t>He used to be a baby, but now he is man with a family.</a:t>
            </a:r>
          </a:p>
        </p:txBody>
      </p:sp>
      <p:pic>
        <p:nvPicPr>
          <p:cNvPr id="83972" name="Picture 16" descr="shutterstock_4566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974975"/>
            <a:ext cx="2163763" cy="32496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3" name="Picture 17" descr="Zoe and fami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2974975"/>
            <a:ext cx="3525837" cy="32496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EXPRESSING PAST HABIT: </a:t>
            </a:r>
            <a:r>
              <a:rPr lang="en-US" sz="2000" b="1" i="1">
                <a:solidFill>
                  <a:schemeClr val="bg1"/>
                </a:solidFill>
              </a:rPr>
              <a:t>USED TO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47713" y="1217613"/>
            <a:ext cx="68564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(a)  I </a:t>
            </a:r>
            <a:r>
              <a:rPr lang="en-US" b="1" i="1">
                <a:solidFill>
                  <a:schemeClr val="hlink"/>
                </a:solidFill>
              </a:rPr>
              <a:t>used to swim</a:t>
            </a:r>
            <a:r>
              <a:rPr lang="en-US"/>
              <a:t> every afternoon.</a:t>
            </a:r>
          </a:p>
          <a:p>
            <a:pPr eaLnBrk="1" hangingPunct="1"/>
            <a:r>
              <a:rPr lang="en-US"/>
              <a:t>       Now I work in the afternoon.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760413" y="2284413"/>
            <a:ext cx="7989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(b)  Fatima </a:t>
            </a:r>
            <a:r>
              <a:rPr lang="en-US" b="1" i="1">
                <a:solidFill>
                  <a:schemeClr val="hlink"/>
                </a:solidFill>
              </a:rPr>
              <a:t>used to play piano</a:t>
            </a:r>
            <a:r>
              <a:rPr lang="en-US"/>
              <a:t>, but now</a:t>
            </a:r>
          </a:p>
          <a:p>
            <a:pPr eaLnBrk="1" hangingPunct="1"/>
            <a:r>
              <a:rPr lang="en-US"/>
              <a:t>        she plays the violin.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760413" y="3376613"/>
            <a:ext cx="7545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(c)  Jasmine </a:t>
            </a:r>
            <a:r>
              <a:rPr lang="en-US" b="1" i="1">
                <a:solidFill>
                  <a:schemeClr val="hlink"/>
                </a:solidFill>
              </a:rPr>
              <a:t>used to laugh</a:t>
            </a:r>
            <a:r>
              <a:rPr lang="en-US"/>
              <a:t>, but she      	doesn’t anymore.</a:t>
            </a:r>
          </a:p>
        </p:txBody>
      </p:sp>
      <p:sp>
        <p:nvSpPr>
          <p:cNvPr id="425256" name="AutoShape 296"/>
          <p:cNvSpPr>
            <a:spLocks noChangeArrowheads="1"/>
          </p:cNvSpPr>
          <p:nvPr/>
        </p:nvSpPr>
        <p:spPr bwMode="auto">
          <a:xfrm>
            <a:off x="976313" y="4532313"/>
            <a:ext cx="7773987" cy="18097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b="1" i="1">
                <a:solidFill>
                  <a:schemeClr val="hlink"/>
                </a:solidFill>
              </a:rPr>
              <a:t>       used to           </a:t>
            </a:r>
            <a:r>
              <a:rPr lang="en-US" sz="3600" b="1"/>
              <a:t>past situations</a:t>
            </a:r>
          </a:p>
          <a:p>
            <a:r>
              <a:rPr lang="en-US" sz="3600" b="1"/>
              <a:t>                               no longer exist</a:t>
            </a:r>
          </a:p>
          <a:p>
            <a:r>
              <a:rPr lang="en-US" sz="3600" b="1" i="1">
                <a:solidFill>
                  <a:schemeClr val="hlink"/>
                </a:solidFill>
              </a:rPr>
              <a:t>    used to</a:t>
            </a:r>
            <a:r>
              <a:rPr lang="en-US" sz="3600" b="1" i="1"/>
              <a:t> </a:t>
            </a:r>
            <a:r>
              <a:rPr lang="en-US" sz="3600" b="1"/>
              <a:t>+ simple form of a verb</a:t>
            </a:r>
          </a:p>
        </p:txBody>
      </p:sp>
      <p:sp>
        <p:nvSpPr>
          <p:cNvPr id="607239" name="AutoShape 7"/>
          <p:cNvSpPr>
            <a:spLocks noChangeArrowheads="1"/>
          </p:cNvSpPr>
          <p:nvPr/>
        </p:nvSpPr>
        <p:spPr bwMode="auto">
          <a:xfrm>
            <a:off x="3617913" y="4851400"/>
            <a:ext cx="728662" cy="307975"/>
          </a:xfrm>
          <a:prstGeom prst="rightArrow">
            <a:avLst>
              <a:gd name="adj1" fmla="val 50000"/>
              <a:gd name="adj2" fmla="val 5914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/>
      <p:bldP spid="607237" grpId="0"/>
      <p:bldP spid="425256" grpId="0" animBg="1"/>
      <p:bldP spid="6072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EXPRESSING PAST HABIT: </a:t>
            </a:r>
            <a:r>
              <a:rPr lang="en-US" sz="2000" b="1" i="1">
                <a:solidFill>
                  <a:schemeClr val="bg1"/>
                </a:solidFill>
              </a:rPr>
              <a:t>USED TO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74613" y="1217613"/>
            <a:ext cx="80153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 (d)  </a:t>
            </a:r>
            <a:r>
              <a:rPr lang="en-US" b="1" i="1" dirty="0">
                <a:solidFill>
                  <a:schemeClr val="hlink"/>
                </a:solidFill>
              </a:rPr>
              <a:t>Did</a:t>
            </a:r>
            <a:r>
              <a:rPr lang="en-US" dirty="0"/>
              <a:t> you </a:t>
            </a:r>
            <a:r>
              <a:rPr lang="en-US" b="1" i="1" dirty="0" smtClean="0">
                <a:solidFill>
                  <a:schemeClr val="hlink"/>
                </a:solidFill>
              </a:rPr>
              <a:t>use </a:t>
            </a:r>
            <a:r>
              <a:rPr lang="en-US" b="1" i="1" dirty="0">
                <a:solidFill>
                  <a:schemeClr val="hlink"/>
                </a:solidFill>
              </a:rPr>
              <a:t>to</a:t>
            </a:r>
            <a:r>
              <a:rPr lang="en-US" i="1" dirty="0">
                <a:solidFill>
                  <a:schemeClr val="hlink"/>
                </a:solidFill>
              </a:rPr>
              <a:t> swim</a:t>
            </a:r>
            <a:r>
              <a:rPr lang="en-US" dirty="0"/>
              <a:t> every afternoon?</a:t>
            </a:r>
          </a:p>
          <a:p>
            <a:pPr eaLnBrk="1" hangingPunct="1"/>
            <a:r>
              <a:rPr lang="en-US" dirty="0"/>
              <a:t>       </a:t>
            </a:r>
          </a:p>
          <a:p>
            <a:pPr eaLnBrk="1" hangingPunct="1"/>
            <a:r>
              <a:rPr lang="en-US" dirty="0"/>
              <a:t>      </a:t>
            </a:r>
          </a:p>
        </p:txBody>
      </p:sp>
      <p:sp>
        <p:nvSpPr>
          <p:cNvPr id="425256" name="AutoShape 296"/>
          <p:cNvSpPr>
            <a:spLocks noChangeArrowheads="1"/>
          </p:cNvSpPr>
          <p:nvPr/>
        </p:nvSpPr>
        <p:spPr bwMode="auto">
          <a:xfrm>
            <a:off x="869170" y="3425824"/>
            <a:ext cx="6912768" cy="1875384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800" b="1" i="1" dirty="0"/>
              <a:t>        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did</a:t>
            </a:r>
            <a:r>
              <a:rPr lang="en-US" sz="4800" b="1" i="1" dirty="0"/>
              <a:t> </a:t>
            </a:r>
            <a:r>
              <a:rPr lang="en-US" sz="4800" b="1" dirty="0"/>
              <a:t>+ </a:t>
            </a:r>
            <a:r>
              <a:rPr lang="en-US" sz="4800" b="1" i="1" dirty="0"/>
              <a:t>subject</a:t>
            </a:r>
            <a:r>
              <a:rPr lang="en-US" sz="4800" b="1" dirty="0"/>
              <a:t> +</a:t>
            </a:r>
            <a:r>
              <a:rPr lang="en-US" sz="4800" dirty="0"/>
              <a:t> </a:t>
            </a:r>
            <a:r>
              <a:rPr lang="en-US" sz="4800" b="1" i="1" dirty="0" smtClean="0">
                <a:solidFill>
                  <a:srgbClr val="FF0000"/>
                </a:solidFill>
              </a:rPr>
              <a:t>use to     ?</a:t>
            </a:r>
            <a:endParaRPr lang="en-US" sz="4800" b="1" i="1" dirty="0">
              <a:solidFill>
                <a:srgbClr val="FF0000"/>
              </a:solidFill>
            </a:endParaRPr>
          </a:p>
          <a:p>
            <a:pPr algn="ctr"/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42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2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EXPRESSING PAST HABIT: </a:t>
            </a:r>
            <a:r>
              <a:rPr lang="en-US" sz="2000" b="1" i="1">
                <a:solidFill>
                  <a:schemeClr val="bg1"/>
                </a:solidFill>
              </a:rPr>
              <a:t>USED TO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11213" y="1217613"/>
            <a:ext cx="75993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 (e)  I </a:t>
            </a:r>
            <a:r>
              <a:rPr lang="en-US" b="1" i="1" dirty="0">
                <a:solidFill>
                  <a:schemeClr val="hlink"/>
                </a:solidFill>
              </a:rPr>
              <a:t>didn’t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hlink"/>
                </a:solidFill>
              </a:rPr>
              <a:t>use </a:t>
            </a:r>
            <a:r>
              <a:rPr lang="en-US" b="1" i="1" dirty="0">
                <a:solidFill>
                  <a:schemeClr val="hlink"/>
                </a:solidFill>
              </a:rPr>
              <a:t>to </a:t>
            </a:r>
            <a:r>
              <a:rPr lang="en-US" i="1" dirty="0">
                <a:solidFill>
                  <a:schemeClr val="hlink"/>
                </a:solidFill>
              </a:rPr>
              <a:t>swim</a:t>
            </a:r>
            <a:r>
              <a:rPr lang="en-US" dirty="0"/>
              <a:t> every day, but</a:t>
            </a:r>
          </a:p>
          <a:p>
            <a:pPr eaLnBrk="1" hangingPunct="1"/>
            <a:r>
              <a:rPr lang="en-US" dirty="0"/>
              <a:t>       now I swim every afternoon.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760413" y="2513013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 (f)  Fatima </a:t>
            </a:r>
            <a:r>
              <a:rPr lang="en-US" i="1">
                <a:solidFill>
                  <a:schemeClr val="hlink"/>
                </a:solidFill>
              </a:rPr>
              <a:t>never</a:t>
            </a:r>
            <a:r>
              <a:rPr lang="en-US" b="1" i="1">
                <a:solidFill>
                  <a:schemeClr val="hlink"/>
                </a:solidFill>
              </a:rPr>
              <a:t> used to </a:t>
            </a:r>
            <a:r>
              <a:rPr lang="en-US" i="1">
                <a:solidFill>
                  <a:schemeClr val="hlink"/>
                </a:solidFill>
              </a:rPr>
              <a:t>love</a:t>
            </a:r>
            <a:r>
              <a:rPr lang="en-US"/>
              <a:t> school, but        	now she loves it.</a:t>
            </a:r>
          </a:p>
        </p:txBody>
      </p:sp>
      <p:sp>
        <p:nvSpPr>
          <p:cNvPr id="425256" name="AutoShape 296"/>
          <p:cNvSpPr>
            <a:spLocks noChangeArrowheads="1"/>
          </p:cNvSpPr>
          <p:nvPr/>
        </p:nvSpPr>
        <p:spPr bwMode="auto">
          <a:xfrm>
            <a:off x="1755775" y="4065588"/>
            <a:ext cx="5535613" cy="17414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/>
              <a:t>For negative ideas,</a:t>
            </a:r>
          </a:p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never</a:t>
            </a:r>
            <a:r>
              <a:rPr lang="en-US" sz="4000" b="1" dirty="0"/>
              <a:t> is </a:t>
            </a:r>
            <a:r>
              <a:rPr lang="en-US" sz="4000" b="1" dirty="0" smtClean="0"/>
              <a:t>possible too.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888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2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5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/>
      <p:bldP spid="42525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Let’s Practice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3413125" y="155575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Correct?</a:t>
            </a:r>
          </a:p>
        </p:txBody>
      </p:sp>
      <p:sp>
        <p:nvSpPr>
          <p:cNvPr id="88068" name="Text Box 7"/>
          <p:cNvSpPr txBox="1">
            <a:spLocks noChangeArrowheads="1"/>
          </p:cNvSpPr>
          <p:nvPr/>
        </p:nvSpPr>
        <p:spPr bwMode="auto">
          <a:xfrm>
            <a:off x="825500" y="2641600"/>
            <a:ext cx="758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The children used to swam  in the ocean.</a:t>
            </a:r>
          </a:p>
        </p:txBody>
      </p:sp>
      <p:pic>
        <p:nvPicPr>
          <p:cNvPr id="88069" name="Picture 10" descr="sub for children in oc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681413"/>
            <a:ext cx="4229100" cy="282416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876300" y="2641600"/>
            <a:ext cx="7423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The children used to </a:t>
            </a:r>
            <a:r>
              <a:rPr lang="en-US" b="1">
                <a:solidFill>
                  <a:schemeClr val="bg2"/>
                </a:solidFill>
              </a:rPr>
              <a:t>swim</a:t>
            </a:r>
            <a:r>
              <a:rPr lang="en-US"/>
              <a:t> in the ocean.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25500" y="2641600"/>
            <a:ext cx="758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The children used to swam  in the ocean.</a:t>
            </a: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Let’s Practice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3408363" y="155575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Correct?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5541963" y="159385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617480" name="Oval 8"/>
          <p:cNvSpPr>
            <a:spLocks noChangeArrowheads="1"/>
          </p:cNvSpPr>
          <p:nvPr/>
        </p:nvSpPr>
        <p:spPr bwMode="auto">
          <a:xfrm>
            <a:off x="4586288" y="2679700"/>
            <a:ext cx="1355725" cy="579438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9096" name="Picture 9" descr="sub for children in oc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681413"/>
            <a:ext cx="4229100" cy="282416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9" grpId="0"/>
      <p:bldP spid="617476" grpId="0"/>
      <p:bldP spid="617475" grpId="0"/>
      <p:bldP spid="617478" grpId="0"/>
      <p:bldP spid="6174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 2-11  Let’s Practice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470275" y="1204913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Correct?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30225" y="1906588"/>
            <a:ext cx="7897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Were you </a:t>
            </a:r>
            <a:r>
              <a:rPr lang="en-US" dirty="0" smtClean="0"/>
              <a:t>use </a:t>
            </a:r>
            <a:r>
              <a:rPr lang="en-US" dirty="0"/>
              <a:t>to ask questions in school?</a:t>
            </a:r>
          </a:p>
        </p:txBody>
      </p:sp>
      <p:pic>
        <p:nvPicPr>
          <p:cNvPr id="90117" name="Picture 9" descr="shutterstock_40278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574925"/>
            <a:ext cx="3783013" cy="3787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</TotalTime>
  <Words>329</Words>
  <Application>Microsoft Office PowerPoint</Application>
  <PresentationFormat>On-screen Show (4:3)</PresentationFormat>
  <Paragraphs>56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I used to ….    live in California  make cakes for friends  study Russian.  work with an architect.  be lazy.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DellK</cp:lastModifiedBy>
  <cp:revision>3</cp:revision>
  <dcterms:created xsi:type="dcterms:W3CDTF">2011-02-18T12:11:49Z</dcterms:created>
  <dcterms:modified xsi:type="dcterms:W3CDTF">2011-12-06T18:52:01Z</dcterms:modified>
</cp:coreProperties>
</file>