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480" r:id="rId3"/>
    <p:sldId id="421" r:id="rId4"/>
    <p:sldId id="436" r:id="rId5"/>
    <p:sldId id="438" r:id="rId6"/>
    <p:sldId id="431" r:id="rId7"/>
    <p:sldId id="484" r:id="rId8"/>
    <p:sldId id="385" r:id="rId9"/>
    <p:sldId id="378" r:id="rId10"/>
    <p:sldId id="411" r:id="rId11"/>
    <p:sldId id="479" r:id="rId12"/>
    <p:sldId id="481" r:id="rId13"/>
    <p:sldId id="482" r:id="rId14"/>
    <p:sldId id="483" r:id="rId15"/>
    <p:sldId id="48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5D"/>
    <a:srgbClr val="FF8B4B"/>
    <a:srgbClr val="FF8E4F"/>
    <a:srgbClr val="A83C00"/>
    <a:srgbClr val="800080"/>
    <a:srgbClr val="CB0076"/>
    <a:srgbClr val="FF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2638" autoAdjust="0"/>
  </p:normalViewPr>
  <p:slideViewPr>
    <p:cSldViewPr snapToGrid="0" snapToObjects="1">
      <p:cViewPr varScale="1">
        <p:scale>
          <a:sx n="108" d="100"/>
          <a:sy n="108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EBC679-6543-4D09-95B3-5446251C44F3}" type="datetime1">
              <a:rPr lang="en-US"/>
              <a:pPr>
                <a:defRPr/>
              </a:pPr>
              <a:t>2/17/2014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4A1DEC5-9A7C-455E-8B65-2CA38431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1DEB679B-5816-4FB2-8F6E-E97DCD831B55}" type="datetime1">
              <a:rPr lang="en-US"/>
              <a:pPr>
                <a:defRPr/>
              </a:pPr>
              <a:t>2/17/2014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9100A4A-57DA-4985-8521-71621F2AF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4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1D5D52-5F60-4A73-8E65-48CFBB3DA0FD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D26D7-7913-4F97-A130-8114BFA6C433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04C0E7-9C22-4D67-B7DB-B57DB71C1AD0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1783DF-AD6D-490D-9DFA-868E0C15206E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65418A-A214-4C29-8D91-79AAF0A2D685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B17CDC-BEE7-47FD-BB1A-E2AB2E0328AB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8283EA-0D6A-46D8-9773-399DB9CBD97C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59DF01-E8E6-4E63-9D8A-BF11AB5A45CE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03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1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2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52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6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671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3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5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59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58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B730768B-C296-4322-8D4E-9D93B1F131C5}" type="slidenum">
              <a:rPr lang="en-US" sz="1600" b="1" i="1"/>
              <a:pPr algn="ctr" eaLnBrk="1" hangingPunct="1">
                <a:spcBef>
                  <a:spcPct val="50000"/>
                </a:spcBef>
              </a:pPr>
              <a:t>‹#›</a:t>
            </a:fld>
            <a:endParaRPr lang="en-US" sz="16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Comparisons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as…as…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9-6 LET’S PRACTICE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9238" y="1636713"/>
            <a:ext cx="852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 lion cub is  _____ strong ____ a  mama lion.</a:t>
            </a:r>
          </a:p>
        </p:txBody>
      </p:sp>
      <p:sp>
        <p:nvSpPr>
          <p:cNvPr id="933894" name="Text Box 6"/>
          <p:cNvSpPr txBox="1">
            <a:spLocks noChangeArrowheads="1"/>
          </p:cNvSpPr>
          <p:nvPr/>
        </p:nvSpPr>
        <p:spPr bwMode="auto">
          <a:xfrm>
            <a:off x="2670175" y="1641475"/>
            <a:ext cx="128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 as</a:t>
            </a:r>
          </a:p>
        </p:txBody>
      </p:sp>
      <p:sp>
        <p:nvSpPr>
          <p:cNvPr id="933895" name="Text Box 7"/>
          <p:cNvSpPr txBox="1">
            <a:spLocks noChangeArrowheads="1"/>
          </p:cNvSpPr>
          <p:nvPr/>
        </p:nvSpPr>
        <p:spPr bwMode="auto">
          <a:xfrm>
            <a:off x="5329238" y="163195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as</a:t>
            </a:r>
          </a:p>
        </p:txBody>
      </p:sp>
      <p:pic>
        <p:nvPicPr>
          <p:cNvPr id="11272" name="Picture 9" descr="shutterstock_11511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919413"/>
            <a:ext cx="4368800" cy="29178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/>
      <p:bldP spid="9338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an0232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1138"/>
            <a:ext cx="4341813" cy="641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16" descr="an0112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334000"/>
            <a:ext cx="1143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o0117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16657"/>
            <a:ext cx="213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7" descr="bd0794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4800"/>
            <a:ext cx="3962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WordArt 9"/>
          <p:cNvSpPr>
            <a:spLocks noChangeArrowheads="1" noChangeShapeType="1" noTextEdit="1"/>
          </p:cNvSpPr>
          <p:nvPr/>
        </p:nvSpPr>
        <p:spPr bwMode="auto">
          <a:xfrm>
            <a:off x="6469856" y="6248399"/>
            <a:ext cx="1843088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Tom's house</a:t>
            </a:r>
          </a:p>
        </p:txBody>
      </p:sp>
      <p:sp>
        <p:nvSpPr>
          <p:cNvPr id="11270" name="WordArt 9"/>
          <p:cNvSpPr>
            <a:spLocks noChangeArrowheads="1" noChangeShapeType="1" noTextEdit="1"/>
          </p:cNvSpPr>
          <p:nvPr/>
        </p:nvSpPr>
        <p:spPr bwMode="auto">
          <a:xfrm>
            <a:off x="4191000" y="457200"/>
            <a:ext cx="1752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EB80A"/>
                </a:solidFill>
                <a:latin typeface="Maiandra GD"/>
              </a:rPr>
              <a:t>Dan's house</a:t>
            </a:r>
          </a:p>
        </p:txBody>
      </p:sp>
    </p:spTree>
    <p:extLst>
      <p:ext uri="{BB962C8B-B14F-4D97-AF65-F5344CB8AC3E}">
        <p14:creationId xmlns:p14="http://schemas.microsoft.com/office/powerpoint/2010/main" val="9205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202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Maiandra GD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Maiandra GD" pitchFamily="34" charset="0"/>
              </a:rPr>
            </a:br>
            <a:endParaRPr lang="en-US" b="1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304800" y="304800"/>
            <a:ext cx="2743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Rule 2: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838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>
              <a:latin typeface="Maiandra GD" pitchFamily="34" charset="0"/>
            </a:endParaRPr>
          </a:p>
          <a:p>
            <a:r>
              <a:rPr lang="en-US" sz="2400" b="1">
                <a:latin typeface="Maiandra GD" pitchFamily="34" charset="0"/>
              </a:rPr>
              <a:t>Jan </a:t>
            </a:r>
          </a:p>
          <a:p>
            <a:endParaRPr lang="en-US" sz="2400" b="1">
              <a:latin typeface="Maiandra GD" pitchFamily="34" charset="0"/>
            </a:endParaRPr>
          </a:p>
          <a:p>
            <a:endParaRPr lang="en-US" sz="1000" b="1">
              <a:latin typeface="Maiandra GD" pitchFamily="34" charset="0"/>
            </a:endParaRPr>
          </a:p>
        </p:txBody>
      </p:sp>
      <p:pic>
        <p:nvPicPr>
          <p:cNvPr id="12293" name="Picture 5" descr="j0400713"/>
          <p:cNvPicPr>
            <a:picLocks noChangeAspect="1" noChangeArrowheads="1"/>
          </p:cNvPicPr>
          <p:nvPr/>
        </p:nvPicPr>
        <p:blipFill>
          <a:blip r:embed="rId2"/>
          <a:srcRect l="29297"/>
          <a:stretch>
            <a:fillRect/>
          </a:stretch>
        </p:blipFill>
        <p:spPr bwMode="auto">
          <a:xfrm>
            <a:off x="609600" y="381000"/>
            <a:ext cx="3886200" cy="366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4" name="Picture 6" descr="j0227499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5694363" y="762000"/>
            <a:ext cx="3449637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58000" y="5943600"/>
            <a:ext cx="1981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>
              <a:latin typeface="Maiandra GD" pitchFamily="34" charset="0"/>
            </a:endParaRPr>
          </a:p>
          <a:p>
            <a:r>
              <a:rPr lang="en-US" sz="2400" b="1">
                <a:latin typeface="Maiandra GD" pitchFamily="34" charset="0"/>
              </a:rPr>
              <a:t>Julie</a:t>
            </a:r>
          </a:p>
          <a:p>
            <a:endParaRPr lang="en-US" sz="2400" b="1">
              <a:latin typeface="Maiandra GD" pitchFamily="34" charset="0"/>
            </a:endParaRPr>
          </a:p>
          <a:p>
            <a:endParaRPr lang="en-US" sz="1000" b="1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MMj03546750000[1]"/>
          <p:cNvPicPr>
            <a:picLocks noGrp="1" noChangeAspect="1" noChangeArrowheads="1" noCro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5084" y="2284835"/>
            <a:ext cx="3428681" cy="30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9-1 MAKING COMPARISONS WITH </a:t>
            </a:r>
            <a:r>
              <a:rPr lang="en-US" sz="2000" i="1">
                <a:solidFill>
                  <a:schemeClr val="bg1"/>
                </a:solidFill>
              </a:rPr>
              <a:t>AS… AS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23888" y="1436688"/>
            <a:ext cx="7824787" cy="7620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dirty="0" err="1">
                <a:latin typeface="Comic Sans MS" pitchFamily="1" charset="0"/>
              </a:rPr>
              <a:t>Jenn</a:t>
            </a:r>
            <a:r>
              <a:rPr lang="en-US" sz="4400" dirty="0">
                <a:latin typeface="Comic Sans MS" pitchFamily="1" charset="0"/>
              </a:rPr>
              <a:t> is not </a:t>
            </a:r>
            <a:r>
              <a:rPr lang="en-US" sz="4400" dirty="0">
                <a:solidFill>
                  <a:srgbClr val="FF0000"/>
                </a:solidFill>
                <a:latin typeface="Comic Sans MS" pitchFamily="1" charset="0"/>
              </a:rPr>
              <a:t>as</a:t>
            </a:r>
            <a:r>
              <a:rPr lang="en-US" sz="4400" dirty="0">
                <a:latin typeface="Comic Sans MS" pitchFamily="1" charset="0"/>
              </a:rPr>
              <a:t> old </a:t>
            </a:r>
            <a:r>
              <a:rPr lang="en-US" sz="4400" dirty="0">
                <a:solidFill>
                  <a:srgbClr val="FF0000"/>
                </a:solidFill>
                <a:latin typeface="Comic Sans MS" pitchFamily="1" charset="0"/>
              </a:rPr>
              <a:t>as</a:t>
            </a:r>
            <a:r>
              <a:rPr lang="en-US" sz="4400" dirty="0">
                <a:latin typeface="Comic Sans MS" pitchFamily="1" charset="0"/>
              </a:rPr>
              <a:t> Emma.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50935" y="3393098"/>
            <a:ext cx="135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Emma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773987" y="3525837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Jenn</a:t>
            </a:r>
            <a:endParaRPr lang="en-US" dirty="0"/>
          </a:p>
        </p:txBody>
      </p:sp>
      <p:pic>
        <p:nvPicPr>
          <p:cNvPr id="4102" name="Picture 9" descr="shutterstock_33668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07" y="2559049"/>
            <a:ext cx="5810615" cy="389259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/>
      <p:bldP spid="4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9-1 MAKING COMPARISONS WITH </a:t>
            </a:r>
            <a:r>
              <a:rPr lang="en-US" sz="2000" i="1">
                <a:solidFill>
                  <a:schemeClr val="bg1"/>
                </a:solidFill>
              </a:rPr>
              <a:t>AS… AS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8900" y="1135063"/>
            <a:ext cx="694613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boots and shoes are size 11.</a:t>
            </a:r>
          </a:p>
          <a:p>
            <a:r>
              <a:rPr lang="en-US" dirty="0" smtClean="0"/>
              <a:t>The </a:t>
            </a:r>
            <a:r>
              <a:rPr lang="en-US" dirty="0"/>
              <a:t>boots are</a:t>
            </a:r>
            <a:r>
              <a:rPr lang="en-US" b="1" i="1" dirty="0">
                <a:solidFill>
                  <a:schemeClr val="hlink"/>
                </a:solidFill>
              </a:rPr>
              <a:t> as large as</a:t>
            </a:r>
            <a:r>
              <a:rPr lang="en-US" dirty="0"/>
              <a:t> the shoes.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14" descr="shutterstock_64120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2773363"/>
            <a:ext cx="37020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5" descr="shutterstock_41503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73363"/>
            <a:ext cx="38100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06215" y="5551817"/>
            <a:ext cx="15215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Size 11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52417" y="5512898"/>
            <a:ext cx="15215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Size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9-1 MAKING COMPARISONS WITH </a:t>
            </a:r>
            <a:r>
              <a:rPr lang="en-US" sz="2000" i="1">
                <a:solidFill>
                  <a:schemeClr val="bg1"/>
                </a:solidFill>
              </a:rPr>
              <a:t>AS… AS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" y="11414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boots and shoes are size 11.</a:t>
            </a:r>
          </a:p>
          <a:p>
            <a:r>
              <a:rPr lang="en-US" dirty="0" smtClean="0"/>
              <a:t>The </a:t>
            </a:r>
            <a:r>
              <a:rPr lang="en-US" dirty="0"/>
              <a:t>boots are</a:t>
            </a:r>
            <a:r>
              <a:rPr lang="en-US" b="1" i="1" dirty="0">
                <a:solidFill>
                  <a:schemeClr val="hlink"/>
                </a:solidFill>
              </a:rPr>
              <a:t> as large as</a:t>
            </a:r>
            <a:r>
              <a:rPr lang="en-US" dirty="0"/>
              <a:t> the shoes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140676" y="2288259"/>
            <a:ext cx="8836269" cy="121272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919163" y="2377281"/>
            <a:ext cx="7720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 dirty="0" smtClean="0"/>
              <a:t>As</a:t>
            </a:r>
            <a:r>
              <a:rPr lang="en-US" dirty="0" smtClean="0"/>
              <a:t>…</a:t>
            </a:r>
            <a:r>
              <a:rPr lang="en-US" b="1" i="1" dirty="0" smtClean="0"/>
              <a:t>as</a:t>
            </a:r>
            <a:r>
              <a:rPr lang="en-US" dirty="0" smtClean="0"/>
              <a:t>           </a:t>
            </a:r>
            <a:r>
              <a:rPr lang="en-US" b="1" dirty="0"/>
              <a:t>parts are equal or same</a:t>
            </a:r>
          </a:p>
        </p:txBody>
      </p:sp>
      <p:sp>
        <p:nvSpPr>
          <p:cNvPr id="6150" name="AutoShape 7"/>
          <p:cNvSpPr>
            <a:spLocks noChangeArrowheads="1"/>
          </p:cNvSpPr>
          <p:nvPr/>
        </p:nvSpPr>
        <p:spPr bwMode="auto">
          <a:xfrm>
            <a:off x="2725738" y="2561431"/>
            <a:ext cx="784225" cy="323850"/>
          </a:xfrm>
          <a:prstGeom prst="rightArrow">
            <a:avLst>
              <a:gd name="adj1" fmla="val 50000"/>
              <a:gd name="adj2" fmla="val 6053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2887663" y="2956719"/>
            <a:ext cx="3614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hlink"/>
                </a:solidFill>
              </a:rPr>
              <a:t>as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+</a:t>
            </a:r>
            <a:r>
              <a:rPr lang="en-US" i="1" dirty="0"/>
              <a:t> adjective </a:t>
            </a:r>
            <a:r>
              <a:rPr lang="en-US" dirty="0"/>
              <a:t>+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hlink"/>
                </a:solidFill>
              </a:rPr>
              <a:t>as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70338" y="3676528"/>
            <a:ext cx="92114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 smtClean="0"/>
              <a:t>Jenn</a:t>
            </a:r>
            <a:r>
              <a:rPr lang="en-US" dirty="0" smtClean="0"/>
              <a:t> is 25. Emma is 65. Emma is older than </a:t>
            </a:r>
            <a:r>
              <a:rPr lang="en-US" dirty="0" err="1" smtClean="0"/>
              <a:t>Jenn</a:t>
            </a:r>
            <a:endParaRPr lang="en-US" dirty="0"/>
          </a:p>
          <a:p>
            <a:r>
              <a:rPr lang="en-US" dirty="0" err="1" smtClean="0"/>
              <a:t>Jenn</a:t>
            </a:r>
            <a:r>
              <a:rPr lang="en-US" dirty="0" smtClean="0"/>
              <a:t> is not </a:t>
            </a:r>
            <a:r>
              <a:rPr lang="en-US" b="1" i="1" dirty="0" smtClean="0">
                <a:solidFill>
                  <a:schemeClr val="hlink"/>
                </a:solidFill>
              </a:rPr>
              <a:t>as old </a:t>
            </a:r>
            <a:r>
              <a:rPr lang="en-US" b="1" i="1" dirty="0">
                <a:solidFill>
                  <a:schemeClr val="hlink"/>
                </a:solidFill>
              </a:rPr>
              <a:t>as</a:t>
            </a:r>
            <a:r>
              <a:rPr lang="en-US" dirty="0"/>
              <a:t> </a:t>
            </a:r>
            <a:r>
              <a:rPr lang="en-US" dirty="0" smtClean="0"/>
              <a:t>Emma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037491" y="5069559"/>
            <a:ext cx="7429501" cy="121272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62050" y="5141094"/>
            <a:ext cx="7143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i="1" dirty="0" smtClean="0"/>
              <a:t>not as</a:t>
            </a:r>
            <a:r>
              <a:rPr lang="en-US" dirty="0" smtClean="0"/>
              <a:t>…</a:t>
            </a:r>
            <a:r>
              <a:rPr lang="en-US" b="1" i="1" dirty="0" smtClean="0"/>
              <a:t>as</a:t>
            </a:r>
            <a:r>
              <a:rPr lang="en-US" dirty="0" smtClean="0"/>
              <a:t>           </a:t>
            </a:r>
            <a:r>
              <a:rPr lang="en-US" b="1" dirty="0"/>
              <a:t>parts are </a:t>
            </a:r>
            <a:r>
              <a:rPr lang="en-US" b="1" dirty="0" smtClean="0"/>
              <a:t>different</a:t>
            </a:r>
            <a:endParaRPr lang="en-US" b="1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9963" y="5271556"/>
            <a:ext cx="784225" cy="323850"/>
          </a:xfrm>
          <a:prstGeom prst="rightArrow">
            <a:avLst>
              <a:gd name="adj1" fmla="val 50000"/>
              <a:gd name="adj2" fmla="val 6053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356338" y="5738019"/>
            <a:ext cx="4976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hlink"/>
                </a:solidFill>
              </a:rPr>
              <a:t>Not as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+</a:t>
            </a:r>
            <a:r>
              <a:rPr lang="en-US" i="1" dirty="0"/>
              <a:t> adjective </a:t>
            </a:r>
            <a:r>
              <a:rPr lang="en-US" dirty="0"/>
              <a:t>+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b="1" i="1" dirty="0">
                <a:solidFill>
                  <a:schemeClr val="hlink"/>
                </a:solidFill>
              </a:rPr>
              <a:t>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849928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9-1 MAKING COMPARISONS WITH </a:t>
            </a:r>
            <a:r>
              <a:rPr lang="en-US" sz="2000" i="1">
                <a:solidFill>
                  <a:schemeClr val="bg1"/>
                </a:solidFill>
              </a:rPr>
              <a:t>AS… AS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92100" y="1160463"/>
            <a:ext cx="86979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(c) Annapurna is </a:t>
            </a:r>
            <a:r>
              <a:rPr lang="en-US" sz="3600" b="1" i="1">
                <a:solidFill>
                  <a:schemeClr val="accent2"/>
                </a:solidFill>
              </a:rPr>
              <a:t>not as </a:t>
            </a:r>
            <a:r>
              <a:rPr lang="en-US" sz="3600" i="1">
                <a:solidFill>
                  <a:schemeClr val="accent2"/>
                </a:solidFill>
              </a:rPr>
              <a:t>high</a:t>
            </a:r>
            <a:r>
              <a:rPr lang="en-US" sz="3600" b="1" i="1">
                <a:solidFill>
                  <a:schemeClr val="accent2"/>
                </a:solidFill>
              </a:rPr>
              <a:t> as</a:t>
            </a:r>
            <a:r>
              <a:rPr lang="en-US" sz="3600"/>
              <a:t> Everest.</a:t>
            </a:r>
          </a:p>
          <a:p>
            <a:endParaRPr lang="en-US" sz="3600"/>
          </a:p>
          <a:p>
            <a:endParaRPr lang="en-US" sz="3600"/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4792663" y="4530725"/>
            <a:ext cx="419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Annapurna – 8,091 m.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654050" y="4530725"/>
            <a:ext cx="3498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Everest - 8,848 m.</a:t>
            </a:r>
          </a:p>
        </p:txBody>
      </p:sp>
      <p:pic>
        <p:nvPicPr>
          <p:cNvPr id="7174" name="Picture 10" descr="shutterstock_3513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678113"/>
            <a:ext cx="2806700" cy="18637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11" descr="shutterstock_35097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600325"/>
            <a:ext cx="2908300" cy="1941513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46" y="2116809"/>
            <a:ext cx="1978025" cy="10668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Starts quickly</a:t>
            </a: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old_computer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4400" y="1092200"/>
            <a:ext cx="4041775" cy="3048000"/>
          </a:xfrm>
          <a:effectLst>
            <a:softEdge rad="112500"/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940425" y="3886200"/>
            <a:ext cx="1978025" cy="10668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400" dirty="0" smtClean="0"/>
              <a:t>expensive</a:t>
            </a:r>
            <a:endParaRPr lang="en-US" sz="24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-2" y="4703885"/>
            <a:ext cx="4360986" cy="1811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400" dirty="0" smtClean="0">
                <a:latin typeface="+mn-lt"/>
              </a:rPr>
              <a:t>The HP does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cost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as</a:t>
            </a:r>
            <a:r>
              <a:rPr lang="en-US" sz="2400" dirty="0" smtClean="0">
                <a:latin typeface="+mn-lt"/>
              </a:rPr>
              <a:t> much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as</a:t>
            </a:r>
            <a:r>
              <a:rPr lang="en-US" sz="2400" dirty="0">
                <a:latin typeface="+mn-lt"/>
              </a:rPr>
              <a:t> the </a:t>
            </a:r>
            <a:r>
              <a:rPr lang="en-US" sz="2400" dirty="0" smtClean="0">
                <a:latin typeface="+mn-lt"/>
              </a:rPr>
              <a:t>iMac.</a:t>
            </a:r>
          </a:p>
          <a:p>
            <a:pPr marL="6858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400" dirty="0"/>
              <a:t>The HP does </a:t>
            </a:r>
            <a:r>
              <a:rPr lang="en-US" sz="2400" dirty="0">
                <a:solidFill>
                  <a:srgbClr val="FF0000"/>
                </a:solidFill>
              </a:rPr>
              <a:t>not </a:t>
            </a:r>
            <a:r>
              <a:rPr lang="en-US" sz="2400" dirty="0"/>
              <a:t>work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quickly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the iMac.</a:t>
            </a:r>
          </a:p>
          <a:p>
            <a:pPr marL="6858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360984" y="4703885"/>
            <a:ext cx="4783015" cy="17496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s-PE" sz="2400" dirty="0" err="1" smtClean="0">
                <a:latin typeface="+mn-lt"/>
              </a:rPr>
              <a:t>The</a:t>
            </a:r>
            <a:r>
              <a:rPr lang="es-PE" sz="2400" dirty="0" smtClean="0">
                <a:latin typeface="+mn-lt"/>
              </a:rPr>
              <a:t> HP monitor </a:t>
            </a:r>
            <a:r>
              <a:rPr lang="es-PE" sz="2400" dirty="0" err="1" smtClean="0">
                <a:latin typeface="+mn-lt"/>
              </a:rPr>
              <a:t>weighs</a:t>
            </a:r>
            <a:r>
              <a:rPr lang="es-PE" sz="2400" dirty="0" smtClean="0">
                <a:latin typeface="+mn-lt"/>
              </a:rPr>
              <a:t> as </a:t>
            </a:r>
            <a:r>
              <a:rPr lang="es-PE" sz="2400" dirty="0" err="1" smtClean="0">
                <a:latin typeface="+mn-lt"/>
              </a:rPr>
              <a:t>much</a:t>
            </a:r>
            <a:r>
              <a:rPr lang="es-PE" sz="2400" dirty="0" smtClean="0">
                <a:latin typeface="+mn-lt"/>
              </a:rPr>
              <a:t> as </a:t>
            </a:r>
            <a:r>
              <a:rPr lang="es-PE" sz="2400" dirty="0" err="1" smtClean="0">
                <a:latin typeface="+mn-lt"/>
              </a:rPr>
              <a:t>the</a:t>
            </a:r>
            <a:r>
              <a:rPr lang="es-PE" sz="2400" dirty="0" smtClean="0">
                <a:latin typeface="+mn-lt"/>
              </a:rPr>
              <a:t> </a:t>
            </a:r>
            <a:r>
              <a:rPr lang="es-PE" sz="2400" dirty="0" err="1" smtClean="0">
                <a:latin typeface="+mn-lt"/>
              </a:rPr>
              <a:t>iMac</a:t>
            </a:r>
            <a:r>
              <a:rPr lang="es-PE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"/>
            <a:ext cx="1371600" cy="4572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96000" y="304800"/>
            <a:ext cx="990600" cy="4572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400" dirty="0"/>
              <a:t>HP</a:t>
            </a:r>
          </a:p>
        </p:txBody>
      </p:sp>
      <p:pic>
        <p:nvPicPr>
          <p:cNvPr id="1026" name="Picture 2" descr="http://images.apple.com/imac/images/h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40" y="1092200"/>
            <a:ext cx="2074519" cy="3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9-1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8195" name="Text Box 8"/>
          <p:cNvSpPr txBox="1">
            <a:spLocks noChangeArrowheads="1"/>
          </p:cNvSpPr>
          <p:nvPr/>
        </p:nvSpPr>
        <p:spPr bwMode="auto">
          <a:xfrm>
            <a:off x="5041900" y="4876800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Cheetah  95 kph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919163" y="5703888"/>
            <a:ext cx="294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Antelope  95 kph</a:t>
            </a:r>
          </a:p>
        </p:txBody>
      </p:sp>
      <p:sp>
        <p:nvSpPr>
          <p:cNvPr id="8197" name="Text Box 21"/>
          <p:cNvSpPr txBox="1">
            <a:spLocks noChangeArrowheads="1"/>
          </p:cNvSpPr>
          <p:nvPr/>
        </p:nvSpPr>
        <p:spPr bwMode="auto">
          <a:xfrm>
            <a:off x="488950" y="1376363"/>
            <a:ext cx="843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An antelope can run ___ fast ___ a cheetah.</a:t>
            </a: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4362450" y="1370013"/>
            <a:ext cx="612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as</a:t>
            </a:r>
          </a:p>
        </p:txBody>
      </p:sp>
      <p:sp>
        <p:nvSpPr>
          <p:cNvPr id="739351" name="Text Box 23"/>
          <p:cNvSpPr txBox="1">
            <a:spLocks noChangeArrowheads="1"/>
          </p:cNvSpPr>
          <p:nvPr/>
        </p:nvSpPr>
        <p:spPr bwMode="auto">
          <a:xfrm>
            <a:off x="5946775" y="1376363"/>
            <a:ext cx="612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as</a:t>
            </a:r>
          </a:p>
        </p:txBody>
      </p:sp>
      <p:pic>
        <p:nvPicPr>
          <p:cNvPr id="8200" name="Picture 24" descr="shutterstock_2143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398713"/>
            <a:ext cx="2095500" cy="3138487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25" descr="shutterstock_56515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908300"/>
            <a:ext cx="2805113" cy="1866900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50" grpId="0"/>
      <p:bldP spid="7393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9-6 COMPARISONS WITH </a:t>
            </a:r>
            <a:r>
              <a:rPr lang="en-US" sz="2000" i="1">
                <a:solidFill>
                  <a:schemeClr val="bg1"/>
                </a:solidFill>
              </a:rPr>
              <a:t>LESS…THAN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NOT</a:t>
            </a:r>
            <a:br>
              <a:rPr lang="en-US" sz="2000" i="1">
                <a:solidFill>
                  <a:schemeClr val="bg1"/>
                </a:solidFill>
              </a:rPr>
            </a:br>
            <a:r>
              <a:rPr lang="en-US" sz="2000" i="1">
                <a:solidFill>
                  <a:schemeClr val="bg1"/>
                </a:solidFill>
              </a:rPr>
              <a:t>       AS… AS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25450" y="1301750"/>
            <a:ext cx="8175625" cy="70167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>
                <a:latin typeface="Comic Sans MS" pitchFamily="1" charset="0"/>
              </a:rPr>
              <a:t>Miko is not as happy as Amanda.</a:t>
            </a:r>
            <a:endParaRPr lang="en-US" sz="2800"/>
          </a:p>
        </p:txBody>
      </p:sp>
      <p:pic>
        <p:nvPicPr>
          <p:cNvPr id="9220" name="Picture 10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2490788"/>
            <a:ext cx="1965325" cy="337185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12" descr="shutterstock_74067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757488"/>
            <a:ext cx="2408238" cy="2960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1785938" y="5862638"/>
            <a:ext cx="139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mic Sans MS" pitchFamily="1" charset="0"/>
              </a:rPr>
              <a:t>Miko</a:t>
            </a:r>
          </a:p>
        </p:txBody>
      </p:sp>
      <p:sp>
        <p:nvSpPr>
          <p:cNvPr id="9223" name="Text Box 14"/>
          <p:cNvSpPr txBox="1">
            <a:spLocks noChangeArrowheads="1"/>
          </p:cNvSpPr>
          <p:nvPr/>
        </p:nvSpPr>
        <p:spPr bwMode="auto">
          <a:xfrm>
            <a:off x="5507038" y="6119813"/>
            <a:ext cx="2222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mic Sans MS" pitchFamily="1" charset="0"/>
              </a:rPr>
              <a:t>Amanda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9-6 LET’S PRACTICE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9238" y="1636713"/>
            <a:ext cx="8167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 lion cub is  ______ old ____ a  mama lion.</a:t>
            </a:r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2757488" y="1652588"/>
            <a:ext cx="128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not as</a:t>
            </a:r>
          </a:p>
        </p:txBody>
      </p:sp>
      <p:sp>
        <p:nvSpPr>
          <p:cNvPr id="792583" name="Text Box 7"/>
          <p:cNvSpPr txBox="1">
            <a:spLocks noChangeArrowheads="1"/>
          </p:cNvSpPr>
          <p:nvPr/>
        </p:nvSpPr>
        <p:spPr bwMode="auto">
          <a:xfrm>
            <a:off x="5027613" y="1631950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as</a:t>
            </a:r>
          </a:p>
        </p:txBody>
      </p:sp>
      <p:pic>
        <p:nvPicPr>
          <p:cNvPr id="10248" name="Picture 10" descr="shutterstock_11511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919413"/>
            <a:ext cx="4368800" cy="2917825"/>
          </a:xfrm>
          <a:prstGeom prst="rect">
            <a:avLst/>
          </a:prstGeom>
          <a:noFill/>
          <a:ln w="28575" algn="ctr">
            <a:solidFill>
              <a:srgbClr val="358C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2" grpId="0"/>
      <p:bldP spid="792583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</TotalTime>
  <Words>269</Words>
  <Application>Microsoft Office PowerPoint</Application>
  <PresentationFormat>On-screen Show (4:3)</PresentationFormat>
  <Paragraphs>64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1_Default Design</vt:lpstr>
      <vt:lpstr>Comparisons using as…as…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9 - FEG</dc:title>
  <dc:creator>ulaneth</dc:creator>
  <cp:lastModifiedBy>Koshka</cp:lastModifiedBy>
  <cp:revision>165</cp:revision>
  <dcterms:created xsi:type="dcterms:W3CDTF">2007-08-14T16:24:56Z</dcterms:created>
  <dcterms:modified xsi:type="dcterms:W3CDTF">2014-02-17T17:16:59Z</dcterms:modified>
</cp:coreProperties>
</file>