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7" r:id="rId2"/>
    <p:sldId id="266" r:id="rId3"/>
    <p:sldId id="264" r:id="rId4"/>
    <p:sldId id="256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800000"/>
    <a:srgbClr val="003300"/>
    <a:srgbClr val="CCFF99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9E56D03-7115-4EDB-8984-F440CD6B7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CA2F1-67C9-46A4-848B-2E849349E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4D4F7-DEFE-4F59-9D8C-DF7E60EB7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B7AB7-0E85-48DF-B292-AD999F90D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CEC174-54AD-44C9-8DF9-F64812016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D70323-F9D4-40A0-98B6-F5F5DA09E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4E1D95-6798-4860-B91B-02491BC63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CEE3F-44DA-4170-9D30-98BB0B22D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790D23-621E-412A-97F4-B84A05CC6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58220-4A9D-485A-B1F2-D8C99BEB5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3800F9-4102-44CA-9EC5-44FFF6449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E7C5944-3E26-42CE-A909-C4987C46C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1" r:id="rId2"/>
    <p:sldLayoutId id="2147483697" r:id="rId3"/>
    <p:sldLayoutId id="2147483698" r:id="rId4"/>
    <p:sldLayoutId id="2147483699" r:id="rId5"/>
    <p:sldLayoutId id="2147483692" r:id="rId6"/>
    <p:sldLayoutId id="2147483700" r:id="rId7"/>
    <p:sldLayoutId id="2147483693" r:id="rId8"/>
    <p:sldLayoutId id="2147483701" r:id="rId9"/>
    <p:sldLayoutId id="2147483694" r:id="rId10"/>
    <p:sldLayoutId id="214748369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Comparatives</a:t>
            </a:r>
            <a:r>
              <a:rPr lang="es-PE" dirty="0" smtClean="0"/>
              <a:t> </a:t>
            </a:r>
            <a:r>
              <a:rPr lang="es-PE" dirty="0" err="1" smtClean="0"/>
              <a:t>using</a:t>
            </a:r>
            <a:r>
              <a:rPr lang="es-PE" dirty="0" smtClean="0"/>
              <a:t> as…as…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6172200"/>
            <a:ext cx="4343400" cy="533400"/>
          </a:xfrm>
          <a:ln w="66675" cap="rnd">
            <a:solidFill>
              <a:schemeClr val="accent3">
                <a:alpha val="68000"/>
              </a:schemeClr>
            </a:solidFill>
          </a:ln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-  Nice -  Expensive</a:t>
            </a:r>
          </a:p>
        </p:txBody>
      </p:sp>
      <p:pic>
        <p:nvPicPr>
          <p:cNvPr id="7" name="Content Placeholder 6" descr="dell_computers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066800" y="3352800"/>
            <a:ext cx="2667000" cy="2667000"/>
          </a:xfr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Content Placeholder 7" descr="old_computer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34000" y="3048000"/>
            <a:ext cx="3022096" cy="3048000"/>
          </a:xfrm>
          <a:effectLst>
            <a:softEdge rad="112500"/>
          </a:effec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5029200" y="6172200"/>
            <a:ext cx="3657599" cy="533400"/>
          </a:xfrm>
          <a:prstGeom prst="rect">
            <a:avLst/>
          </a:prstGeom>
          <a:ln w="66675" cap="rnd">
            <a:solidFill>
              <a:schemeClr val="accent3">
                <a:alpha val="68000"/>
              </a:schemeClr>
            </a:solidFill>
          </a:ln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Old - Cheap - Big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52400" y="152400"/>
            <a:ext cx="4191000" cy="2133600"/>
          </a:xfrm>
          <a:prstGeom prst="rect">
            <a:avLst/>
          </a:prstGeom>
          <a:solidFill>
            <a:srgbClr val="002060"/>
          </a:solidFill>
        </p:spPr>
        <p:txBody>
          <a:bodyPr>
            <a:no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800" dirty="0">
                <a:latin typeface="+mn-lt"/>
              </a:rPr>
              <a:t>A is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useful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B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800" dirty="0">
                <a:latin typeface="+mn-lt"/>
              </a:rPr>
              <a:t>A is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not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big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B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800" dirty="0">
                <a:latin typeface="+mn-lt"/>
              </a:rPr>
              <a:t>A is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not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cheap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B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800" dirty="0">
                <a:latin typeface="+mn-lt"/>
              </a:rPr>
              <a:t>A  works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well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B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648200" y="152400"/>
            <a:ext cx="4343400" cy="22098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>
            <a:no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800" dirty="0">
                <a:latin typeface="+mn-lt"/>
              </a:rPr>
              <a:t>B is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useful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A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800" dirty="0">
                <a:latin typeface="+mn-lt"/>
              </a:rPr>
              <a:t>B is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not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new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A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800" dirty="0">
                <a:latin typeface="+mn-lt"/>
              </a:rPr>
              <a:t>B is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not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expensive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A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800" dirty="0">
                <a:latin typeface="+mn-lt"/>
              </a:rPr>
              <a:t>B is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not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 nice </a:t>
            </a:r>
            <a:r>
              <a:rPr lang="en-US" sz="2800" dirty="0">
                <a:solidFill>
                  <a:schemeClr val="accent3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A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endParaRPr lang="en-US" sz="2800" dirty="0">
              <a:latin typeface="+mn-lt"/>
            </a:endParaRP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endParaRPr lang="en-US" sz="2800" dirty="0">
              <a:latin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743200"/>
            <a:ext cx="1371600" cy="457200"/>
          </a:xfrm>
          <a:ln w="66675" cap="rnd">
            <a:solidFill>
              <a:schemeClr val="accent3">
                <a:alpha val="68000"/>
              </a:schemeClr>
            </a:solidFill>
          </a:ln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248400" y="2514600"/>
            <a:ext cx="990600" cy="457200"/>
          </a:xfrm>
          <a:prstGeom prst="rect">
            <a:avLst/>
          </a:prstGeom>
          <a:ln w="66675" cap="rnd">
            <a:solidFill>
              <a:schemeClr val="accent3">
                <a:alpha val="68000"/>
              </a:schemeClr>
            </a:solidFill>
          </a:ln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2400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3886200"/>
            <a:ext cx="1978025" cy="1066800"/>
          </a:xfrm>
          <a:ln w="66675" cap="rnd">
            <a:solidFill>
              <a:schemeClr val="accent3">
                <a:alpha val="68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New</a:t>
            </a:r>
          </a:p>
          <a:p>
            <a:pPr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Fast</a:t>
            </a:r>
          </a:p>
          <a:p>
            <a:pPr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Efficiently </a:t>
            </a:r>
          </a:p>
        </p:txBody>
      </p:sp>
      <p:pic>
        <p:nvPicPr>
          <p:cNvPr id="7" name="Content Placeholder 6" descr="dell_computers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228600" y="990600"/>
            <a:ext cx="4343400" cy="2667000"/>
          </a:xfrm>
          <a:effectLst>
            <a:softEdge rad="112500"/>
          </a:effectLst>
        </p:spPr>
      </p:pic>
      <p:pic>
        <p:nvPicPr>
          <p:cNvPr id="8" name="Content Placeholder 7" descr="old_computer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24400" y="838200"/>
            <a:ext cx="4041775" cy="3048000"/>
          </a:xfrm>
          <a:effectLst>
            <a:softEdge rad="112500"/>
          </a:effec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5940425" y="3886200"/>
            <a:ext cx="1978025" cy="1066800"/>
          </a:xfrm>
          <a:prstGeom prst="rect">
            <a:avLst/>
          </a:prstGeom>
          <a:ln w="66675" cap="rnd">
            <a:solidFill>
              <a:schemeClr val="accent3">
                <a:alpha val="68000"/>
              </a:schemeClr>
            </a:solidFill>
          </a:ln>
        </p:spPr>
        <p:txBody>
          <a:bodyPr anchor="ctr">
            <a:normAutofit fontScale="92500" lnSpcReduction="10000"/>
          </a:bodyPr>
          <a:lstStyle/>
          <a:p>
            <a:pPr algn="ctr">
              <a:defRPr/>
            </a:pPr>
            <a:r>
              <a:rPr lang="en-US" sz="2400" dirty="0"/>
              <a:t>Old</a:t>
            </a:r>
          </a:p>
          <a:p>
            <a:pPr algn="ctr">
              <a:defRPr/>
            </a:pPr>
            <a:r>
              <a:rPr lang="en-US" sz="2400" dirty="0"/>
              <a:t>Slow</a:t>
            </a:r>
          </a:p>
          <a:p>
            <a:pPr algn="ctr">
              <a:defRPr/>
            </a:pPr>
            <a:r>
              <a:rPr lang="en-US" sz="2400" dirty="0"/>
              <a:t>Inefficient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0" y="5257800"/>
            <a:ext cx="4800600" cy="893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400" dirty="0">
                <a:latin typeface="+mn-lt"/>
              </a:rPr>
              <a:t>The Mac is not as slow as the HP.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648200" y="5257800"/>
            <a:ext cx="4495800" cy="8937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400" dirty="0">
                <a:latin typeface="+mn-lt"/>
              </a:rPr>
              <a:t>It is not as fast as the Mac.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US" sz="2400" dirty="0">
                <a:latin typeface="+mn-lt"/>
              </a:rPr>
              <a:t>It is not as efficient as the Mac.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"/>
            <a:ext cx="1371600" cy="457200"/>
          </a:xfrm>
          <a:ln w="66675" cap="rnd">
            <a:solidFill>
              <a:schemeClr val="accent3">
                <a:alpha val="68000"/>
              </a:schemeClr>
            </a:solidFill>
          </a:ln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MAC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096000" y="304800"/>
            <a:ext cx="990600" cy="457200"/>
          </a:xfrm>
          <a:prstGeom prst="rect">
            <a:avLst/>
          </a:prstGeom>
          <a:ln w="66675" cap="rnd">
            <a:solidFill>
              <a:schemeClr val="accent3">
                <a:alpha val="68000"/>
              </a:schemeClr>
            </a:solidFill>
          </a:ln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2400" dirty="0"/>
              <a:t>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an0232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11138"/>
            <a:ext cx="4341813" cy="641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16" descr="an01125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334000"/>
            <a:ext cx="1143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o0117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616657"/>
            <a:ext cx="2133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7" descr="bd0794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04800"/>
            <a:ext cx="39624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WordArt 9"/>
          <p:cNvSpPr>
            <a:spLocks noChangeArrowheads="1" noChangeShapeType="1" noTextEdit="1"/>
          </p:cNvSpPr>
          <p:nvPr/>
        </p:nvSpPr>
        <p:spPr bwMode="auto">
          <a:xfrm>
            <a:off x="6469856" y="6248399"/>
            <a:ext cx="1843088" cy="392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Tom's house</a:t>
            </a:r>
          </a:p>
        </p:txBody>
      </p:sp>
      <p:sp>
        <p:nvSpPr>
          <p:cNvPr id="11270" name="WordArt 9"/>
          <p:cNvSpPr>
            <a:spLocks noChangeArrowheads="1" noChangeShapeType="1" noTextEdit="1"/>
          </p:cNvSpPr>
          <p:nvPr/>
        </p:nvSpPr>
        <p:spPr bwMode="auto">
          <a:xfrm>
            <a:off x="4191000" y="457200"/>
            <a:ext cx="1752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EB80A"/>
                </a:solidFill>
                <a:latin typeface="Maiandra GD"/>
              </a:rPr>
              <a:t>Dan's house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6202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Maiandra GD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Maiandra GD" pitchFamily="34" charset="0"/>
              </a:rPr>
            </a:br>
            <a:endParaRPr lang="en-US" b="1" dirty="0">
              <a:solidFill>
                <a:schemeClr val="tx1"/>
              </a:solidFill>
              <a:latin typeface="Maiandra GD" pitchFamily="34" charset="0"/>
            </a:endParaRPr>
          </a:p>
        </p:txBody>
      </p:sp>
      <p:sp>
        <p:nvSpPr>
          <p:cNvPr id="12291" name="WordArt 3"/>
          <p:cNvSpPr>
            <a:spLocks noChangeArrowheads="1" noChangeShapeType="1" noTextEdit="1"/>
          </p:cNvSpPr>
          <p:nvPr/>
        </p:nvSpPr>
        <p:spPr bwMode="auto">
          <a:xfrm>
            <a:off x="304800" y="304800"/>
            <a:ext cx="2743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Maiandra GD"/>
              </a:rPr>
              <a:t>Rule 2: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71600" y="3962400"/>
            <a:ext cx="8382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800" b="1">
              <a:latin typeface="Maiandra GD" pitchFamily="34" charset="0"/>
            </a:endParaRPr>
          </a:p>
          <a:p>
            <a:r>
              <a:rPr lang="en-US" sz="2400" b="1">
                <a:latin typeface="Maiandra GD" pitchFamily="34" charset="0"/>
              </a:rPr>
              <a:t>Jan </a:t>
            </a:r>
          </a:p>
          <a:p>
            <a:endParaRPr lang="en-US" sz="2400" b="1">
              <a:latin typeface="Maiandra GD" pitchFamily="34" charset="0"/>
            </a:endParaRPr>
          </a:p>
          <a:p>
            <a:endParaRPr lang="en-US" sz="1000" b="1">
              <a:latin typeface="Maiandra GD" pitchFamily="34" charset="0"/>
            </a:endParaRPr>
          </a:p>
        </p:txBody>
      </p:sp>
      <p:pic>
        <p:nvPicPr>
          <p:cNvPr id="12293" name="Picture 5" descr="j0400713"/>
          <p:cNvPicPr>
            <a:picLocks noChangeAspect="1" noChangeArrowheads="1"/>
          </p:cNvPicPr>
          <p:nvPr/>
        </p:nvPicPr>
        <p:blipFill>
          <a:blip r:embed="rId2"/>
          <a:srcRect l="29297"/>
          <a:stretch>
            <a:fillRect/>
          </a:stretch>
        </p:blipFill>
        <p:spPr bwMode="auto">
          <a:xfrm>
            <a:off x="609600" y="381000"/>
            <a:ext cx="3886200" cy="366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4" name="Picture 6" descr="j0227499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5694363" y="762000"/>
            <a:ext cx="3449637" cy="519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858000" y="5943600"/>
            <a:ext cx="19812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800" b="1">
              <a:latin typeface="Maiandra GD" pitchFamily="34" charset="0"/>
            </a:endParaRPr>
          </a:p>
          <a:p>
            <a:r>
              <a:rPr lang="en-US" sz="2400" b="1">
                <a:latin typeface="Maiandra GD" pitchFamily="34" charset="0"/>
              </a:rPr>
              <a:t>Julie</a:t>
            </a:r>
          </a:p>
          <a:p>
            <a:endParaRPr lang="en-US" sz="2400" b="1">
              <a:latin typeface="Maiandra GD" pitchFamily="34" charset="0"/>
            </a:endParaRPr>
          </a:p>
          <a:p>
            <a:endParaRPr lang="en-US" sz="1000" b="1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283</TotalTime>
  <Words>116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</vt:lpstr>
      <vt:lpstr>Comparatives using as…as…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Puta</cp:lastModifiedBy>
  <cp:revision>58</cp:revision>
  <dcterms:created xsi:type="dcterms:W3CDTF">2008-03-02T17:42:11Z</dcterms:created>
  <dcterms:modified xsi:type="dcterms:W3CDTF">2011-02-17T12:24:55Z</dcterms:modified>
</cp:coreProperties>
</file>