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20A524-35EC-4708-B513-ADE71BBE703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00A0818-BBBC-44C4-84FF-FE67B54D1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As…as…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002060"/>
                </a:solidFill>
              </a:rPr>
              <a:t>James </a:t>
            </a:r>
            <a:r>
              <a:rPr lang="es-PE" dirty="0" err="1" smtClean="0">
                <a:solidFill>
                  <a:srgbClr val="002060"/>
                </a:solidFill>
              </a:rPr>
              <a:t>is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tall</a:t>
            </a:r>
            <a:r>
              <a:rPr lang="es-PE" i="1" u="sng" dirty="0" smtClean="0"/>
              <a:t> as </a:t>
            </a:r>
            <a:r>
              <a:rPr lang="es-PE" dirty="0" err="1" smtClean="0">
                <a:solidFill>
                  <a:srgbClr val="002060"/>
                </a:solidFill>
              </a:rPr>
              <a:t>Moses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826093"/>
            <a:ext cx="52578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dirty="0" smtClean="0">
                <a:solidFill>
                  <a:srgbClr val="002060"/>
                </a:solidFill>
              </a:rPr>
              <a:t>Be + as + </a:t>
            </a:r>
            <a:r>
              <a:rPr lang="es-PE" dirty="0" err="1" smtClean="0">
                <a:solidFill>
                  <a:srgbClr val="002060"/>
                </a:solidFill>
              </a:rPr>
              <a:t>adjective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http://resources1.news.com.au/images/2012/03/09/1226295/494745-phil-and-doug-griffit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8" y="2286000"/>
            <a:ext cx="7815184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166501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err="1" smtClean="0">
                <a:solidFill>
                  <a:srgbClr val="002060"/>
                </a:solidFill>
              </a:rPr>
              <a:t>James´s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hair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long</a:t>
            </a:r>
            <a:r>
              <a:rPr lang="es-PE" i="1" u="sng" dirty="0" smtClean="0"/>
              <a:t> as </a:t>
            </a:r>
            <a:r>
              <a:rPr lang="es-PE" dirty="0" err="1" smtClean="0">
                <a:solidFill>
                  <a:srgbClr val="002060"/>
                </a:solidFill>
              </a:rPr>
              <a:t>Moses´s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5600" y="1752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PE" dirty="0" smtClean="0">
                <a:solidFill>
                  <a:srgbClr val="002060"/>
                </a:solidFill>
              </a:rPr>
              <a:t>Be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+ as + </a:t>
            </a:r>
            <a:r>
              <a:rPr lang="es-PE" dirty="0" err="1" smtClean="0">
                <a:solidFill>
                  <a:srgbClr val="002060"/>
                </a:solidFill>
              </a:rPr>
              <a:t>adjective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aredplatt.com/wp-content/uploads/2012/01/portraits-of-twin-boys-in-chandler-arizona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19200"/>
            <a:ext cx="6477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002060"/>
                </a:solidFill>
              </a:rPr>
              <a:t>Reza </a:t>
            </a:r>
            <a:r>
              <a:rPr lang="es-PE" dirty="0" err="1" smtClean="0">
                <a:solidFill>
                  <a:srgbClr val="002060"/>
                </a:solidFill>
              </a:rPr>
              <a:t>studies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hard</a:t>
            </a:r>
            <a:r>
              <a:rPr lang="es-PE" i="1" u="sng" dirty="0" smtClean="0"/>
              <a:t> as </a:t>
            </a:r>
            <a:r>
              <a:rPr lang="es-PE" dirty="0" err="1" smtClean="0">
                <a:solidFill>
                  <a:srgbClr val="002060"/>
                </a:solidFill>
              </a:rPr>
              <a:t>Farid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66900" y="826093"/>
            <a:ext cx="5257800" cy="45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PE" dirty="0" err="1" smtClean="0">
                <a:solidFill>
                  <a:srgbClr val="002060"/>
                </a:solidFill>
              </a:rPr>
              <a:t>Verb</a:t>
            </a:r>
            <a:r>
              <a:rPr lang="es-PE" dirty="0" smtClean="0">
                <a:solidFill>
                  <a:srgbClr val="002060"/>
                </a:solidFill>
              </a:rPr>
              <a:t> + as + </a:t>
            </a:r>
            <a:r>
              <a:rPr lang="es-PE" dirty="0" err="1" smtClean="0">
                <a:solidFill>
                  <a:srgbClr val="002060"/>
                </a:solidFill>
              </a:rPr>
              <a:t>adverb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54102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>
                <a:solidFill>
                  <a:srgbClr val="002060"/>
                </a:solidFill>
              </a:rPr>
              <a:t>Reza </a:t>
            </a:r>
            <a:r>
              <a:rPr lang="es-PE" dirty="0" err="1" smtClean="0">
                <a:solidFill>
                  <a:srgbClr val="002060"/>
                </a:solidFill>
              </a:rPr>
              <a:t>does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smile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much</a:t>
            </a:r>
            <a:r>
              <a:rPr lang="es-PE" i="1" u="sng" dirty="0" smtClean="0"/>
              <a:t> as </a:t>
            </a:r>
            <a:r>
              <a:rPr lang="es-PE" dirty="0" err="1" smtClean="0">
                <a:solidFill>
                  <a:srgbClr val="002060"/>
                </a:solidFill>
              </a:rPr>
              <a:t>Farid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30224" y="6006269"/>
            <a:ext cx="59055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PE" dirty="0" smtClean="0">
                <a:solidFill>
                  <a:srgbClr val="002060"/>
                </a:solidFill>
              </a:rPr>
              <a:t>Do/</a:t>
            </a:r>
            <a:r>
              <a:rPr lang="es-PE" dirty="0" err="1" smtClean="0">
                <a:solidFill>
                  <a:srgbClr val="002060"/>
                </a:solidFill>
              </a:rPr>
              <a:t>does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Verb</a:t>
            </a:r>
            <a:r>
              <a:rPr lang="es-PE" dirty="0" smtClean="0">
                <a:solidFill>
                  <a:srgbClr val="002060"/>
                </a:solidFill>
              </a:rPr>
              <a:t>+ as + </a:t>
            </a:r>
            <a:r>
              <a:rPr lang="es-PE" dirty="0" err="1" smtClean="0">
                <a:solidFill>
                  <a:srgbClr val="002060"/>
                </a:solidFill>
              </a:rPr>
              <a:t>adverb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eminiya.com/wp-content/uploads/2013/07/non-identical-twins-holyllwood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6794"/>
            <a:ext cx="6858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PE" dirty="0" err="1" smtClean="0">
                <a:solidFill>
                  <a:srgbClr val="002060"/>
                </a:solidFill>
              </a:rPr>
              <a:t>Tamera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happy</a:t>
            </a:r>
            <a:r>
              <a:rPr lang="es-PE" i="1" u="sng" dirty="0" smtClean="0"/>
              <a:t> as </a:t>
            </a:r>
            <a:r>
              <a:rPr lang="es-PE" dirty="0" err="1" smtClean="0">
                <a:solidFill>
                  <a:srgbClr val="002060"/>
                </a:solidFill>
              </a:rPr>
              <a:t>Tia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66900" y="826093"/>
            <a:ext cx="52578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dirty="0" smtClean="0">
                <a:solidFill>
                  <a:srgbClr val="002060"/>
                </a:solidFill>
              </a:rPr>
              <a:t>Be + as + </a:t>
            </a:r>
            <a:r>
              <a:rPr lang="es-PE" dirty="0" err="1" smtClean="0">
                <a:solidFill>
                  <a:srgbClr val="002060"/>
                </a:solidFill>
              </a:rPr>
              <a:t>adjective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careers.com.au/Portals/0/2%20men%20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162675" cy="51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5692" y="52578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>
                <a:solidFill>
                  <a:srgbClr val="002060"/>
                </a:solidFill>
              </a:rPr>
              <a:t>Ed has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worked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i="1" u="sng" dirty="0" smtClean="0"/>
              <a:t>as </a:t>
            </a:r>
            <a:r>
              <a:rPr lang="es-PE" i="1" u="sng" dirty="0" err="1" smtClean="0"/>
              <a:t>long</a:t>
            </a:r>
            <a:r>
              <a:rPr lang="es-PE" i="1" u="sng" dirty="0" smtClean="0"/>
              <a:t> as </a:t>
            </a:r>
            <a:r>
              <a:rPr lang="es-PE" dirty="0" smtClean="0">
                <a:solidFill>
                  <a:srgbClr val="002060"/>
                </a:solidFill>
              </a:rPr>
              <a:t>Ted.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3516" y="5853869"/>
            <a:ext cx="59055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PE" dirty="0" smtClean="0">
                <a:solidFill>
                  <a:srgbClr val="002060"/>
                </a:solidFill>
              </a:rPr>
              <a:t>Do/</a:t>
            </a:r>
            <a:r>
              <a:rPr lang="es-PE" dirty="0" err="1" smtClean="0">
                <a:solidFill>
                  <a:srgbClr val="002060"/>
                </a:solidFill>
              </a:rPr>
              <a:t>does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not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Verb</a:t>
            </a:r>
            <a:r>
              <a:rPr lang="es-PE" dirty="0" smtClean="0">
                <a:solidFill>
                  <a:srgbClr val="002060"/>
                </a:solidFill>
              </a:rPr>
              <a:t>+ as + </a:t>
            </a:r>
            <a:r>
              <a:rPr lang="es-PE" dirty="0" err="1" smtClean="0">
                <a:solidFill>
                  <a:srgbClr val="002060"/>
                </a:solidFill>
              </a:rPr>
              <a:t>adverb</a:t>
            </a:r>
            <a:r>
              <a:rPr lang="es-PE" dirty="0" smtClean="0">
                <a:solidFill>
                  <a:srgbClr val="002060"/>
                </a:solidFill>
              </a:rPr>
              <a:t> + as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an0232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1138"/>
            <a:ext cx="4341813" cy="641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16" descr="an0112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334000"/>
            <a:ext cx="1143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8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o0117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16657"/>
            <a:ext cx="213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7" descr="bd0794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4800"/>
            <a:ext cx="3962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WordArt 9"/>
          <p:cNvSpPr>
            <a:spLocks noChangeArrowheads="1" noChangeShapeType="1" noTextEdit="1"/>
          </p:cNvSpPr>
          <p:nvPr/>
        </p:nvSpPr>
        <p:spPr bwMode="auto">
          <a:xfrm>
            <a:off x="6469856" y="6248399"/>
            <a:ext cx="1843088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Tom's house</a:t>
            </a:r>
          </a:p>
        </p:txBody>
      </p:sp>
      <p:sp>
        <p:nvSpPr>
          <p:cNvPr id="11270" name="WordArt 9"/>
          <p:cNvSpPr>
            <a:spLocks noChangeArrowheads="1" noChangeShapeType="1" noTextEdit="1"/>
          </p:cNvSpPr>
          <p:nvPr/>
        </p:nvSpPr>
        <p:spPr bwMode="auto">
          <a:xfrm>
            <a:off x="4191000" y="457200"/>
            <a:ext cx="1752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EB80A"/>
                </a:solidFill>
                <a:latin typeface="Maiandra GD"/>
              </a:rPr>
              <a:t>Dan's house</a:t>
            </a:r>
          </a:p>
        </p:txBody>
      </p:sp>
    </p:spTree>
    <p:extLst>
      <p:ext uri="{BB962C8B-B14F-4D97-AF65-F5344CB8AC3E}">
        <p14:creationId xmlns:p14="http://schemas.microsoft.com/office/powerpoint/2010/main" val="21271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202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Maiandra GD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Maiandra GD" pitchFamily="34" charset="0"/>
              </a:rPr>
            </a:br>
            <a:endParaRPr lang="en-US" b="1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4276948"/>
            <a:ext cx="838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 dirty="0">
              <a:latin typeface="Maiandra GD" pitchFamily="34" charset="0"/>
            </a:endParaRPr>
          </a:p>
          <a:p>
            <a:r>
              <a:rPr lang="en-US" sz="2400" b="1" dirty="0">
                <a:latin typeface="Maiandra GD" pitchFamily="34" charset="0"/>
              </a:rPr>
              <a:t>Jan </a:t>
            </a:r>
          </a:p>
          <a:p>
            <a:endParaRPr lang="en-US" sz="2400" b="1" dirty="0">
              <a:latin typeface="Maiandra GD" pitchFamily="34" charset="0"/>
            </a:endParaRPr>
          </a:p>
          <a:p>
            <a:endParaRPr lang="en-US" sz="1000" b="1" dirty="0">
              <a:latin typeface="Maiandra GD" pitchFamily="34" charset="0"/>
            </a:endParaRPr>
          </a:p>
        </p:txBody>
      </p:sp>
      <p:pic>
        <p:nvPicPr>
          <p:cNvPr id="12293" name="Picture 5" descr="j0400713"/>
          <p:cNvPicPr>
            <a:picLocks noChangeAspect="1" noChangeArrowheads="1"/>
          </p:cNvPicPr>
          <p:nvPr/>
        </p:nvPicPr>
        <p:blipFill>
          <a:blip r:embed="rId2"/>
          <a:srcRect l="29297"/>
          <a:stretch>
            <a:fillRect/>
          </a:stretch>
        </p:blipFill>
        <p:spPr bwMode="auto">
          <a:xfrm>
            <a:off x="381000" y="609600"/>
            <a:ext cx="3886200" cy="366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4" name="Picture 6" descr="j0227499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4953000" y="762000"/>
            <a:ext cx="3449637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58000" y="5943600"/>
            <a:ext cx="1981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>
              <a:latin typeface="Maiandra GD" pitchFamily="34" charset="0"/>
            </a:endParaRPr>
          </a:p>
          <a:p>
            <a:r>
              <a:rPr lang="en-US" sz="2400" b="1">
                <a:latin typeface="Maiandra GD" pitchFamily="34" charset="0"/>
              </a:rPr>
              <a:t>Julie</a:t>
            </a:r>
          </a:p>
          <a:p>
            <a:endParaRPr lang="en-US" sz="2400" b="1">
              <a:latin typeface="Maiandra GD" pitchFamily="34" charset="0"/>
            </a:endParaRPr>
          </a:p>
          <a:p>
            <a:endParaRPr lang="en-US" sz="1000" b="1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</TotalTime>
  <Words>103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As…as…</vt:lpstr>
      <vt:lpstr>James is as tall as Moses.</vt:lpstr>
      <vt:lpstr>Reza studies as hard as Farid.</vt:lpstr>
      <vt:lpstr>Tamera is as happy as Tia.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As…as…</dc:title>
  <dc:creator>Koshka</dc:creator>
  <cp:lastModifiedBy>Koshka</cp:lastModifiedBy>
  <cp:revision>3</cp:revision>
  <dcterms:created xsi:type="dcterms:W3CDTF">2014-04-15T17:51:01Z</dcterms:created>
  <dcterms:modified xsi:type="dcterms:W3CDTF">2014-04-15T18:09:40Z</dcterms:modified>
</cp:coreProperties>
</file>