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0" r:id="rId3"/>
    <p:sldId id="269" r:id="rId4"/>
    <p:sldId id="270" r:id="rId5"/>
    <p:sldId id="271" r:id="rId6"/>
    <p:sldId id="272" r:id="rId7"/>
    <p:sldId id="273" r:id="rId8"/>
    <p:sldId id="274" r:id="rId9"/>
    <p:sldId id="287" r:id="rId10"/>
    <p:sldId id="304" r:id="rId11"/>
    <p:sldId id="307" r:id="rId12"/>
    <p:sldId id="311" r:id="rId13"/>
    <p:sldId id="312" r:id="rId14"/>
    <p:sldId id="313" r:id="rId15"/>
    <p:sldId id="308" r:id="rId16"/>
    <p:sldId id="309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306" r:id="rId29"/>
    <p:sldId id="302" r:id="rId30"/>
    <p:sldId id="30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46C0-B377-4507-9105-3CB205E9FD8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CF945-E823-4B3C-B2B9-3801DC46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80C2FB-7D6B-4871-9591-A9D279FF3DD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B17B1-F9DA-4A86-8BD5-1143070DFCB1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3179FC-815D-4F48-96BB-57B92F2CECC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2691B2-0871-4878-BA38-351C159A0644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98BCCEB-5D72-47CA-9F78-43F6A041658B}" type="slidenum">
              <a:rPr 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68A6D7F-551A-4166-8E0A-D9396EA77FFC}" type="slidenum">
              <a:rPr 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220F8-4E53-4A4D-97D2-342F006AE3F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2F9E1-53E6-4861-866A-6836DA983316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B68D52-F896-4E58-B726-8CECFACD5A54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58BE95-B7D7-441E-8B69-1C6F85902B2F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6807A9-437E-4824-AD70-0633763D15AF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14458A-5609-4F6C-BDEF-8D218FC6056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FC5F37-C4A9-4C77-8F2D-CB38B1A4D4F0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850FD8-AB35-4904-AA5B-72BD85FB643B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C87B45-C820-4AAC-BA22-B232F13FCCDD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678A85-503F-4491-AB33-BD6C9130B6A0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8B6564-F619-4110-8B0A-392588D4D376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DCC44B-69CF-41C0-8C40-60638928F2B6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C465CF5-6892-48EA-BB97-F5D6163833B4}" type="slidenum">
              <a:rPr 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BFEE98-8B47-4130-8F34-CC274EF8C0B6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B1E540-7F5A-42C2-A59E-759CE13CE2C7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4C5654-1791-4EA7-9637-E75AC08ABB13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F5F59C-7A46-4B7A-9C3C-9D67419F89D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C35347-D8D9-4191-A869-84552B412884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B33ACF-9C6F-4A8D-8E36-5BEFC0B2BF41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822FD5-6BE4-4BEC-8D47-4149F903F5C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FAC2C4F-0576-4E99-9922-206B8255851F}" type="slidenum">
              <a:rPr 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63A3853-D536-4E3C-A30A-762950FC11AA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9BB5110-87EF-4257-ABEA-4B6600DE176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B81310D-4B96-4195-A608-B2BBB818EB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Modal Verbs of Necessity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/>
          <a:lstStyle/>
          <a:p>
            <a:r>
              <a:rPr lang="en-US" dirty="0" smtClean="0"/>
              <a:t>Basic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9D202D5-9F6A-4B75-B0B3-2FA54BBE510B}" type="slidenum">
              <a:rPr lang="en-US" sz="14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4676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People need to drink water.</a:t>
            </a:r>
          </a:p>
        </p:txBody>
      </p:sp>
      <p:pic>
        <p:nvPicPr>
          <p:cNvPr id="18436" name="Picture 3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267200" cy="28400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85800" y="2590800"/>
            <a:ext cx="74676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People have to drink water.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A3017A9-AE21-4C71-9A84-0B5D80AF71FF}" type="slidenum">
              <a:rPr lang="en-US" sz="14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43408" name="AutoShape 16"/>
          <p:cNvSpPr>
            <a:spLocks noChangeArrowheads="1"/>
          </p:cNvSpPr>
          <p:nvPr/>
        </p:nvSpPr>
        <p:spPr bwMode="auto">
          <a:xfrm>
            <a:off x="1828800" y="5105400"/>
            <a:ext cx="54864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55600" y="1447800"/>
            <a:ext cx="604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(a) People </a:t>
            </a:r>
            <a:r>
              <a:rPr lang="en-US" sz="3200" b="1" i="1">
                <a:solidFill>
                  <a:srgbClr val="3333FF"/>
                </a:solidFill>
              </a:rPr>
              <a:t>need to drink</a:t>
            </a:r>
            <a:r>
              <a:rPr lang="en-US" sz="3200" i="1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water. </a:t>
            </a: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6665794" y="16764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chemeClr val="tx1"/>
                </a:solidFill>
              </a:rPr>
              <a:t>same </a:t>
            </a:r>
          </a:p>
          <a:p>
            <a:pPr algn="ctr" eaLnBrk="1" hangingPunct="1"/>
            <a:r>
              <a:rPr lang="en-US" sz="320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381000" y="2209800"/>
            <a:ext cx="6022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(b) People </a:t>
            </a:r>
            <a:r>
              <a:rPr lang="en-US" sz="3200" b="1" i="1">
                <a:solidFill>
                  <a:srgbClr val="008000"/>
                </a:solidFill>
              </a:rPr>
              <a:t>have to drink</a:t>
            </a:r>
            <a:r>
              <a:rPr lang="en-US" sz="3200" i="1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water. </a:t>
            </a: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381000" y="3276600"/>
            <a:ext cx="4940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(c) Lance </a:t>
            </a:r>
            <a:r>
              <a:rPr lang="en-US" sz="3200" b="1" i="1">
                <a:solidFill>
                  <a:srgbClr val="3333FF"/>
                </a:solidFill>
              </a:rPr>
              <a:t>needs to work</a:t>
            </a:r>
            <a:r>
              <a:rPr lang="en-US" sz="32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355600" y="4068763"/>
            <a:ext cx="448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(d) Lance </a:t>
            </a:r>
            <a:r>
              <a:rPr lang="en-US" sz="3200" b="1" i="1">
                <a:solidFill>
                  <a:srgbClr val="008000"/>
                </a:solidFill>
              </a:rPr>
              <a:t>has to work</a:t>
            </a:r>
            <a:r>
              <a:rPr lang="en-US" sz="3200" i="1">
                <a:solidFill>
                  <a:schemeClr val="tx1"/>
                </a:solidFill>
              </a:rPr>
              <a:t>.</a:t>
            </a:r>
            <a:r>
              <a:rPr lang="en-US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3402" name="AutoShape 10"/>
          <p:cNvSpPr>
            <a:spLocks/>
          </p:cNvSpPr>
          <p:nvPr/>
        </p:nvSpPr>
        <p:spPr bwMode="auto">
          <a:xfrm>
            <a:off x="6589594" y="14478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443403" name="Text Box 11"/>
          <p:cNvSpPr txBox="1">
            <a:spLocks noChangeArrowheads="1"/>
          </p:cNvSpPr>
          <p:nvPr/>
        </p:nvSpPr>
        <p:spPr bwMode="auto">
          <a:xfrm>
            <a:off x="5751394" y="35052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chemeClr val="tx1"/>
                </a:solidFill>
              </a:rPr>
              <a:t>same </a:t>
            </a:r>
          </a:p>
          <a:p>
            <a:pPr algn="ctr" eaLnBrk="1" hangingPunct="1"/>
            <a:r>
              <a:rPr lang="en-US" sz="320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443404" name="AutoShape 12"/>
          <p:cNvSpPr>
            <a:spLocks/>
          </p:cNvSpPr>
          <p:nvPr/>
        </p:nvSpPr>
        <p:spPr bwMode="auto">
          <a:xfrm>
            <a:off x="5522794" y="32766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2051050" y="5257800"/>
            <a:ext cx="498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rgbClr val="008000"/>
                </a:solidFill>
              </a:rPr>
              <a:t>have</a:t>
            </a:r>
            <a:r>
              <a:rPr lang="en-US" sz="3600" i="1">
                <a:solidFill>
                  <a:schemeClr val="tx1"/>
                </a:solidFill>
              </a:rPr>
              <a:t> + infinitive = </a:t>
            </a:r>
            <a:r>
              <a:rPr lang="en-US" sz="3600" b="1" i="1">
                <a:solidFill>
                  <a:srgbClr val="3333FF"/>
                </a:solidFill>
              </a:rPr>
              <a:t>need</a:t>
            </a: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13-2  USING </a:t>
            </a:r>
            <a:r>
              <a:rPr lang="en-US" sz="2000" i="1">
                <a:solidFill>
                  <a:schemeClr val="bg1"/>
                </a:solidFill>
              </a:rPr>
              <a:t>HAVE </a:t>
            </a:r>
            <a:r>
              <a:rPr lang="en-US" sz="2000">
                <a:solidFill>
                  <a:schemeClr val="bg1"/>
                </a:solidFill>
              </a:rPr>
              <a:t>+ INFINITIVE (</a:t>
            </a:r>
            <a:r>
              <a:rPr lang="en-US" sz="2000" i="1">
                <a:solidFill>
                  <a:schemeClr val="bg1"/>
                </a:solidFill>
              </a:rPr>
              <a:t>HAVE TO/HAS TO)</a:t>
            </a:r>
          </a:p>
        </p:txBody>
      </p:sp>
    </p:spTree>
    <p:extLst>
      <p:ext uri="{BB962C8B-B14F-4D97-AF65-F5344CB8AC3E}">
        <p14:creationId xmlns:p14="http://schemas.microsoft.com/office/powerpoint/2010/main" val="213891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8" grpId="0" animBg="1"/>
      <p:bldP spid="443397" grpId="0"/>
      <p:bldP spid="443399" grpId="0"/>
      <p:bldP spid="443400" grpId="0"/>
      <p:bldP spid="443401" grpId="0"/>
      <p:bldP spid="443402" grpId="0" animBg="1"/>
      <p:bldP spid="443403" grpId="0"/>
      <p:bldP spid="443404" grpId="0" animBg="1"/>
      <p:bldP spid="4434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953000" y="98353"/>
            <a:ext cx="297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LET’S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216025" y="2298700"/>
            <a:ext cx="71080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latin typeface="Comic Sans MS" pitchFamily="66" charset="0"/>
              </a:rPr>
              <a:t>She has ___ learn how to skate.</a:t>
            </a:r>
          </a:p>
        </p:txBody>
      </p:sp>
      <p:sp>
        <p:nvSpPr>
          <p:cNvPr id="776198" name="Rectangle 6"/>
          <p:cNvSpPr>
            <a:spLocks noChangeArrowheads="1"/>
          </p:cNvSpPr>
          <p:nvPr/>
        </p:nvSpPr>
        <p:spPr bwMode="auto">
          <a:xfrm>
            <a:off x="3214688" y="2287588"/>
            <a:ext cx="644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  <a:cs typeface="Arial" charset="0"/>
              </a:rPr>
              <a:t>to</a:t>
            </a:r>
          </a:p>
        </p:txBody>
      </p:sp>
      <p:pic>
        <p:nvPicPr>
          <p:cNvPr id="12293" name="Picture 9" descr="shutterstock_27327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152775"/>
            <a:ext cx="2193925" cy="33512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AutoShape 10"/>
          <p:cNvSpPr>
            <a:spLocks noChangeArrowheads="1"/>
          </p:cNvSpPr>
          <p:nvPr/>
        </p:nvSpPr>
        <p:spPr bwMode="auto">
          <a:xfrm>
            <a:off x="3994150" y="1227138"/>
            <a:ext cx="1155700" cy="1085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latin typeface="Comic Sans MS" pitchFamily="66" charset="0"/>
              </a:rPr>
              <a:t>to</a:t>
            </a:r>
          </a:p>
          <a:p>
            <a:pPr algn="ctr"/>
            <a:r>
              <a:rPr lang="en-US" sz="3600">
                <a:latin typeface="Comic Sans MS" pitchFamily="66" charset="0"/>
                <a:cs typeface="Arial" charset="0"/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2801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994150" y="1227138"/>
            <a:ext cx="1155700" cy="1085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latin typeface="Comic Sans MS" pitchFamily="66" charset="0"/>
              </a:rPr>
              <a:t>to</a:t>
            </a:r>
          </a:p>
          <a:p>
            <a:pPr algn="ctr"/>
            <a:r>
              <a:rPr lang="en-US" sz="3600">
                <a:latin typeface="Comic Sans MS" pitchFamily="66" charset="0"/>
                <a:cs typeface="Arial" charset="0"/>
              </a:rPr>
              <a:t>Ø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58863" y="2324100"/>
            <a:ext cx="74238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omic Sans MS" pitchFamily="66" charset="0"/>
              </a:rPr>
              <a:t>She </a:t>
            </a:r>
            <a:r>
              <a:rPr lang="en-US" sz="3600" dirty="0" smtClean="0">
                <a:latin typeface="Comic Sans MS" pitchFamily="66" charset="0"/>
              </a:rPr>
              <a:t>must </a:t>
            </a:r>
            <a:r>
              <a:rPr lang="en-US" sz="3600" dirty="0">
                <a:latin typeface="Comic Sans MS" pitchFamily="66" charset="0"/>
              </a:rPr>
              <a:t>___ learn how to skate.</a:t>
            </a:r>
          </a:p>
        </p:txBody>
      </p:sp>
      <p:sp>
        <p:nvSpPr>
          <p:cNvPr id="696329" name="Rectangle 9"/>
          <p:cNvSpPr>
            <a:spLocks noChangeArrowheads="1"/>
          </p:cNvSpPr>
          <p:nvPr/>
        </p:nvSpPr>
        <p:spPr bwMode="auto">
          <a:xfrm>
            <a:off x="3448050" y="2317750"/>
            <a:ext cx="553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  <a:cs typeface="Arial" charset="0"/>
              </a:rPr>
              <a:t>Ø</a:t>
            </a:r>
          </a:p>
        </p:txBody>
      </p:sp>
      <p:pic>
        <p:nvPicPr>
          <p:cNvPr id="13318" name="Picture 11" descr="shutterstock_27327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152775"/>
            <a:ext cx="2193925" cy="33512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953000" y="98353"/>
            <a:ext cx="297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LET’S </a:t>
            </a:r>
            <a:r>
              <a:rPr lang="en-US" sz="20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8669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143000" y="2301520"/>
            <a:ext cx="73260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omic Sans MS" pitchFamily="66" charset="0"/>
              </a:rPr>
              <a:t>She </a:t>
            </a:r>
            <a:r>
              <a:rPr lang="en-US" sz="3600" dirty="0" smtClean="0">
                <a:latin typeface="Comic Sans MS" pitchFamily="66" charset="0"/>
              </a:rPr>
              <a:t>has </a:t>
            </a:r>
            <a:r>
              <a:rPr lang="en-US" sz="3600" dirty="0">
                <a:latin typeface="Comic Sans MS" pitchFamily="66" charset="0"/>
              </a:rPr>
              <a:t>___ learn how to skate.</a:t>
            </a:r>
          </a:p>
        </p:txBody>
      </p:sp>
      <p:sp>
        <p:nvSpPr>
          <p:cNvPr id="774152" name="Rectangle 8"/>
          <p:cNvSpPr>
            <a:spLocks noChangeArrowheads="1"/>
          </p:cNvSpPr>
          <p:nvPr/>
        </p:nvSpPr>
        <p:spPr bwMode="auto">
          <a:xfrm>
            <a:off x="3148013" y="2301519"/>
            <a:ext cx="644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  <a:cs typeface="Arial" charset="0"/>
              </a:rPr>
              <a:t>to</a:t>
            </a:r>
            <a:endParaRPr lang="en-US" sz="3600" dirty="0">
              <a:latin typeface="Comic Sans MS" pitchFamily="66" charset="0"/>
              <a:cs typeface="Arial" charset="0"/>
            </a:endParaRPr>
          </a:p>
        </p:txBody>
      </p:sp>
      <p:sp>
        <p:nvSpPr>
          <p:cNvPr id="14341" name="AutoShape 11"/>
          <p:cNvSpPr>
            <a:spLocks noChangeArrowheads="1"/>
          </p:cNvSpPr>
          <p:nvPr/>
        </p:nvSpPr>
        <p:spPr bwMode="auto">
          <a:xfrm>
            <a:off x="3994150" y="1227138"/>
            <a:ext cx="1155700" cy="1085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latin typeface="Comic Sans MS" pitchFamily="66" charset="0"/>
              </a:rPr>
              <a:t>to</a:t>
            </a:r>
          </a:p>
          <a:p>
            <a:pPr algn="ctr"/>
            <a:r>
              <a:rPr lang="en-US" sz="3600">
                <a:latin typeface="Comic Sans MS" pitchFamily="66" charset="0"/>
                <a:cs typeface="Arial" charset="0"/>
              </a:rPr>
              <a:t>Ø</a:t>
            </a:r>
          </a:p>
        </p:txBody>
      </p:sp>
      <p:pic>
        <p:nvPicPr>
          <p:cNvPr id="14342" name="Picture 12" descr="shutterstock_27327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152775"/>
            <a:ext cx="2193925" cy="33512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953000" y="98353"/>
            <a:ext cx="297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LET’S </a:t>
            </a:r>
            <a:r>
              <a:rPr lang="en-US" sz="20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956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F58B71D-B81C-478D-9B69-57AB5F97FAAF}" type="slidenum">
              <a:rPr lang="en-US" sz="14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44424" name="Rectangle 8"/>
          <p:cNvSpPr>
            <a:spLocks noChangeArrowheads="1"/>
          </p:cNvSpPr>
          <p:nvPr/>
        </p:nvSpPr>
        <p:spPr bwMode="auto">
          <a:xfrm>
            <a:off x="423863" y="1398588"/>
            <a:ext cx="7408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(f) </a:t>
            </a:r>
            <a:r>
              <a:rPr lang="en-US" sz="3600" b="1" i="1">
                <a:solidFill>
                  <a:srgbClr val="3333FF"/>
                </a:solidFill>
              </a:rPr>
              <a:t>Does</a:t>
            </a:r>
            <a:r>
              <a:rPr lang="en-US" sz="3600">
                <a:solidFill>
                  <a:schemeClr val="tx1"/>
                </a:solidFill>
              </a:rPr>
              <a:t> she </a:t>
            </a:r>
            <a:r>
              <a:rPr lang="en-US" sz="3600" b="1" i="1">
                <a:solidFill>
                  <a:srgbClr val="008000"/>
                </a:solidFill>
              </a:rPr>
              <a:t>have to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work</a:t>
            </a:r>
            <a:r>
              <a:rPr lang="en-US" sz="3600">
                <a:solidFill>
                  <a:schemeClr val="tx1"/>
                </a:solidFill>
              </a:rPr>
              <a:t> tonight?</a:t>
            </a:r>
            <a:r>
              <a:rPr lang="en-US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4425" name="Rectangle 9"/>
          <p:cNvSpPr>
            <a:spLocks noChangeArrowheads="1"/>
          </p:cNvSpPr>
          <p:nvPr/>
        </p:nvSpPr>
        <p:spPr bwMode="auto">
          <a:xfrm>
            <a:off x="457200" y="2362200"/>
            <a:ext cx="7662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(g) What time </a:t>
            </a:r>
            <a:r>
              <a:rPr lang="en-US" sz="3600" b="1" i="1">
                <a:solidFill>
                  <a:srgbClr val="3333FF"/>
                </a:solidFill>
              </a:rPr>
              <a:t>do</a:t>
            </a:r>
            <a:r>
              <a:rPr lang="en-US" sz="3600">
                <a:solidFill>
                  <a:schemeClr val="tx1"/>
                </a:solidFill>
              </a:rPr>
              <a:t> you </a:t>
            </a:r>
            <a:r>
              <a:rPr lang="en-US" sz="3600" b="1" i="1">
                <a:solidFill>
                  <a:srgbClr val="008000"/>
                </a:solidFill>
              </a:rPr>
              <a:t>have to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work</a:t>
            </a:r>
            <a:r>
              <a:rPr lang="en-US" sz="3600">
                <a:solidFill>
                  <a:schemeClr val="tx1"/>
                </a:solidFill>
              </a:rPr>
              <a:t>?</a:t>
            </a:r>
            <a:r>
              <a:rPr lang="en-US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457200" y="3429000"/>
            <a:ext cx="7891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(h) Why </a:t>
            </a:r>
            <a:r>
              <a:rPr lang="en-US" sz="3600" b="1" i="1">
                <a:solidFill>
                  <a:srgbClr val="3333FF"/>
                </a:solidFill>
              </a:rPr>
              <a:t>did</a:t>
            </a:r>
            <a:r>
              <a:rPr lang="en-US" sz="3600">
                <a:solidFill>
                  <a:schemeClr val="tx1"/>
                </a:solidFill>
              </a:rPr>
              <a:t> you </a:t>
            </a:r>
            <a:r>
              <a:rPr lang="en-US" sz="3600" b="1" i="1">
                <a:solidFill>
                  <a:srgbClr val="008000"/>
                </a:solidFill>
              </a:rPr>
              <a:t>have to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work</a:t>
            </a:r>
            <a:r>
              <a:rPr lang="en-US" sz="3600">
                <a:solidFill>
                  <a:schemeClr val="tx1"/>
                </a:solidFill>
              </a:rPr>
              <a:t> today?</a:t>
            </a:r>
            <a:r>
              <a:rPr lang="en-US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10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13-2  USING </a:t>
            </a:r>
            <a:r>
              <a:rPr lang="en-US" sz="2000" i="1">
                <a:solidFill>
                  <a:schemeClr val="bg1"/>
                </a:solidFill>
              </a:rPr>
              <a:t>HAVE </a:t>
            </a:r>
            <a:r>
              <a:rPr lang="en-US" sz="2000">
                <a:solidFill>
                  <a:schemeClr val="bg1"/>
                </a:solidFill>
              </a:rPr>
              <a:t>+ INFINITIVE (</a:t>
            </a:r>
            <a:r>
              <a:rPr lang="en-US" sz="2000" i="1">
                <a:solidFill>
                  <a:schemeClr val="bg1"/>
                </a:solidFill>
              </a:rPr>
              <a:t>HAVE TO/HAS TO)</a:t>
            </a:r>
          </a:p>
        </p:txBody>
      </p:sp>
      <p:sp>
        <p:nvSpPr>
          <p:cNvPr id="444434" name="AutoShape 18"/>
          <p:cNvSpPr>
            <a:spLocks noChangeArrowheads="1"/>
          </p:cNvSpPr>
          <p:nvPr/>
        </p:nvSpPr>
        <p:spPr bwMode="auto">
          <a:xfrm>
            <a:off x="990600" y="4648200"/>
            <a:ext cx="7315200" cy="1219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444435" name="Text Box 19"/>
          <p:cNvSpPr txBox="1">
            <a:spLocks noChangeArrowheads="1"/>
          </p:cNvSpPr>
          <p:nvPr/>
        </p:nvSpPr>
        <p:spPr bwMode="auto">
          <a:xfrm>
            <a:off x="1143000" y="4724400"/>
            <a:ext cx="70866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/>
              <a:t>QUESTION FORM: </a:t>
            </a:r>
          </a:p>
          <a:p>
            <a:pPr algn="ctr" eaLnBrk="1" hangingPunct="1"/>
            <a:r>
              <a:rPr lang="en-US" sz="3600" b="1" i="1">
                <a:solidFill>
                  <a:srgbClr val="3333FF"/>
                </a:solidFill>
              </a:rPr>
              <a:t>do</a:t>
            </a:r>
            <a:r>
              <a:rPr lang="en-US" sz="3600">
                <a:solidFill>
                  <a:schemeClr val="tx1"/>
                </a:solidFill>
              </a:rPr>
              <a:t>,</a:t>
            </a:r>
            <a:r>
              <a:rPr lang="en-US" sz="3600">
                <a:solidFill>
                  <a:srgbClr val="006600"/>
                </a:solidFill>
              </a:rPr>
              <a:t> </a:t>
            </a:r>
            <a:r>
              <a:rPr lang="en-US" sz="3600" b="1" i="1">
                <a:solidFill>
                  <a:srgbClr val="3333FF"/>
                </a:solidFill>
              </a:rPr>
              <a:t>does</a:t>
            </a:r>
            <a:r>
              <a:rPr lang="en-US" sz="3600">
                <a:solidFill>
                  <a:schemeClr val="tx1"/>
                </a:solidFill>
              </a:rPr>
              <a:t>,</a:t>
            </a:r>
            <a:r>
              <a:rPr lang="en-US" sz="3600">
                <a:solidFill>
                  <a:srgbClr val="006600"/>
                </a:solidFill>
              </a:rPr>
              <a:t> </a:t>
            </a:r>
            <a:r>
              <a:rPr lang="en-US" sz="3600" b="1" i="1">
                <a:solidFill>
                  <a:srgbClr val="3333FF"/>
                </a:solidFill>
              </a:rPr>
              <a:t>did</a:t>
            </a:r>
            <a:r>
              <a:rPr lang="en-US" sz="3600" b="1" i="1">
                <a:solidFill>
                  <a:srgbClr val="006600"/>
                </a:solidFill>
              </a:rPr>
              <a:t> </a:t>
            </a:r>
            <a:r>
              <a:rPr lang="en-US" sz="3600"/>
              <a:t>used with </a:t>
            </a:r>
            <a:r>
              <a:rPr lang="en-US" sz="3600" b="1" i="1">
                <a:solidFill>
                  <a:srgbClr val="008000"/>
                </a:solidFill>
              </a:rPr>
              <a:t>have to</a:t>
            </a:r>
          </a:p>
        </p:txBody>
      </p:sp>
    </p:spTree>
    <p:extLst>
      <p:ext uri="{BB962C8B-B14F-4D97-AF65-F5344CB8AC3E}">
        <p14:creationId xmlns:p14="http://schemas.microsoft.com/office/powerpoint/2010/main" val="21238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4" grpId="0"/>
      <p:bldP spid="444425" grpId="0"/>
      <p:bldP spid="444428" grpId="0"/>
      <p:bldP spid="444434" grpId="0" animBg="1"/>
      <p:bldP spid="4444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A672B43D-44EC-46E8-A2B1-664A2C18E477}" type="slidenum">
              <a:rPr lang="en-US" sz="14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01762" name="Rectangle 2"/>
          <p:cNvSpPr>
            <a:spLocks noChangeArrowheads="1"/>
          </p:cNvSpPr>
          <p:nvPr/>
        </p:nvSpPr>
        <p:spPr bwMode="auto">
          <a:xfrm>
            <a:off x="423863" y="1398588"/>
            <a:ext cx="678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(i) I </a:t>
            </a:r>
            <a:r>
              <a:rPr lang="en-US" sz="3600" b="1" i="1">
                <a:solidFill>
                  <a:srgbClr val="3333FF"/>
                </a:solidFill>
              </a:rPr>
              <a:t>don’t</a:t>
            </a:r>
            <a:r>
              <a:rPr lang="en-US" sz="3600" b="1" i="1">
                <a:solidFill>
                  <a:srgbClr val="006600"/>
                </a:solidFill>
              </a:rPr>
              <a:t> </a:t>
            </a:r>
            <a:r>
              <a:rPr lang="en-US" sz="3600" b="1" i="1">
                <a:solidFill>
                  <a:srgbClr val="008000"/>
                </a:solidFill>
              </a:rPr>
              <a:t>have to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work </a:t>
            </a:r>
            <a:r>
              <a:rPr lang="en-US" sz="3600">
                <a:solidFill>
                  <a:schemeClr val="tx1"/>
                </a:solidFill>
              </a:rPr>
              <a:t>today.</a:t>
            </a:r>
          </a:p>
          <a:p>
            <a:r>
              <a:rPr lang="en-US" sz="3600">
                <a:solidFill>
                  <a:schemeClr val="tx1"/>
                </a:solidFill>
              </a:rPr>
              <a:t>    He </a:t>
            </a:r>
            <a:r>
              <a:rPr lang="en-US" sz="3600" b="1" i="1">
                <a:solidFill>
                  <a:srgbClr val="3333FF"/>
                </a:solidFill>
              </a:rPr>
              <a:t>doesn’t </a:t>
            </a:r>
            <a:r>
              <a:rPr lang="en-US" sz="3600" b="1" i="1">
                <a:solidFill>
                  <a:srgbClr val="008000"/>
                </a:solidFill>
              </a:rPr>
              <a:t>have to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go</a:t>
            </a:r>
            <a:r>
              <a:rPr lang="en-US" sz="3600">
                <a:solidFill>
                  <a:schemeClr val="tx1"/>
                </a:solidFill>
              </a:rPr>
              <a:t> home.</a:t>
            </a:r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457200" y="2667000"/>
            <a:ext cx="5797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(j) The bus was early.  </a:t>
            </a:r>
          </a:p>
          <a:p>
            <a:r>
              <a:rPr lang="en-US" sz="3600">
                <a:solidFill>
                  <a:schemeClr val="tx1"/>
                </a:solidFill>
              </a:rPr>
              <a:t>     We </a:t>
            </a:r>
            <a:r>
              <a:rPr lang="en-US" sz="3600" b="1" i="1">
                <a:solidFill>
                  <a:srgbClr val="3333FF"/>
                </a:solidFill>
              </a:rPr>
              <a:t>didn’t</a:t>
            </a:r>
            <a:r>
              <a:rPr lang="en-US" sz="3600" b="1" i="1">
                <a:solidFill>
                  <a:srgbClr val="006600"/>
                </a:solidFill>
              </a:rPr>
              <a:t> </a:t>
            </a:r>
            <a:r>
              <a:rPr lang="en-US" sz="3600" b="1" i="1">
                <a:solidFill>
                  <a:srgbClr val="008000"/>
                </a:solidFill>
              </a:rPr>
              <a:t>have to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wait</a:t>
            </a:r>
            <a:r>
              <a:rPr lang="en-US" sz="36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13-2  USING </a:t>
            </a:r>
            <a:r>
              <a:rPr lang="en-US" sz="2000" i="1">
                <a:solidFill>
                  <a:schemeClr val="bg1"/>
                </a:solidFill>
              </a:rPr>
              <a:t>HAVE </a:t>
            </a:r>
            <a:r>
              <a:rPr lang="en-US" sz="2000">
                <a:solidFill>
                  <a:schemeClr val="bg1"/>
                </a:solidFill>
              </a:rPr>
              <a:t>+ INFINITIVE (</a:t>
            </a:r>
            <a:r>
              <a:rPr lang="en-US" sz="2000" i="1">
                <a:solidFill>
                  <a:schemeClr val="bg1"/>
                </a:solidFill>
              </a:rPr>
              <a:t>HAVE TO/HAS TO)</a:t>
            </a:r>
          </a:p>
        </p:txBody>
      </p:sp>
      <p:sp>
        <p:nvSpPr>
          <p:cNvPr id="501766" name="AutoShape 6"/>
          <p:cNvSpPr>
            <a:spLocks noChangeArrowheads="1"/>
          </p:cNvSpPr>
          <p:nvPr/>
        </p:nvSpPr>
        <p:spPr bwMode="auto">
          <a:xfrm>
            <a:off x="1371600" y="4191000"/>
            <a:ext cx="6172200" cy="2133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501767" name="Text Box 7"/>
          <p:cNvSpPr txBox="1">
            <a:spLocks noChangeArrowheads="1"/>
          </p:cNvSpPr>
          <p:nvPr/>
        </p:nvSpPr>
        <p:spPr bwMode="auto">
          <a:xfrm>
            <a:off x="0" y="4267200"/>
            <a:ext cx="8839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/>
              <a:t>NEGATIVE FORM:</a:t>
            </a:r>
            <a:r>
              <a:rPr lang="en-US" sz="3600"/>
              <a:t> </a:t>
            </a:r>
          </a:p>
          <a:p>
            <a:pPr algn="ctr" eaLnBrk="1" hangingPunct="1"/>
            <a:r>
              <a:rPr lang="en-US" sz="3600" b="1" i="1">
                <a:solidFill>
                  <a:srgbClr val="3333FF"/>
                </a:solidFill>
              </a:rPr>
              <a:t>don’t</a:t>
            </a:r>
            <a:r>
              <a:rPr lang="en-US" sz="3600">
                <a:solidFill>
                  <a:schemeClr val="tx1"/>
                </a:solidFill>
              </a:rPr>
              <a:t>,</a:t>
            </a:r>
            <a:r>
              <a:rPr lang="en-US" sz="3600">
                <a:solidFill>
                  <a:srgbClr val="006600"/>
                </a:solidFill>
              </a:rPr>
              <a:t> </a:t>
            </a:r>
            <a:r>
              <a:rPr lang="en-US" sz="3600" b="1" i="1">
                <a:solidFill>
                  <a:srgbClr val="3333FF"/>
                </a:solidFill>
              </a:rPr>
              <a:t>doesn’t</a:t>
            </a:r>
            <a:r>
              <a:rPr lang="en-US" sz="3600">
                <a:solidFill>
                  <a:schemeClr val="tx1"/>
                </a:solidFill>
              </a:rPr>
              <a:t>,</a:t>
            </a:r>
            <a:r>
              <a:rPr lang="en-US" sz="3600">
                <a:solidFill>
                  <a:srgbClr val="006600"/>
                </a:solidFill>
              </a:rPr>
              <a:t> </a:t>
            </a:r>
            <a:r>
              <a:rPr lang="en-US" sz="3600" b="1" i="1">
                <a:solidFill>
                  <a:srgbClr val="3333FF"/>
                </a:solidFill>
              </a:rPr>
              <a:t>didn’t </a:t>
            </a:r>
          </a:p>
          <a:p>
            <a:pPr algn="ctr" eaLnBrk="1" hangingPunct="1"/>
            <a:r>
              <a:rPr lang="en-US" sz="3600"/>
              <a:t>used with </a:t>
            </a:r>
            <a:r>
              <a:rPr lang="en-US" sz="3600" b="1" i="1">
                <a:solidFill>
                  <a:srgbClr val="008000"/>
                </a:solidFill>
              </a:rPr>
              <a:t>have to</a:t>
            </a:r>
          </a:p>
        </p:txBody>
      </p:sp>
    </p:spTree>
    <p:extLst>
      <p:ext uri="{BB962C8B-B14F-4D97-AF65-F5344CB8AC3E}">
        <p14:creationId xmlns:p14="http://schemas.microsoft.com/office/powerpoint/2010/main" val="27245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/>
      <p:bldP spid="501763" grpId="0"/>
      <p:bldP spid="501766" grpId="0" animBg="1"/>
      <p:bldP spid="5017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139700" y="1341438"/>
            <a:ext cx="842730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(a) I want to become a doctor.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     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     I                           </a:t>
            </a:r>
            <a:r>
              <a:rPr lang="en-US" i="1">
                <a:solidFill>
                  <a:schemeClr val="hlink"/>
                </a:solidFill>
                <a:latin typeface="Comic Sans MS" pitchFamily="66" charset="0"/>
              </a:rPr>
              <a:t>go </a:t>
            </a:r>
            <a:r>
              <a:rPr lang="en-US">
                <a:latin typeface="Comic Sans MS" pitchFamily="66" charset="0"/>
              </a:rPr>
              <a:t>to medical school.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  <a:p>
            <a:pPr eaLnBrk="1" hangingPunct="1"/>
            <a:endParaRPr lang="en-US">
              <a:latin typeface="Comic Sans MS" pitchFamily="66" charset="0"/>
            </a:endParaRP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1525328" y="1881211"/>
            <a:ext cx="24737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have to</a:t>
            </a:r>
          </a:p>
          <a:p>
            <a:pPr algn="ctr" eaLnBrk="1" hangingPunct="1"/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have got to</a:t>
            </a:r>
          </a:p>
          <a:p>
            <a:pPr algn="ctr" eaLnBrk="1" hangingPunct="1"/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735238" name="AutoShape 6"/>
          <p:cNvSpPr>
            <a:spLocks/>
          </p:cNvSpPr>
          <p:nvPr/>
        </p:nvSpPr>
        <p:spPr bwMode="auto">
          <a:xfrm>
            <a:off x="1268413" y="1953442"/>
            <a:ext cx="346075" cy="1387435"/>
          </a:xfrm>
          <a:prstGeom prst="leftBrace">
            <a:avLst>
              <a:gd name="adj1" fmla="val 3283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8000">
              <a:latin typeface="Comic Sans MS" pitchFamily="66" charset="0"/>
            </a:endParaRPr>
          </a:p>
        </p:txBody>
      </p:sp>
      <p:sp>
        <p:nvSpPr>
          <p:cNvPr id="735239" name="AutoShape 7"/>
          <p:cNvSpPr>
            <a:spLocks/>
          </p:cNvSpPr>
          <p:nvPr/>
        </p:nvSpPr>
        <p:spPr bwMode="auto">
          <a:xfrm flipH="1">
            <a:off x="3875088" y="1940742"/>
            <a:ext cx="346075" cy="1387435"/>
          </a:xfrm>
          <a:prstGeom prst="leftBrace">
            <a:avLst>
              <a:gd name="adj1" fmla="val 3283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8000">
              <a:latin typeface="Comic Sans MS" pitchFamily="66" charset="0"/>
            </a:endParaRPr>
          </a:p>
        </p:txBody>
      </p:sp>
      <p:sp>
        <p:nvSpPr>
          <p:cNvPr id="735240" name="AutoShape 8"/>
          <p:cNvSpPr>
            <a:spLocks noChangeArrowheads="1"/>
          </p:cNvSpPr>
          <p:nvPr/>
        </p:nvSpPr>
        <p:spPr bwMode="auto">
          <a:xfrm>
            <a:off x="1844675" y="3854450"/>
            <a:ext cx="5219700" cy="245110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b="1" i="1">
                <a:solidFill>
                  <a:srgbClr val="003366"/>
                </a:solidFill>
                <a:latin typeface="Comic Sans MS" pitchFamily="66" charset="0"/>
              </a:rPr>
              <a:t> </a:t>
            </a:r>
            <a:endParaRPr lang="en-US" sz="3600" b="1" i="1">
              <a:latin typeface="Comic Sans MS" pitchFamily="66" charset="0"/>
            </a:endParaRPr>
          </a:p>
        </p:txBody>
      </p:sp>
      <p:sp>
        <p:nvSpPr>
          <p:cNvPr id="735241" name="Text Box 9"/>
          <p:cNvSpPr txBox="1">
            <a:spLocks noChangeArrowheads="1"/>
          </p:cNvSpPr>
          <p:nvPr/>
        </p:nvSpPr>
        <p:spPr bwMode="auto">
          <a:xfrm>
            <a:off x="2054225" y="3963988"/>
            <a:ext cx="24737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got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had better</a:t>
            </a:r>
          </a:p>
        </p:txBody>
      </p:sp>
      <p:sp>
        <p:nvSpPr>
          <p:cNvPr id="735242" name="AutoShape 10"/>
          <p:cNvSpPr>
            <a:spLocks/>
          </p:cNvSpPr>
          <p:nvPr/>
        </p:nvSpPr>
        <p:spPr bwMode="auto">
          <a:xfrm flipH="1">
            <a:off x="4378325" y="4019185"/>
            <a:ext cx="346075" cy="1502509"/>
          </a:xfrm>
          <a:prstGeom prst="leftBrace">
            <a:avLst>
              <a:gd name="adj1" fmla="val 3356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8800">
              <a:latin typeface="Comic Sans MS" pitchFamily="66" charset="0"/>
            </a:endParaRPr>
          </a:p>
        </p:txBody>
      </p:sp>
      <p:sp>
        <p:nvSpPr>
          <p:cNvPr id="735243" name="Text Box 11"/>
          <p:cNvSpPr txBox="1">
            <a:spLocks noChangeArrowheads="1"/>
          </p:cNvSpPr>
          <p:nvPr/>
        </p:nvSpPr>
        <p:spPr bwMode="auto">
          <a:xfrm>
            <a:off x="4946650" y="4256088"/>
            <a:ext cx="17235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mic Sans MS" pitchFamily="66" charset="0"/>
              </a:rPr>
              <a:t>same</a:t>
            </a:r>
          </a:p>
          <a:p>
            <a:pPr eaLnBrk="1" hangingPunct="1"/>
            <a:r>
              <a:rPr lang="en-US" b="1">
                <a:latin typeface="Comic Sans MS" pitchFamily="66" charset="0"/>
              </a:rPr>
              <a:t>meaning</a:t>
            </a:r>
          </a:p>
        </p:txBody>
      </p:sp>
      <p:sp>
        <p:nvSpPr>
          <p:cNvPr id="735244" name="Text Box 12"/>
          <p:cNvSpPr txBox="1">
            <a:spLocks noChangeArrowheads="1"/>
          </p:cNvSpPr>
          <p:nvPr/>
        </p:nvSpPr>
        <p:spPr bwMode="auto">
          <a:xfrm>
            <a:off x="2138363" y="5662613"/>
            <a:ext cx="4783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mic Sans MS" pitchFamily="66" charset="0"/>
              </a:rPr>
              <a:t>something is necessary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7" grpId="0"/>
      <p:bldP spid="735238" grpId="0" animBg="1"/>
      <p:bldP spid="735239" grpId="0" animBg="1"/>
      <p:bldP spid="735240" grpId="0" animBg="1"/>
      <p:bldP spid="735241" grpId="0"/>
      <p:bldP spid="735242" grpId="0" animBg="1"/>
      <p:bldP spid="735243" grpId="0"/>
      <p:bldP spid="7352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6"/>
          <p:cNvSpPr txBox="1">
            <a:spLocks noChangeArrowheads="1"/>
          </p:cNvSpPr>
          <p:nvPr/>
        </p:nvSpPr>
        <p:spPr bwMode="auto">
          <a:xfrm>
            <a:off x="762000" y="1341438"/>
            <a:ext cx="70759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(c) It’s late.  We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’ve got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to go</a:t>
            </a:r>
            <a:r>
              <a:rPr lang="en-US" dirty="0">
                <a:latin typeface="Comic Sans MS" pitchFamily="66" charset="0"/>
              </a:rPr>
              <a:t> home.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</p:txBody>
      </p:sp>
      <p:pic>
        <p:nvPicPr>
          <p:cNvPr id="74755" name="Picture 8" descr="shutterstock_36299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408238"/>
            <a:ext cx="5386388" cy="359727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361950" y="1108075"/>
            <a:ext cx="697017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(b) I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go</a:t>
            </a:r>
            <a:r>
              <a:rPr lang="en-US">
                <a:latin typeface="Comic Sans MS" pitchFamily="66" charset="0"/>
              </a:rPr>
              <a:t> to soccer practice.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>
                <a:latin typeface="Comic Sans MS" pitchFamily="66" charset="0"/>
              </a:rPr>
              <a:t>(c) We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’ve got to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go</a:t>
            </a:r>
            <a:r>
              <a:rPr lang="en-US">
                <a:latin typeface="Comic Sans MS" pitchFamily="66" charset="0"/>
              </a:rPr>
              <a:t> home. 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>
                <a:latin typeface="Comic Sans MS" pitchFamily="66" charset="0"/>
              </a:rPr>
              <a:t>(d) Everyone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must wear</a:t>
            </a:r>
            <a:r>
              <a:rPr lang="en-US">
                <a:latin typeface="Comic Sans MS" pitchFamily="66" charset="0"/>
              </a:rPr>
              <a:t> a seatbelt 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    on an airplane.  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     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     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</p:txBody>
      </p:sp>
      <p:sp>
        <p:nvSpPr>
          <p:cNvPr id="76803" name="AutoShape 4"/>
          <p:cNvSpPr>
            <a:spLocks noChangeArrowheads="1"/>
          </p:cNvSpPr>
          <p:nvPr/>
        </p:nvSpPr>
        <p:spPr bwMode="auto">
          <a:xfrm>
            <a:off x="985838" y="4310063"/>
            <a:ext cx="7134225" cy="183356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b="1" i="1">
                <a:solidFill>
                  <a:srgbClr val="003366"/>
                </a:solidFill>
                <a:latin typeface="Comic Sans MS" pitchFamily="66" charset="0"/>
              </a:rPr>
              <a:t> </a:t>
            </a:r>
            <a:endParaRPr lang="en-US" sz="3600" b="1" i="1">
              <a:latin typeface="Comic Sans MS" pitchFamily="66" charset="0"/>
            </a:endParaRP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298575" y="4419600"/>
            <a:ext cx="24737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got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876553" name="Text Box 9"/>
          <p:cNvSpPr txBox="1">
            <a:spLocks noChangeArrowheads="1"/>
          </p:cNvSpPr>
          <p:nvPr/>
        </p:nvSpPr>
        <p:spPr bwMode="auto">
          <a:xfrm>
            <a:off x="4079875" y="4392613"/>
            <a:ext cx="40401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common</a:t>
            </a:r>
          </a:p>
          <a:p>
            <a:pPr eaLnBrk="1" hangingPunct="1"/>
            <a:r>
              <a:rPr lang="en-US"/>
              <a:t>informal conversation</a:t>
            </a:r>
          </a:p>
          <a:p>
            <a:pPr eaLnBrk="1" hangingPunct="1"/>
            <a:r>
              <a:rPr lang="en-US"/>
              <a:t>written instructions</a:t>
            </a:r>
          </a:p>
          <a:p>
            <a:pPr eaLnBrk="1" hangingPunct="1"/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7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76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76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dailymail.co.uk/i/pix/2010/01/07/article-1241060-07C9E3B1000005DC-34_634x3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09402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778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361950" y="1341438"/>
            <a:ext cx="848341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 dirty="0" smtClean="0">
                <a:solidFill>
                  <a:schemeClr val="hlink"/>
                </a:solidFill>
                <a:latin typeface="Comic Sans MS" pitchFamily="66" charset="0"/>
              </a:rPr>
              <a:t>Do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you 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have to wear</a:t>
            </a:r>
            <a:r>
              <a:rPr lang="en-US" dirty="0">
                <a:latin typeface="Comic Sans MS" pitchFamily="66" charset="0"/>
              </a:rPr>
              <a:t> seatbelts in your car?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  <a:p>
            <a:pPr eaLnBrk="1" hangingPunct="1"/>
            <a:r>
              <a:rPr lang="en-US" b="1" i="1" dirty="0" smtClean="0">
                <a:solidFill>
                  <a:schemeClr val="hlink"/>
                </a:solidFill>
                <a:latin typeface="Comic Sans MS" pitchFamily="66" charset="0"/>
              </a:rPr>
              <a:t>Did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they all 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have to come</a:t>
            </a:r>
            <a:r>
              <a:rPr lang="en-US" dirty="0">
                <a:latin typeface="Comic Sans MS" pitchFamily="66" charset="0"/>
              </a:rPr>
              <a:t>? </a:t>
            </a:r>
          </a:p>
          <a:p>
            <a:pPr eaLnBrk="1" hangingPunct="1"/>
            <a:r>
              <a:rPr lang="en-US" dirty="0">
                <a:latin typeface="Comic Sans MS" pitchFamily="66" charset="0"/>
              </a:rPr>
              <a:t>      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</p:txBody>
      </p:sp>
      <p:sp>
        <p:nvSpPr>
          <p:cNvPr id="878596" name="AutoShape 4"/>
          <p:cNvSpPr>
            <a:spLocks noChangeArrowheads="1"/>
          </p:cNvSpPr>
          <p:nvPr/>
        </p:nvSpPr>
        <p:spPr bwMode="auto">
          <a:xfrm>
            <a:off x="1608138" y="3854450"/>
            <a:ext cx="5913437" cy="183356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b="1" i="1">
                <a:solidFill>
                  <a:srgbClr val="003366"/>
                </a:solidFill>
                <a:latin typeface="Comic Sans MS" pitchFamily="66" charset="0"/>
              </a:rPr>
              <a:t> </a:t>
            </a:r>
            <a:endParaRPr lang="en-US" sz="3600" b="1" i="1">
              <a:latin typeface="Comic Sans MS" pitchFamily="66" charset="0"/>
            </a:endParaRPr>
          </a:p>
        </p:txBody>
      </p:sp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1935163" y="4389438"/>
            <a:ext cx="2122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Questions</a:t>
            </a:r>
          </a:p>
        </p:txBody>
      </p:sp>
      <p:sp>
        <p:nvSpPr>
          <p:cNvPr id="878600" name="Text Box 8"/>
          <p:cNvSpPr txBox="1">
            <a:spLocks noChangeArrowheads="1"/>
          </p:cNvSpPr>
          <p:nvPr/>
        </p:nvSpPr>
        <p:spPr bwMode="auto">
          <a:xfrm>
            <a:off x="4721225" y="3963988"/>
            <a:ext cx="24737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got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878601" name="AutoShape 9"/>
          <p:cNvSpPr>
            <a:spLocks noChangeArrowheads="1"/>
          </p:cNvSpPr>
          <p:nvPr/>
        </p:nvSpPr>
        <p:spPr bwMode="auto">
          <a:xfrm rot="-2025075">
            <a:off x="3938588" y="4151194"/>
            <a:ext cx="774700" cy="733663"/>
          </a:xfrm>
          <a:prstGeom prst="rightArrow">
            <a:avLst>
              <a:gd name="adj1" fmla="val 50000"/>
              <a:gd name="adj2" fmla="val 6421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6" grpId="0" animBg="1"/>
      <p:bldP spid="878599" grpId="0"/>
      <p:bldP spid="878600" grpId="0"/>
      <p:bldP spid="8786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3"/>
          <p:cNvSpPr txBox="1">
            <a:spLocks noChangeArrowheads="1"/>
          </p:cNvSpPr>
          <p:nvPr/>
        </p:nvSpPr>
        <p:spPr bwMode="auto">
          <a:xfrm>
            <a:off x="361950" y="1341438"/>
            <a:ext cx="913262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(e)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Do</a:t>
            </a:r>
            <a:r>
              <a:rPr lang="en-US">
                <a:latin typeface="Comic Sans MS" pitchFamily="66" charset="0"/>
              </a:rPr>
              <a:t> you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 wear</a:t>
            </a:r>
            <a:r>
              <a:rPr lang="en-US">
                <a:latin typeface="Comic Sans MS" pitchFamily="66" charset="0"/>
              </a:rPr>
              <a:t> seatbelts in your car?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>
                <a:latin typeface="Comic Sans MS" pitchFamily="66" charset="0"/>
              </a:rPr>
              <a:t>(f)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Did</a:t>
            </a:r>
            <a:r>
              <a:rPr lang="en-US">
                <a:latin typeface="Comic Sans MS" pitchFamily="66" charset="0"/>
              </a:rPr>
              <a:t> they all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 come</a:t>
            </a:r>
            <a:r>
              <a:rPr lang="en-US">
                <a:latin typeface="Comic Sans MS" pitchFamily="66" charset="0"/>
              </a:rPr>
              <a:t>? 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     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</p:txBody>
      </p:sp>
      <p:sp>
        <p:nvSpPr>
          <p:cNvPr id="78851" name="AutoShape 4"/>
          <p:cNvSpPr>
            <a:spLocks noChangeArrowheads="1"/>
          </p:cNvSpPr>
          <p:nvPr/>
        </p:nvSpPr>
        <p:spPr bwMode="auto">
          <a:xfrm>
            <a:off x="1663700" y="3854450"/>
            <a:ext cx="5807075" cy="183356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b="1" i="1">
                <a:solidFill>
                  <a:srgbClr val="003366"/>
                </a:solidFill>
                <a:latin typeface="Comic Sans MS" pitchFamily="66" charset="0"/>
              </a:rPr>
              <a:t> </a:t>
            </a:r>
            <a:endParaRPr lang="en-US" sz="3600" b="1" i="1">
              <a:latin typeface="Comic Sans MS" pitchFamily="66" charset="0"/>
            </a:endParaRP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1798428" y="4377357"/>
            <a:ext cx="2122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Questions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4776788" y="3963988"/>
            <a:ext cx="24737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got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78854" name="AutoShape 7"/>
          <p:cNvSpPr>
            <a:spLocks noChangeArrowheads="1"/>
          </p:cNvSpPr>
          <p:nvPr/>
        </p:nvSpPr>
        <p:spPr bwMode="auto">
          <a:xfrm>
            <a:off x="3994150" y="4340106"/>
            <a:ext cx="774700" cy="733663"/>
          </a:xfrm>
          <a:prstGeom prst="rightArrow">
            <a:avLst>
              <a:gd name="adj1" fmla="val 50000"/>
              <a:gd name="adj2" fmla="val 6421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80648" name="AutoShape 8"/>
          <p:cNvSpPr>
            <a:spLocks noChangeArrowheads="1"/>
          </p:cNvSpPr>
          <p:nvPr/>
        </p:nvSpPr>
        <p:spPr bwMode="auto">
          <a:xfrm>
            <a:off x="3921125" y="4459962"/>
            <a:ext cx="900113" cy="519351"/>
          </a:xfrm>
          <a:custGeom>
            <a:avLst/>
            <a:gdLst>
              <a:gd name="T0" fmla="*/ 18754728 w 21600"/>
              <a:gd name="T1" fmla="*/ 0 h 21600"/>
              <a:gd name="T2" fmla="*/ 5492690 w 21600"/>
              <a:gd name="T3" fmla="*/ 2706346 h 21600"/>
              <a:gd name="T4" fmla="*/ 0 w 21600"/>
              <a:gd name="T5" fmla="*/ 9240821 h 21600"/>
              <a:gd name="T6" fmla="*/ 5492690 w 21600"/>
              <a:gd name="T7" fmla="*/ 15775268 h 21600"/>
              <a:gd name="T8" fmla="*/ 18754728 w 21600"/>
              <a:gd name="T9" fmla="*/ 18481613 h 21600"/>
              <a:gd name="T10" fmla="*/ 32016727 w 21600"/>
              <a:gd name="T11" fmla="*/ 15775268 h 21600"/>
              <a:gd name="T12" fmla="*/ 37509414 w 21600"/>
              <a:gd name="T13" fmla="*/ 9240821 h 21600"/>
              <a:gd name="T14" fmla="*/ 32016727 w 21600"/>
              <a:gd name="T15" fmla="*/ 27063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8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361950" y="1341438"/>
            <a:ext cx="913262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(e) 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Do</a:t>
            </a:r>
            <a:r>
              <a:rPr lang="en-US" dirty="0">
                <a:latin typeface="Comic Sans MS" pitchFamily="66" charset="0"/>
              </a:rPr>
              <a:t> you 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have to wear</a:t>
            </a:r>
            <a:r>
              <a:rPr lang="en-US" dirty="0">
                <a:latin typeface="Comic Sans MS" pitchFamily="66" charset="0"/>
              </a:rPr>
              <a:t> seatbelts in your car?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  <a:p>
            <a:pPr eaLnBrk="1" hangingPunct="1"/>
            <a:r>
              <a:rPr lang="en-US" dirty="0">
                <a:latin typeface="Comic Sans MS" pitchFamily="66" charset="0"/>
              </a:rPr>
              <a:t>(f) 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Did</a:t>
            </a:r>
            <a:r>
              <a:rPr lang="en-US" dirty="0">
                <a:latin typeface="Comic Sans MS" pitchFamily="66" charset="0"/>
              </a:rPr>
              <a:t> they all </a:t>
            </a:r>
            <a:r>
              <a:rPr lang="en-US" b="1" i="1" dirty="0">
                <a:solidFill>
                  <a:schemeClr val="hlink"/>
                </a:solidFill>
                <a:latin typeface="Comic Sans MS" pitchFamily="66" charset="0"/>
              </a:rPr>
              <a:t>have to come</a:t>
            </a:r>
            <a:r>
              <a:rPr lang="en-US" dirty="0">
                <a:latin typeface="Comic Sans MS" pitchFamily="66" charset="0"/>
              </a:rPr>
              <a:t>? </a:t>
            </a:r>
          </a:p>
          <a:p>
            <a:pPr eaLnBrk="1" hangingPunct="1"/>
            <a:r>
              <a:rPr lang="en-US" dirty="0">
                <a:latin typeface="Comic Sans MS" pitchFamily="66" charset="0"/>
              </a:rPr>
              <a:t>      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</p:txBody>
      </p:sp>
      <p:sp>
        <p:nvSpPr>
          <p:cNvPr id="79875" name="AutoShape 4"/>
          <p:cNvSpPr>
            <a:spLocks noChangeArrowheads="1"/>
          </p:cNvSpPr>
          <p:nvPr/>
        </p:nvSpPr>
        <p:spPr bwMode="auto">
          <a:xfrm>
            <a:off x="1608138" y="3854450"/>
            <a:ext cx="5902325" cy="183356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b="1" i="1">
                <a:solidFill>
                  <a:srgbClr val="003366"/>
                </a:solidFill>
                <a:latin typeface="Comic Sans MS" pitchFamily="66" charset="0"/>
              </a:rPr>
              <a:t> </a:t>
            </a:r>
            <a:endParaRPr lang="en-US" sz="3600" b="1" i="1">
              <a:latin typeface="Comic Sans MS" pitchFamily="66" charset="0"/>
            </a:endParaRP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1935163" y="4389438"/>
            <a:ext cx="2122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Questions</a:t>
            </a:r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4721225" y="3963988"/>
            <a:ext cx="24737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got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79878" name="AutoShape 7"/>
          <p:cNvSpPr>
            <a:spLocks noChangeArrowheads="1"/>
          </p:cNvSpPr>
          <p:nvPr/>
        </p:nvSpPr>
        <p:spPr bwMode="auto">
          <a:xfrm rot="2025075" flipV="1">
            <a:off x="3938588" y="4584581"/>
            <a:ext cx="774700" cy="733663"/>
          </a:xfrm>
          <a:prstGeom prst="rightArrow">
            <a:avLst>
              <a:gd name="adj1" fmla="val 50000"/>
              <a:gd name="adj2" fmla="val 6421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82696" name="AutoShape 8"/>
          <p:cNvSpPr>
            <a:spLocks noChangeArrowheads="1"/>
          </p:cNvSpPr>
          <p:nvPr/>
        </p:nvSpPr>
        <p:spPr bwMode="auto">
          <a:xfrm flipH="1">
            <a:off x="3843338" y="4682212"/>
            <a:ext cx="900112" cy="519351"/>
          </a:xfrm>
          <a:custGeom>
            <a:avLst/>
            <a:gdLst>
              <a:gd name="T0" fmla="*/ 18754665 w 21600"/>
              <a:gd name="T1" fmla="*/ 0 h 21600"/>
              <a:gd name="T2" fmla="*/ 5492684 w 21600"/>
              <a:gd name="T3" fmla="*/ 2706346 h 21600"/>
              <a:gd name="T4" fmla="*/ 0 w 21600"/>
              <a:gd name="T5" fmla="*/ 9240821 h 21600"/>
              <a:gd name="T6" fmla="*/ 5492684 w 21600"/>
              <a:gd name="T7" fmla="*/ 15775268 h 21600"/>
              <a:gd name="T8" fmla="*/ 18754665 w 21600"/>
              <a:gd name="T9" fmla="*/ 18481613 h 21600"/>
              <a:gd name="T10" fmla="*/ 32016649 w 21600"/>
              <a:gd name="T11" fmla="*/ 15775268 h 21600"/>
              <a:gd name="T12" fmla="*/ 37509331 w 21600"/>
              <a:gd name="T13" fmla="*/ 9240821 h 21600"/>
              <a:gd name="T14" fmla="*/ 32016649 w 21600"/>
              <a:gd name="T15" fmla="*/ 27063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3"/>
          <p:cNvSpPr txBox="1">
            <a:spLocks noChangeArrowheads="1"/>
          </p:cNvSpPr>
          <p:nvPr/>
        </p:nvSpPr>
        <p:spPr bwMode="auto">
          <a:xfrm>
            <a:off x="361950" y="1341438"/>
            <a:ext cx="65742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(g) We </a:t>
            </a:r>
            <a:r>
              <a:rPr lang="en-US" b="1" i="1">
                <a:solidFill>
                  <a:schemeClr val="accent2"/>
                </a:solidFill>
                <a:latin typeface="Comic Sans MS" pitchFamily="66" charset="0"/>
              </a:rPr>
              <a:t>had to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Comic Sans MS" pitchFamily="66" charset="0"/>
              </a:rPr>
              <a:t>clean up</a:t>
            </a:r>
            <a:r>
              <a:rPr lang="en-US">
                <a:latin typeface="Comic Sans MS" pitchFamily="66" charset="0"/>
              </a:rPr>
              <a:t> the mess.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     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</p:txBody>
      </p:sp>
      <p:sp>
        <p:nvSpPr>
          <p:cNvPr id="884740" name="AutoShape 4"/>
          <p:cNvSpPr>
            <a:spLocks noChangeArrowheads="1"/>
          </p:cNvSpPr>
          <p:nvPr/>
        </p:nvSpPr>
        <p:spPr bwMode="auto">
          <a:xfrm>
            <a:off x="1608138" y="2111375"/>
            <a:ext cx="5902325" cy="214471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b="1" i="1">
                <a:solidFill>
                  <a:srgbClr val="003366"/>
                </a:solidFill>
                <a:latin typeface="Comic Sans MS" pitchFamily="66" charset="0"/>
              </a:rPr>
              <a:t> </a:t>
            </a:r>
            <a:endParaRPr lang="en-US" sz="3600" b="1" i="1">
              <a:latin typeface="Comic Sans MS" pitchFamily="66" charset="0"/>
            </a:endParaRPr>
          </a:p>
        </p:txBody>
      </p:sp>
      <p:sp>
        <p:nvSpPr>
          <p:cNvPr id="884742" name="Text Box 6"/>
          <p:cNvSpPr txBox="1">
            <a:spLocks noChangeArrowheads="1"/>
          </p:cNvSpPr>
          <p:nvPr/>
        </p:nvSpPr>
        <p:spPr bwMode="auto">
          <a:xfrm>
            <a:off x="2143125" y="2497138"/>
            <a:ext cx="24737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have got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884745" name="Text Box 9"/>
          <p:cNvSpPr txBox="1">
            <a:spLocks noChangeArrowheads="1"/>
          </p:cNvSpPr>
          <p:nvPr/>
        </p:nvSpPr>
        <p:spPr bwMode="auto">
          <a:xfrm>
            <a:off x="4873625" y="2155825"/>
            <a:ext cx="2190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Past form:</a:t>
            </a:r>
          </a:p>
        </p:txBody>
      </p:sp>
      <p:sp>
        <p:nvSpPr>
          <p:cNvPr id="884746" name="AutoShape 10"/>
          <p:cNvSpPr>
            <a:spLocks/>
          </p:cNvSpPr>
          <p:nvPr/>
        </p:nvSpPr>
        <p:spPr bwMode="auto">
          <a:xfrm flipH="1">
            <a:off x="4443841" y="2426770"/>
            <a:ext cx="346075" cy="1630382"/>
          </a:xfrm>
          <a:prstGeom prst="leftBrace">
            <a:avLst>
              <a:gd name="adj1" fmla="val 3356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9600">
              <a:latin typeface="Comic Sans MS" pitchFamily="66" charset="0"/>
            </a:endParaRPr>
          </a:p>
        </p:txBody>
      </p:sp>
      <p:sp>
        <p:nvSpPr>
          <p:cNvPr id="884747" name="Text Box 11"/>
          <p:cNvSpPr txBox="1">
            <a:spLocks noChangeArrowheads="1"/>
          </p:cNvSpPr>
          <p:nvPr/>
        </p:nvSpPr>
        <p:spPr bwMode="auto">
          <a:xfrm>
            <a:off x="5000625" y="2949575"/>
            <a:ext cx="14782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Comic Sans MS" pitchFamily="66" charset="0"/>
              </a:rPr>
              <a:t>had to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5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8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0" grpId="0" animBg="1"/>
      <p:bldP spid="884742" grpId="0"/>
      <p:bldP spid="884745" grpId="0"/>
      <p:bldP spid="884746" grpId="0" animBg="1"/>
      <p:bldP spid="8847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56753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mic Sans MS" pitchFamily="66" charset="0"/>
              </a:rPr>
              <a:t>YES</a:t>
            </a:r>
          </a:p>
          <a:p>
            <a:pPr eaLnBrk="1" hangingPunct="1"/>
            <a:r>
              <a:rPr lang="en-US" b="1">
                <a:latin typeface="Comic Sans MS" pitchFamily="66" charset="0"/>
              </a:rPr>
              <a:t>NO</a:t>
            </a:r>
          </a:p>
        </p:txBody>
      </p:sp>
      <p:sp>
        <p:nvSpPr>
          <p:cNvPr id="890884" name="Text Box 4"/>
          <p:cNvSpPr txBox="1">
            <a:spLocks noChangeArrowheads="1"/>
          </p:cNvSpPr>
          <p:nvPr/>
        </p:nvSpPr>
        <p:spPr bwMode="auto">
          <a:xfrm>
            <a:off x="4591050" y="1090613"/>
            <a:ext cx="532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>
                <a:latin typeface="Comic Sans MS" pitchFamily="66" charset="0"/>
              </a:rPr>
              <a:t>?</a:t>
            </a:r>
          </a:p>
        </p:txBody>
      </p:sp>
      <p:sp>
        <p:nvSpPr>
          <p:cNvPr id="890885" name="Line 5"/>
          <p:cNvSpPr>
            <a:spLocks noChangeShapeType="1"/>
          </p:cNvSpPr>
          <p:nvPr/>
        </p:nvSpPr>
        <p:spPr bwMode="auto">
          <a:xfrm>
            <a:off x="4448175" y="1579563"/>
            <a:ext cx="1227138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911350" y="1212850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latin typeface="Comic Sans MS" pitchFamily="66" charset="0"/>
              </a:rPr>
              <a:t>CORRECT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36650" y="2462213"/>
            <a:ext cx="7502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latin typeface="Comic Sans MS" pitchFamily="66" charset="0"/>
              </a:rPr>
              <a:t>Do I must wash all the dishes?</a:t>
            </a:r>
          </a:p>
        </p:txBody>
      </p:sp>
      <p:pic>
        <p:nvPicPr>
          <p:cNvPr id="82952" name="Picture 10" descr="shutterstock_33621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427413"/>
            <a:ext cx="4578350" cy="30575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4" grpId="0"/>
      <p:bldP spid="890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56245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mic Sans MS" pitchFamily="66" charset="0"/>
              </a:rPr>
              <a:t>YES</a:t>
            </a:r>
          </a:p>
          <a:p>
            <a:pPr eaLnBrk="1" hangingPunct="1"/>
            <a:r>
              <a:rPr lang="en-US" b="1">
                <a:latin typeface="Comic Sans MS" pitchFamily="66" charset="0"/>
              </a:rPr>
              <a:t>NO</a:t>
            </a:r>
          </a:p>
        </p:txBody>
      </p:sp>
      <p:sp>
        <p:nvSpPr>
          <p:cNvPr id="892932" name="Text Box 4"/>
          <p:cNvSpPr txBox="1">
            <a:spLocks noChangeArrowheads="1"/>
          </p:cNvSpPr>
          <p:nvPr/>
        </p:nvSpPr>
        <p:spPr bwMode="auto">
          <a:xfrm>
            <a:off x="4540250" y="1090613"/>
            <a:ext cx="532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>
                <a:latin typeface="Comic Sans MS" pitchFamily="66" charset="0"/>
              </a:rPr>
              <a:t>?</a:t>
            </a: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rot="-1452178">
            <a:off x="4397375" y="1357313"/>
            <a:ext cx="1227138" cy="2746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860550" y="1212850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latin typeface="Comic Sans MS" pitchFamily="66" charset="0"/>
              </a:rPr>
              <a:t>CORRECT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908050" y="2462213"/>
            <a:ext cx="81002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latin typeface="Comic Sans MS" pitchFamily="66" charset="0"/>
              </a:rPr>
              <a:t>Do I have to wash all the dishes?</a:t>
            </a:r>
          </a:p>
        </p:txBody>
      </p:sp>
      <p:pic>
        <p:nvPicPr>
          <p:cNvPr id="83976" name="Picture 9" descr="shutterstock_33621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427413"/>
            <a:ext cx="4578350" cy="30575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9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2" grpId="0"/>
      <p:bldP spid="8929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6118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mic Sans MS" pitchFamily="66" charset="0"/>
              </a:rPr>
              <a:t>YES</a:t>
            </a:r>
          </a:p>
          <a:p>
            <a:pPr eaLnBrk="1" hangingPunct="1"/>
            <a:r>
              <a:rPr lang="en-US" b="1">
                <a:latin typeface="Comic Sans MS" pitchFamily="66" charset="0"/>
              </a:rPr>
              <a:t>NO</a:t>
            </a:r>
          </a:p>
        </p:txBody>
      </p:sp>
      <p:sp>
        <p:nvSpPr>
          <p:cNvPr id="894980" name="Text Box 4"/>
          <p:cNvSpPr txBox="1">
            <a:spLocks noChangeArrowheads="1"/>
          </p:cNvSpPr>
          <p:nvPr/>
        </p:nvSpPr>
        <p:spPr bwMode="auto">
          <a:xfrm>
            <a:off x="4527550" y="1090613"/>
            <a:ext cx="532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>
                <a:latin typeface="Comic Sans MS" pitchFamily="66" charset="0"/>
              </a:rPr>
              <a:t>?</a:t>
            </a:r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>
            <a:off x="4384675" y="1579563"/>
            <a:ext cx="1227138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847850" y="1212850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latin typeface="Comic Sans MS" pitchFamily="66" charset="0"/>
              </a:rPr>
              <a:t>CORRECT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84175" y="2462213"/>
            <a:ext cx="90380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>
                <a:latin typeface="Comic Sans MS" pitchFamily="66" charset="0"/>
              </a:rPr>
              <a:t>Do I have got to wash all the dishes?</a:t>
            </a:r>
          </a:p>
        </p:txBody>
      </p:sp>
      <p:pic>
        <p:nvPicPr>
          <p:cNvPr id="85000" name="Picture 9" descr="shutterstock_33621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427413"/>
            <a:ext cx="4578350" cy="30575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24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94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0" grpId="0"/>
      <p:bldP spid="8949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5"/>
          <p:cNvSpPr txBox="1">
            <a:spLocks noChangeArrowheads="1"/>
          </p:cNvSpPr>
          <p:nvPr/>
        </p:nvSpPr>
        <p:spPr bwMode="auto">
          <a:xfrm>
            <a:off x="536575" y="1347788"/>
            <a:ext cx="82605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(b) Alesha is on vacation.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    She </a:t>
            </a:r>
            <a:r>
              <a:rPr lang="en-US" b="1" i="1">
                <a:solidFill>
                  <a:schemeClr val="hlink"/>
                </a:solidFill>
                <a:latin typeface="Comic Sans MS" pitchFamily="66" charset="0"/>
              </a:rPr>
              <a:t>doesn’t have to go </a:t>
            </a:r>
            <a:r>
              <a:rPr lang="en-US">
                <a:latin typeface="Comic Sans MS" pitchFamily="66" charset="0"/>
              </a:rPr>
              <a:t>to work today.</a:t>
            </a:r>
          </a:p>
        </p:txBody>
      </p:sp>
      <p:sp>
        <p:nvSpPr>
          <p:cNvPr id="897030" name="AutoShape 6"/>
          <p:cNvSpPr>
            <a:spLocks noChangeArrowheads="1"/>
          </p:cNvSpPr>
          <p:nvPr/>
        </p:nvSpPr>
        <p:spPr bwMode="auto">
          <a:xfrm>
            <a:off x="2946400" y="2557463"/>
            <a:ext cx="3211513" cy="78581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b="1" i="1">
                <a:solidFill>
                  <a:srgbClr val="003366"/>
                </a:solidFill>
                <a:latin typeface="Comic Sans MS" pitchFamily="66" charset="0"/>
              </a:rPr>
              <a:t> </a:t>
            </a:r>
            <a:endParaRPr lang="en-US" sz="3600" b="1" i="1">
              <a:latin typeface="Comic Sans MS" pitchFamily="66" charset="0"/>
            </a:endParaRPr>
          </a:p>
        </p:txBody>
      </p:sp>
      <p:sp>
        <p:nvSpPr>
          <p:cNvPr id="897031" name="Text Box 7"/>
          <p:cNvSpPr txBox="1">
            <a:spLocks noChangeArrowheads="1"/>
          </p:cNvSpPr>
          <p:nvPr/>
        </p:nvSpPr>
        <p:spPr bwMode="auto">
          <a:xfrm>
            <a:off x="3109913" y="2657475"/>
            <a:ext cx="2911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latin typeface="Comic Sans MS" pitchFamily="66" charset="0"/>
              </a:rPr>
              <a:t>not necessary</a:t>
            </a:r>
          </a:p>
        </p:txBody>
      </p:sp>
      <p:pic>
        <p:nvPicPr>
          <p:cNvPr id="88069" name="Picture 13" descr="shutterstock_51727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733800"/>
            <a:ext cx="3886200" cy="272097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70" name="Text Box 15"/>
          <p:cNvSpPr txBox="1">
            <a:spLocks noChangeArrowheads="1"/>
          </p:cNvSpPr>
          <p:nvPr/>
        </p:nvSpPr>
        <p:spPr bwMode="auto">
          <a:xfrm>
            <a:off x="1063625" y="637157"/>
            <a:ext cx="7143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LACK OF 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DO NOT HAVE TO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EXPRESSING PROHIBITION: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MUST NOT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0" grpId="0" animBg="1"/>
      <p:bldP spid="8970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97B246DB-0C7B-4751-A97F-20C77C155505}" type="slidenum">
              <a:rPr lang="en-US" sz="14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52618" name="AutoShape 10"/>
          <p:cNvSpPr>
            <a:spLocks noChangeArrowheads="1"/>
          </p:cNvSpPr>
          <p:nvPr/>
        </p:nvSpPr>
        <p:spPr bwMode="auto">
          <a:xfrm>
            <a:off x="381000" y="52578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       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6200" y="1841500"/>
            <a:ext cx="65165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(e) You </a:t>
            </a:r>
            <a:r>
              <a:rPr lang="en-US" sz="3600" b="1" i="1">
                <a:solidFill>
                  <a:srgbClr val="008000"/>
                </a:solidFill>
                <a:latin typeface="Comic Sans MS" pitchFamily="66" charset="0"/>
              </a:rPr>
              <a:t>don’t have to come</a:t>
            </a:r>
          </a:p>
          <a:p>
            <a:r>
              <a:rPr lang="en-US" sz="3600" b="1" i="1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 to my party if you don’t </a:t>
            </a:r>
          </a:p>
          <a:p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      have time.</a:t>
            </a:r>
            <a:r>
              <a:rPr lang="en-US" sz="320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609600" y="533400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rgbClr val="008000"/>
                </a:solidFill>
                <a:latin typeface="Comic Sans MS" pitchFamily="66" charset="0"/>
              </a:rPr>
              <a:t>don’t have to</a:t>
            </a:r>
            <a:r>
              <a:rPr lang="en-US" sz="3600" b="1" i="1">
                <a:solidFill>
                  <a:srgbClr val="333399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= you have a choice</a:t>
            </a:r>
            <a:endParaRPr lang="en-US" sz="3600">
              <a:solidFill>
                <a:srgbClr val="333399"/>
              </a:solidFill>
              <a:latin typeface="Comic Sans MS" pitchFamily="66" charset="0"/>
            </a:endParaRPr>
          </a:p>
        </p:txBody>
      </p:sp>
      <p:pic>
        <p:nvPicPr>
          <p:cNvPr id="28679" name="Picture 2" descr="C13S22_1300642_tal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71600"/>
            <a:ext cx="2346325" cy="3505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7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8" grpId="0" animBg="1"/>
      <p:bldP spid="4526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238250" y="1309688"/>
            <a:ext cx="6983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We cleaned the house this morning.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00113" y="2279650"/>
            <a:ext cx="8348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We _________________________ now.</a:t>
            </a: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1700213" y="2279650"/>
            <a:ext cx="5743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don’t have to clean the house</a:t>
            </a:r>
          </a:p>
        </p:txBody>
      </p:sp>
      <p:pic>
        <p:nvPicPr>
          <p:cNvPr id="91142" name="Picture 9" descr="shutterstock_33157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3300413"/>
            <a:ext cx="4572000" cy="3062287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876800" y="17973"/>
            <a:ext cx="312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MODAL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AUXILIARIES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62050" y="1011303"/>
            <a:ext cx="5872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omic Sans MS" pitchFamily="66" charset="0"/>
              </a:rPr>
              <a:t>AUXILIARY + SIMPLE FORM OF VERB</a:t>
            </a:r>
          </a:p>
        </p:txBody>
      </p:sp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457200" y="1795463"/>
            <a:ext cx="8229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1" dirty="0">
                <a:solidFill>
                  <a:schemeClr val="hlink"/>
                </a:solidFill>
                <a:latin typeface="Comic Sans MS" pitchFamily="66" charset="0"/>
              </a:rPr>
              <a:t>should       </a:t>
            </a:r>
            <a:r>
              <a:rPr lang="en-US" sz="2800" i="1" dirty="0" smtClean="0">
                <a:solidFill>
                  <a:schemeClr val="hlink"/>
                </a:solidFill>
                <a:latin typeface="Comic Sans MS" pitchFamily="66" charset="0"/>
              </a:rPr>
              <a:t>   </a:t>
            </a:r>
            <a:r>
              <a:rPr lang="en-US" sz="2800" dirty="0">
                <a:latin typeface="Comic Sans MS" pitchFamily="66" charset="0"/>
              </a:rPr>
              <a:t>(e) </a:t>
            </a:r>
            <a:r>
              <a:rPr lang="en-US" sz="2800" dirty="0" smtClean="0">
                <a:latin typeface="Comic Sans MS" pitchFamily="66" charset="0"/>
              </a:rPr>
              <a:t>He </a:t>
            </a:r>
            <a:r>
              <a:rPr lang="en-US" sz="2800" b="1" i="1" dirty="0">
                <a:solidFill>
                  <a:schemeClr val="hlink"/>
                </a:solidFill>
                <a:latin typeface="Comic Sans MS" pitchFamily="66" charset="0"/>
              </a:rPr>
              <a:t>should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b="1" i="1" dirty="0" smtClean="0">
                <a:solidFill>
                  <a:schemeClr val="hlink"/>
                </a:solidFill>
                <a:latin typeface="Comic Sans MS" pitchFamily="66" charset="0"/>
              </a:rPr>
              <a:t>wear more clothes.</a:t>
            </a:r>
          </a:p>
          <a:p>
            <a:pPr eaLnBrk="1" hangingPunct="1"/>
            <a:endParaRPr lang="en-US" sz="2800" b="1" i="1" dirty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  <a:p>
            <a:pPr eaLnBrk="1" hangingPunct="1"/>
            <a:r>
              <a:rPr lang="en-US" sz="2800" i="1" dirty="0" smtClean="0">
                <a:solidFill>
                  <a:schemeClr val="hlink"/>
                </a:solidFill>
                <a:latin typeface="Comic Sans MS" pitchFamily="66" charset="0"/>
              </a:rPr>
              <a:t>had </a:t>
            </a:r>
            <a:r>
              <a:rPr lang="en-US" sz="2800" i="1" dirty="0">
                <a:solidFill>
                  <a:schemeClr val="hlink"/>
                </a:solidFill>
                <a:latin typeface="Comic Sans MS" pitchFamily="66" charset="0"/>
              </a:rPr>
              <a:t>better  </a:t>
            </a:r>
            <a:r>
              <a:rPr lang="en-US" sz="2800" i="1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(f) </a:t>
            </a:r>
            <a:r>
              <a:rPr lang="en-US" sz="2800" dirty="0" smtClean="0">
                <a:latin typeface="Comic Sans MS" pitchFamily="66" charset="0"/>
              </a:rPr>
              <a:t>He </a:t>
            </a:r>
            <a:r>
              <a:rPr lang="en-US" sz="2800" b="1" i="1" dirty="0">
                <a:solidFill>
                  <a:schemeClr val="hlink"/>
                </a:solidFill>
                <a:latin typeface="Comic Sans MS" pitchFamily="66" charset="0"/>
              </a:rPr>
              <a:t>had </a:t>
            </a:r>
            <a:r>
              <a:rPr lang="en-US" sz="2800" b="1" i="1" dirty="0" smtClean="0">
                <a:solidFill>
                  <a:schemeClr val="hlink"/>
                </a:solidFill>
                <a:latin typeface="Comic Sans MS" pitchFamily="66" charset="0"/>
              </a:rPr>
              <a:t>better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b="1" i="1" dirty="0" smtClean="0">
                <a:solidFill>
                  <a:schemeClr val="hlink"/>
                </a:solidFill>
                <a:latin typeface="Comic Sans MS" pitchFamily="66" charset="0"/>
              </a:rPr>
              <a:t>put on </a:t>
            </a:r>
            <a:r>
              <a:rPr lang="en-US" sz="2800" dirty="0" smtClean="0">
                <a:latin typeface="Comic Sans MS" pitchFamily="66" charset="0"/>
              </a:rPr>
              <a:t>a jacket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  <a:p>
            <a:pPr eaLnBrk="1" hangingPunct="1"/>
            <a:endParaRPr lang="es-PE" sz="2800" dirty="0" smtClean="0">
              <a:latin typeface="Comic Sans MS" pitchFamily="66" charset="0"/>
            </a:endParaRPr>
          </a:p>
          <a:p>
            <a:pPr eaLnBrk="1" hangingPunct="1"/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38250" y="1309688"/>
            <a:ext cx="57855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I cooked dinner this morning.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222375" y="2190750"/>
            <a:ext cx="78261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I ______________________ tonight.</a:t>
            </a:r>
          </a:p>
        </p:txBody>
      </p:sp>
      <p:sp>
        <p:nvSpPr>
          <p:cNvPr id="905221" name="Text Box 5"/>
          <p:cNvSpPr txBox="1">
            <a:spLocks noChangeArrowheads="1"/>
          </p:cNvSpPr>
          <p:nvPr/>
        </p:nvSpPr>
        <p:spPr bwMode="auto">
          <a:xfrm>
            <a:off x="1511300" y="2190750"/>
            <a:ext cx="49728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don’t have to cook dinner</a:t>
            </a:r>
          </a:p>
        </p:txBody>
      </p:sp>
      <p:pic>
        <p:nvPicPr>
          <p:cNvPr id="92166" name="Picture 10" descr="shutterstock_1445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3071813"/>
            <a:ext cx="4318000" cy="288290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7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62050" y="1081088"/>
            <a:ext cx="6821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AUXILIARY + SIMPLE FORM OF VERB</a:t>
            </a:r>
          </a:p>
        </p:txBody>
      </p:sp>
      <p:sp>
        <p:nvSpPr>
          <p:cNvPr id="694285" name="AutoShape 13"/>
          <p:cNvSpPr>
            <a:spLocks noChangeArrowheads="1"/>
          </p:cNvSpPr>
          <p:nvPr/>
        </p:nvSpPr>
        <p:spPr bwMode="auto">
          <a:xfrm>
            <a:off x="1895475" y="4292600"/>
            <a:ext cx="5419725" cy="150177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>
              <a:latin typeface="Comic Sans MS" pitchFamily="66" charset="0"/>
            </a:endParaRPr>
          </a:p>
          <a:p>
            <a:pPr algn="ctr"/>
            <a:endParaRPr lang="en-US" b="1" i="1">
              <a:latin typeface="Comic Sans MS" pitchFamily="66" charset="0"/>
            </a:endParaRPr>
          </a:p>
        </p:txBody>
      </p:sp>
      <p:sp>
        <p:nvSpPr>
          <p:cNvPr id="694286" name="Text Box 14"/>
          <p:cNvSpPr txBox="1">
            <a:spLocks noChangeArrowheads="1"/>
          </p:cNvSpPr>
          <p:nvPr/>
        </p:nvSpPr>
        <p:spPr bwMode="auto">
          <a:xfrm>
            <a:off x="3036888" y="4292600"/>
            <a:ext cx="36583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not followed by </a:t>
            </a:r>
            <a:r>
              <a:rPr lang="en-US" b="1" i="1">
                <a:latin typeface="Comic Sans MS" pitchFamily="66" charset="0"/>
              </a:rPr>
              <a:t>to</a:t>
            </a:r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1895475" y="4976648"/>
            <a:ext cx="56236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 dirty="0">
                <a:latin typeface="Comic Sans MS" pitchFamily="66" charset="0"/>
              </a:rPr>
              <a:t>Inga can to play the violin.</a:t>
            </a:r>
          </a:p>
        </p:txBody>
      </p:sp>
      <p:sp>
        <p:nvSpPr>
          <p:cNvPr id="694288" name="AutoShape 16"/>
          <p:cNvSpPr>
            <a:spLocks noChangeArrowheads="1"/>
          </p:cNvSpPr>
          <p:nvPr/>
        </p:nvSpPr>
        <p:spPr bwMode="auto">
          <a:xfrm>
            <a:off x="3792538" y="5056862"/>
            <a:ext cx="600075" cy="519351"/>
          </a:xfrm>
          <a:custGeom>
            <a:avLst/>
            <a:gdLst>
              <a:gd name="T0" fmla="*/ 8335431 w 21600"/>
              <a:gd name="T1" fmla="*/ 0 h 21600"/>
              <a:gd name="T2" fmla="*/ 2441194 w 21600"/>
              <a:gd name="T3" fmla="*/ 2338949 h 21600"/>
              <a:gd name="T4" fmla="*/ 0 w 21600"/>
              <a:gd name="T5" fmla="*/ 7986343 h 21600"/>
              <a:gd name="T6" fmla="*/ 2441194 w 21600"/>
              <a:gd name="T7" fmla="*/ 13633706 h 21600"/>
              <a:gd name="T8" fmla="*/ 8335431 w 21600"/>
              <a:gd name="T9" fmla="*/ 15972658 h 21600"/>
              <a:gd name="T10" fmla="*/ 14229638 w 21600"/>
              <a:gd name="T11" fmla="*/ 13633706 h 21600"/>
              <a:gd name="T12" fmla="*/ 16670835 w 21600"/>
              <a:gd name="T13" fmla="*/ 7986343 h 21600"/>
              <a:gd name="T14" fmla="*/ 14229638 w 21600"/>
              <a:gd name="T15" fmla="*/ 233894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876800" y="17973"/>
            <a:ext cx="312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MODAL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AUXILIARIES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78459" y="2580638"/>
            <a:ext cx="838691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can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65300" y="1831975"/>
            <a:ext cx="1178528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could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679825" y="2120900"/>
            <a:ext cx="1404552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should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082171" y="3124200"/>
            <a:ext cx="2355132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had better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813425" y="1831975"/>
            <a:ext cx="1154113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987966" y="3208625"/>
            <a:ext cx="958917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hlink"/>
                </a:solidFill>
                <a:latin typeface="Comic Sans MS" pitchFamily="66" charset="0"/>
              </a:rPr>
              <a:t>may</a:t>
            </a:r>
            <a:endParaRPr lang="en-US" b="1" dirty="0">
              <a:solidFill>
                <a:schemeClr val="hlin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3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5" grpId="0" animBg="1"/>
      <p:bldP spid="694286" grpId="0"/>
      <p:bldP spid="694287" grpId="0"/>
      <p:bldP spid="6942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62050" y="1081088"/>
            <a:ext cx="6821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AUXILIARY + SIMPLE FORM OF VERB</a:t>
            </a:r>
          </a:p>
        </p:txBody>
      </p:sp>
      <p:sp>
        <p:nvSpPr>
          <p:cNvPr id="8196" name="AutoShape 13"/>
          <p:cNvSpPr>
            <a:spLocks noChangeArrowheads="1"/>
          </p:cNvSpPr>
          <p:nvPr/>
        </p:nvSpPr>
        <p:spPr bwMode="auto">
          <a:xfrm>
            <a:off x="1920875" y="4292600"/>
            <a:ext cx="5265738" cy="158591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>
              <a:latin typeface="Comic Sans MS" pitchFamily="66" charset="0"/>
            </a:endParaRPr>
          </a:p>
          <a:p>
            <a:pPr algn="ctr"/>
            <a:endParaRPr lang="en-US" b="1" i="1">
              <a:latin typeface="Comic Sans MS" pitchFamily="66" charset="0"/>
            </a:endParaRPr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auto">
          <a:xfrm>
            <a:off x="3576638" y="4292600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no final </a:t>
            </a:r>
            <a:r>
              <a:rPr lang="en-US" b="1" i="1">
                <a:latin typeface="Comic Sans MS" pitchFamily="66" charset="0"/>
              </a:rPr>
              <a:t>-s</a:t>
            </a:r>
          </a:p>
        </p:txBody>
      </p:sp>
      <p:sp>
        <p:nvSpPr>
          <p:cNvPr id="765967" name="Text Box 15"/>
          <p:cNvSpPr txBox="1">
            <a:spLocks noChangeArrowheads="1"/>
          </p:cNvSpPr>
          <p:nvPr/>
        </p:nvSpPr>
        <p:spPr bwMode="auto">
          <a:xfrm>
            <a:off x="2051050" y="4992688"/>
            <a:ext cx="52357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latin typeface="Comic Sans MS" pitchFamily="66" charset="0"/>
              </a:rPr>
              <a:t>Inga can plays the violin.</a:t>
            </a:r>
          </a:p>
        </p:txBody>
      </p:sp>
      <p:sp>
        <p:nvSpPr>
          <p:cNvPr id="765968" name="AutoShape 16"/>
          <p:cNvSpPr>
            <a:spLocks noChangeArrowheads="1"/>
          </p:cNvSpPr>
          <p:nvPr/>
        </p:nvSpPr>
        <p:spPr bwMode="auto">
          <a:xfrm>
            <a:off x="4494213" y="5082262"/>
            <a:ext cx="600075" cy="519351"/>
          </a:xfrm>
          <a:custGeom>
            <a:avLst/>
            <a:gdLst>
              <a:gd name="T0" fmla="*/ 8335431 w 21600"/>
              <a:gd name="T1" fmla="*/ 0 h 21600"/>
              <a:gd name="T2" fmla="*/ 2441194 w 21600"/>
              <a:gd name="T3" fmla="*/ 2338949 h 21600"/>
              <a:gd name="T4" fmla="*/ 0 w 21600"/>
              <a:gd name="T5" fmla="*/ 7986343 h 21600"/>
              <a:gd name="T6" fmla="*/ 2441194 w 21600"/>
              <a:gd name="T7" fmla="*/ 13633706 h 21600"/>
              <a:gd name="T8" fmla="*/ 8335431 w 21600"/>
              <a:gd name="T9" fmla="*/ 15972658 h 21600"/>
              <a:gd name="T10" fmla="*/ 14229638 w 21600"/>
              <a:gd name="T11" fmla="*/ 13633706 h 21600"/>
              <a:gd name="T12" fmla="*/ 16670835 w 21600"/>
              <a:gd name="T13" fmla="*/ 7986343 h 21600"/>
              <a:gd name="T14" fmla="*/ 14229638 w 21600"/>
              <a:gd name="T15" fmla="*/ 233894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Text Box 17"/>
          <p:cNvSpPr txBox="1">
            <a:spLocks noChangeArrowheads="1"/>
          </p:cNvSpPr>
          <p:nvPr/>
        </p:nvSpPr>
        <p:spPr bwMode="auto">
          <a:xfrm>
            <a:off x="878459" y="2580638"/>
            <a:ext cx="838691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can</a:t>
            </a:r>
          </a:p>
        </p:txBody>
      </p:sp>
      <p:sp>
        <p:nvSpPr>
          <p:cNvPr id="8201" name="Text Box 18"/>
          <p:cNvSpPr txBox="1">
            <a:spLocks noChangeArrowheads="1"/>
          </p:cNvSpPr>
          <p:nvPr/>
        </p:nvSpPr>
        <p:spPr bwMode="auto">
          <a:xfrm>
            <a:off x="1765300" y="1831975"/>
            <a:ext cx="1178528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could</a:t>
            </a:r>
          </a:p>
        </p:txBody>
      </p:sp>
      <p:sp>
        <p:nvSpPr>
          <p:cNvPr id="8204" name="Text Box 21"/>
          <p:cNvSpPr txBox="1">
            <a:spLocks noChangeArrowheads="1"/>
          </p:cNvSpPr>
          <p:nvPr/>
        </p:nvSpPr>
        <p:spPr bwMode="auto">
          <a:xfrm>
            <a:off x="3679825" y="2120900"/>
            <a:ext cx="1404552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should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2082171" y="3124200"/>
            <a:ext cx="2355132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had better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5813425" y="1831975"/>
            <a:ext cx="1154113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8207" name="Text Box 24"/>
          <p:cNvSpPr txBox="1">
            <a:spLocks noChangeArrowheads="1"/>
          </p:cNvSpPr>
          <p:nvPr/>
        </p:nvSpPr>
        <p:spPr bwMode="auto">
          <a:xfrm>
            <a:off x="5987966" y="3208625"/>
            <a:ext cx="958917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hlink"/>
                </a:solidFill>
                <a:latin typeface="Comic Sans MS" pitchFamily="66" charset="0"/>
              </a:rPr>
              <a:t>may</a:t>
            </a:r>
            <a:endParaRPr lang="en-US" b="1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876800" y="17973"/>
            <a:ext cx="312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MODAL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AUXILIARIES</a:t>
            </a:r>
          </a:p>
        </p:txBody>
      </p:sp>
    </p:spTree>
    <p:extLst>
      <p:ext uri="{BB962C8B-B14F-4D97-AF65-F5344CB8AC3E}">
        <p14:creationId xmlns:p14="http://schemas.microsoft.com/office/powerpoint/2010/main" val="17402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6" grpId="0"/>
      <p:bldP spid="765967" grpId="0"/>
      <p:bldP spid="7659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62050" y="1081088"/>
            <a:ext cx="6821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AUXILIARY + SIMPLE FORM OF VERB</a:t>
            </a:r>
          </a:p>
        </p:txBody>
      </p:sp>
      <p:sp>
        <p:nvSpPr>
          <p:cNvPr id="9220" name="AutoShape 13"/>
          <p:cNvSpPr>
            <a:spLocks noChangeArrowheads="1"/>
          </p:cNvSpPr>
          <p:nvPr/>
        </p:nvSpPr>
        <p:spPr bwMode="auto">
          <a:xfrm>
            <a:off x="1895475" y="4292600"/>
            <a:ext cx="5407025" cy="156210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>
              <a:latin typeface="Comic Sans MS" pitchFamily="66" charset="0"/>
            </a:endParaRPr>
          </a:p>
          <a:p>
            <a:pPr algn="ctr"/>
            <a:endParaRPr lang="en-US" b="1" i="1">
              <a:latin typeface="Comic Sans MS" pitchFamily="66" charset="0"/>
            </a:endParaRPr>
          </a:p>
        </p:txBody>
      </p:sp>
      <p:sp>
        <p:nvSpPr>
          <p:cNvPr id="768014" name="Text Box 14"/>
          <p:cNvSpPr txBox="1">
            <a:spLocks noChangeArrowheads="1"/>
          </p:cNvSpPr>
          <p:nvPr/>
        </p:nvSpPr>
        <p:spPr bwMode="auto">
          <a:xfrm>
            <a:off x="3081338" y="4292600"/>
            <a:ext cx="3275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not in past form</a:t>
            </a:r>
            <a:endParaRPr lang="en-US" b="1" i="1">
              <a:latin typeface="Comic Sans MS" pitchFamily="66" charset="0"/>
            </a:endParaRPr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1895475" y="4992688"/>
            <a:ext cx="5505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latin typeface="Comic Sans MS" pitchFamily="66" charset="0"/>
              </a:rPr>
              <a:t>Inga can played the violin.</a:t>
            </a:r>
          </a:p>
        </p:txBody>
      </p:sp>
      <p:sp>
        <p:nvSpPr>
          <p:cNvPr id="768016" name="AutoShape 16"/>
          <p:cNvSpPr>
            <a:spLocks noChangeArrowheads="1"/>
          </p:cNvSpPr>
          <p:nvPr/>
        </p:nvSpPr>
        <p:spPr bwMode="auto">
          <a:xfrm>
            <a:off x="4513263" y="5069562"/>
            <a:ext cx="600075" cy="519351"/>
          </a:xfrm>
          <a:custGeom>
            <a:avLst/>
            <a:gdLst>
              <a:gd name="T0" fmla="*/ 8335431 w 21600"/>
              <a:gd name="T1" fmla="*/ 0 h 21600"/>
              <a:gd name="T2" fmla="*/ 2441194 w 21600"/>
              <a:gd name="T3" fmla="*/ 2338949 h 21600"/>
              <a:gd name="T4" fmla="*/ 0 w 21600"/>
              <a:gd name="T5" fmla="*/ 7986343 h 21600"/>
              <a:gd name="T6" fmla="*/ 2441194 w 21600"/>
              <a:gd name="T7" fmla="*/ 13633706 h 21600"/>
              <a:gd name="T8" fmla="*/ 8335431 w 21600"/>
              <a:gd name="T9" fmla="*/ 15972658 h 21600"/>
              <a:gd name="T10" fmla="*/ 14229638 w 21600"/>
              <a:gd name="T11" fmla="*/ 13633706 h 21600"/>
              <a:gd name="T12" fmla="*/ 16670835 w 21600"/>
              <a:gd name="T13" fmla="*/ 7986343 h 21600"/>
              <a:gd name="T14" fmla="*/ 14229638 w 21600"/>
              <a:gd name="T15" fmla="*/ 233894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876800" y="17973"/>
            <a:ext cx="312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MODAL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AUXILIARIES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80974" y="2600578"/>
            <a:ext cx="838691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can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167815" y="1851915"/>
            <a:ext cx="1178528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could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082340" y="2140840"/>
            <a:ext cx="1404552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should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484686" y="3144140"/>
            <a:ext cx="2355132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had better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215940" y="1851915"/>
            <a:ext cx="1154113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390481" y="3228565"/>
            <a:ext cx="958917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hlink"/>
                </a:solidFill>
                <a:latin typeface="Comic Sans MS" pitchFamily="66" charset="0"/>
              </a:rPr>
              <a:t>may</a:t>
            </a:r>
            <a:endParaRPr lang="en-US" b="1" dirty="0">
              <a:solidFill>
                <a:schemeClr val="hlin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4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6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4" grpId="0"/>
      <p:bldP spid="768015" grpId="0"/>
      <p:bldP spid="7680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62050" y="1081088"/>
            <a:ext cx="6821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AUXILIARY + SIMPLE FORM OF VERB</a:t>
            </a:r>
          </a:p>
        </p:txBody>
      </p:sp>
      <p:sp>
        <p:nvSpPr>
          <p:cNvPr id="10244" name="AutoShape 13"/>
          <p:cNvSpPr>
            <a:spLocks noChangeArrowheads="1"/>
          </p:cNvSpPr>
          <p:nvPr/>
        </p:nvSpPr>
        <p:spPr bwMode="auto">
          <a:xfrm>
            <a:off x="1895475" y="4292600"/>
            <a:ext cx="5407025" cy="1525588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>
              <a:latin typeface="Comic Sans MS" pitchFamily="66" charset="0"/>
            </a:endParaRPr>
          </a:p>
          <a:p>
            <a:pPr algn="ctr"/>
            <a:endParaRPr lang="en-US" b="1" i="1">
              <a:latin typeface="Comic Sans MS" pitchFamily="66" charset="0"/>
            </a:endParaRPr>
          </a:p>
        </p:txBody>
      </p:sp>
      <p:sp>
        <p:nvSpPr>
          <p:cNvPr id="770062" name="Text Box 14"/>
          <p:cNvSpPr txBox="1">
            <a:spLocks noChangeArrowheads="1"/>
          </p:cNvSpPr>
          <p:nvPr/>
        </p:nvSpPr>
        <p:spPr bwMode="auto">
          <a:xfrm>
            <a:off x="3081338" y="4292600"/>
            <a:ext cx="3249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not in </a:t>
            </a:r>
            <a:r>
              <a:rPr lang="en-US" b="1" i="1">
                <a:latin typeface="Comic Sans MS" pitchFamily="66" charset="0"/>
              </a:rPr>
              <a:t>-ing</a:t>
            </a:r>
            <a:r>
              <a:rPr lang="en-US">
                <a:latin typeface="Comic Sans MS" pitchFamily="66" charset="0"/>
              </a:rPr>
              <a:t> form</a:t>
            </a:r>
            <a:endParaRPr lang="en-US" b="1" i="1">
              <a:latin typeface="Comic Sans MS" pitchFamily="66" charset="0"/>
            </a:endParaRPr>
          </a:p>
        </p:txBody>
      </p:sp>
      <p:sp>
        <p:nvSpPr>
          <p:cNvPr id="770063" name="Text Box 15"/>
          <p:cNvSpPr txBox="1">
            <a:spLocks noChangeArrowheads="1"/>
          </p:cNvSpPr>
          <p:nvPr/>
        </p:nvSpPr>
        <p:spPr bwMode="auto">
          <a:xfrm>
            <a:off x="1895475" y="4992688"/>
            <a:ext cx="5583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latin typeface="Comic Sans MS" pitchFamily="66" charset="0"/>
              </a:rPr>
              <a:t>Inga can playing the violin.</a:t>
            </a:r>
          </a:p>
        </p:txBody>
      </p:sp>
      <p:sp>
        <p:nvSpPr>
          <p:cNvPr id="770064" name="AutoShape 16"/>
          <p:cNvSpPr>
            <a:spLocks noChangeArrowheads="1"/>
          </p:cNvSpPr>
          <p:nvPr/>
        </p:nvSpPr>
        <p:spPr bwMode="auto">
          <a:xfrm>
            <a:off x="4602163" y="5069562"/>
            <a:ext cx="600075" cy="519351"/>
          </a:xfrm>
          <a:custGeom>
            <a:avLst/>
            <a:gdLst>
              <a:gd name="T0" fmla="*/ 8335431 w 21600"/>
              <a:gd name="T1" fmla="*/ 0 h 21600"/>
              <a:gd name="T2" fmla="*/ 2441194 w 21600"/>
              <a:gd name="T3" fmla="*/ 2338949 h 21600"/>
              <a:gd name="T4" fmla="*/ 0 w 21600"/>
              <a:gd name="T5" fmla="*/ 7986343 h 21600"/>
              <a:gd name="T6" fmla="*/ 2441194 w 21600"/>
              <a:gd name="T7" fmla="*/ 13633706 h 21600"/>
              <a:gd name="T8" fmla="*/ 8335431 w 21600"/>
              <a:gd name="T9" fmla="*/ 15972658 h 21600"/>
              <a:gd name="T10" fmla="*/ 14229638 w 21600"/>
              <a:gd name="T11" fmla="*/ 13633706 h 21600"/>
              <a:gd name="T12" fmla="*/ 16670835 w 21600"/>
              <a:gd name="T13" fmla="*/ 7986343 h 21600"/>
              <a:gd name="T14" fmla="*/ 14229638 w 21600"/>
              <a:gd name="T15" fmla="*/ 233894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876800" y="17973"/>
            <a:ext cx="312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MODAL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AUXILIARIES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78459" y="2580638"/>
            <a:ext cx="838691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can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65300" y="1831975"/>
            <a:ext cx="1178528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could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679825" y="2120900"/>
            <a:ext cx="1404552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should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082171" y="3124200"/>
            <a:ext cx="2355132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had better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813425" y="1831975"/>
            <a:ext cx="1154113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must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987966" y="3208625"/>
            <a:ext cx="958917" cy="584775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hlink"/>
                </a:solidFill>
                <a:latin typeface="Comic Sans MS" pitchFamily="66" charset="0"/>
              </a:rPr>
              <a:t>may</a:t>
            </a:r>
            <a:endParaRPr lang="en-US" b="1" dirty="0">
              <a:solidFill>
                <a:schemeClr val="hlin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7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2" grpId="0"/>
      <p:bldP spid="770063" grpId="0"/>
      <p:bldP spid="7700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46100" y="1169988"/>
            <a:ext cx="7739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Comic Sans MS" pitchFamily="66" charset="0"/>
              </a:rPr>
              <a:t>AUXILIARY + TO + SIMPLE FORM OF VERB</a:t>
            </a:r>
          </a:p>
        </p:txBody>
      </p:sp>
      <p:sp>
        <p:nvSpPr>
          <p:cNvPr id="772100" name="Text Box 4"/>
          <p:cNvSpPr txBox="1">
            <a:spLocks noChangeArrowheads="1"/>
          </p:cNvSpPr>
          <p:nvPr/>
        </p:nvSpPr>
        <p:spPr bwMode="auto">
          <a:xfrm>
            <a:off x="501650" y="1795463"/>
            <a:ext cx="852829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have to</a:t>
            </a:r>
            <a:r>
              <a:rPr lang="en-US" i="1" dirty="0">
                <a:solidFill>
                  <a:schemeClr val="hlink"/>
                </a:solidFill>
                <a:latin typeface="Comic Sans MS" pitchFamily="66" charset="0"/>
              </a:rPr>
              <a:t>         </a:t>
            </a:r>
            <a:r>
              <a:rPr lang="en-US" dirty="0">
                <a:latin typeface="Comic Sans MS" pitchFamily="66" charset="0"/>
              </a:rPr>
              <a:t>(j) You </a:t>
            </a:r>
            <a:r>
              <a:rPr lang="en-US" b="1" i="1" dirty="0">
                <a:solidFill>
                  <a:schemeClr val="accent2"/>
                </a:solidFill>
                <a:latin typeface="Comic Sans MS" pitchFamily="66" charset="0"/>
              </a:rPr>
              <a:t>have to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Comic Sans MS" pitchFamily="66" charset="0"/>
              </a:rPr>
              <a:t>eat</a:t>
            </a:r>
            <a:r>
              <a:rPr lang="en-US" dirty="0">
                <a:latin typeface="Comic Sans MS" pitchFamily="66" charset="0"/>
              </a:rPr>
              <a:t> something.</a:t>
            </a:r>
          </a:p>
          <a:p>
            <a:pPr eaLnBrk="1" hangingPunct="1"/>
            <a:r>
              <a:rPr lang="en-US" dirty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have got to</a:t>
            </a:r>
            <a:r>
              <a:rPr lang="en-US" i="1" dirty="0">
                <a:solidFill>
                  <a:schemeClr val="hlink"/>
                </a:solidFill>
                <a:latin typeface="Comic Sans MS" pitchFamily="66" charset="0"/>
              </a:rPr>
              <a:t>   </a:t>
            </a:r>
            <a:r>
              <a:rPr lang="en-US" dirty="0">
                <a:latin typeface="Comic Sans MS" pitchFamily="66" charset="0"/>
              </a:rPr>
              <a:t>(k) He </a:t>
            </a:r>
            <a:r>
              <a:rPr lang="en-US" b="1" i="1" dirty="0">
                <a:solidFill>
                  <a:schemeClr val="accent2"/>
                </a:solidFill>
                <a:latin typeface="Comic Sans MS" pitchFamily="66" charset="0"/>
              </a:rPr>
              <a:t>has got to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Comic Sans MS" pitchFamily="66" charset="0"/>
              </a:rPr>
              <a:t>be</a:t>
            </a:r>
            <a:r>
              <a:rPr lang="en-US" dirty="0">
                <a:latin typeface="Comic Sans MS" pitchFamily="66" charset="0"/>
              </a:rPr>
              <a:t> on time.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</p:txBody>
      </p:sp>
      <p:sp>
        <p:nvSpPr>
          <p:cNvPr id="772102" name="AutoShape 6"/>
          <p:cNvSpPr>
            <a:spLocks noChangeArrowheads="1"/>
          </p:cNvSpPr>
          <p:nvPr/>
        </p:nvSpPr>
        <p:spPr bwMode="auto">
          <a:xfrm>
            <a:off x="2466975" y="4943475"/>
            <a:ext cx="4114800" cy="105251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>
              <a:latin typeface="Comic Sans MS" pitchFamily="66" charset="0"/>
            </a:endParaRPr>
          </a:p>
          <a:p>
            <a:pPr algn="ctr"/>
            <a:endParaRPr lang="en-US" b="1" i="1">
              <a:latin typeface="Comic Sans MS" pitchFamily="66" charset="0"/>
            </a:endParaRPr>
          </a:p>
        </p:txBody>
      </p:sp>
      <p:sp>
        <p:nvSpPr>
          <p:cNvPr id="772103" name="Text Box 7"/>
          <p:cNvSpPr txBox="1">
            <a:spLocks noChangeArrowheads="1"/>
          </p:cNvSpPr>
          <p:nvPr/>
        </p:nvSpPr>
        <p:spPr bwMode="auto">
          <a:xfrm>
            <a:off x="2855913" y="5148263"/>
            <a:ext cx="34034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latin typeface="Comic Sans MS" pitchFamily="66" charset="0"/>
              </a:rPr>
              <a:t>to</a:t>
            </a:r>
            <a:r>
              <a:rPr lang="en-US" b="1"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+</a:t>
            </a:r>
            <a:r>
              <a:rPr lang="en-US" b="1">
                <a:latin typeface="Comic Sans MS" pitchFamily="66" charset="0"/>
              </a:rPr>
              <a:t> </a:t>
            </a:r>
            <a:r>
              <a:rPr lang="en-US" i="1">
                <a:latin typeface="Comic Sans MS" pitchFamily="66" charset="0"/>
              </a:rPr>
              <a:t>simple form</a:t>
            </a:r>
          </a:p>
          <a:p>
            <a:pPr eaLnBrk="1" hangingPunct="1"/>
            <a:endParaRPr lang="en-US" b="1">
              <a:latin typeface="Comic Sans MS" pitchFamily="66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6800" y="17973"/>
            <a:ext cx="312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MODAL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AUXILIARIES</a:t>
            </a:r>
          </a:p>
        </p:txBody>
      </p:sp>
    </p:spTree>
    <p:extLst>
      <p:ext uri="{BB962C8B-B14F-4D97-AF65-F5344CB8AC3E}">
        <p14:creationId xmlns:p14="http://schemas.microsoft.com/office/powerpoint/2010/main" val="30211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2" grpId="0" animBg="1"/>
      <p:bldP spid="772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79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EXPRESSING </a:t>
            </a:r>
            <a:r>
              <a:rPr lang="en-US" sz="2000" dirty="0">
                <a:solidFill>
                  <a:srgbClr val="002060"/>
                </a:solidFill>
                <a:latin typeface="Comic Sans MS" pitchFamily="66" charset="0"/>
              </a:rPr>
              <a:t>NECESSITY: 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HAVE TO, </a:t>
            </a:r>
            <a:r>
              <a:rPr lang="en-US" sz="2000" i="1" dirty="0" smtClean="0">
                <a:solidFill>
                  <a:srgbClr val="002060"/>
                </a:solidFill>
                <a:latin typeface="Comic Sans MS" pitchFamily="66" charset="0"/>
              </a:rPr>
              <a:t>HAVE </a:t>
            </a:r>
            <a:r>
              <a:rPr lang="en-US" sz="2000" i="1" dirty="0">
                <a:solidFill>
                  <a:srgbClr val="002060"/>
                </a:solidFill>
                <a:latin typeface="Comic Sans MS" pitchFamily="66" charset="0"/>
              </a:rPr>
              <a:t>GOT TO, MUST</a:t>
            </a:r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01117" y="1561579"/>
            <a:ext cx="8388350" cy="64135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dirty="0">
                <a:latin typeface="Comic Sans MS" pitchFamily="66" charset="0"/>
              </a:rPr>
              <a:t>This man has to wear ear protection.</a:t>
            </a:r>
          </a:p>
        </p:txBody>
      </p:sp>
      <p:pic>
        <p:nvPicPr>
          <p:cNvPr id="71684" name="Picture 8" descr="shutterstock_16840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2343315"/>
            <a:ext cx="2482850" cy="44942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94</TotalTime>
  <Words>881</Words>
  <Application>Microsoft Office PowerPoint</Application>
  <PresentationFormat>On-screen Show (4:3)</PresentationFormat>
  <Paragraphs>250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Austin</vt:lpstr>
      <vt:lpstr>Modal Verbs of Necessity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</dc:creator>
  <cp:lastModifiedBy>Koshka</cp:lastModifiedBy>
  <cp:revision>13</cp:revision>
  <dcterms:created xsi:type="dcterms:W3CDTF">2011-01-19T16:21:24Z</dcterms:created>
  <dcterms:modified xsi:type="dcterms:W3CDTF">2014-02-19T17:47:41Z</dcterms:modified>
</cp:coreProperties>
</file>