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62" r:id="rId2"/>
    <p:sldId id="273" r:id="rId3"/>
    <p:sldId id="272" r:id="rId4"/>
    <p:sldId id="274" r:id="rId5"/>
    <p:sldId id="298" r:id="rId6"/>
    <p:sldId id="278" r:id="rId7"/>
    <p:sldId id="257" r:id="rId8"/>
    <p:sldId id="275" r:id="rId9"/>
    <p:sldId id="258" r:id="rId10"/>
    <p:sldId id="276" r:id="rId11"/>
    <p:sldId id="259" r:id="rId12"/>
    <p:sldId id="260" r:id="rId13"/>
    <p:sldId id="296" r:id="rId14"/>
    <p:sldId id="263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61" r:id="rId33"/>
    <p:sldId id="26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66"/>
    <a:srgbClr val="99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4664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06CD27D-090A-40DE-AE90-6D6292E59D08}" type="datetimeFigureOut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D34D8D9-7260-4970-9192-28F880E3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34EC4C-FE3B-40AE-89A3-3D49DC50D41E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AB18BF-1C31-44D2-8FB8-04812BD5C9C8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74BC8C-E666-4E7C-9ADB-1E93324B40EB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B770A9-B022-42C8-9044-A89161186FE8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688DD-F752-4FB0-9E1F-2681EA88C935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290871-0D8A-45AD-88AA-72BA47FF920B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760C36-158A-4FD4-9426-0170627435D0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0CE7DC-EF46-4C31-83B8-DA8C0F78AD15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D34793-F8A6-4D23-9EDB-45E47A3F32BB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E42-033D-4179-A842-B13426F18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FDC05-2FD8-4A05-A40E-58ACE97D3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015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75E9D-3AEF-4185-AD21-EFB12316D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4019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AB918-1E73-47B3-B4DD-6A55A4057C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5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281486-31DE-447B-9A36-218A95EE2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1688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5811-7AB3-48AD-AF14-E38B8F7E3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"/>
    <p:sndAc>
      <p:stSnd>
        <p:snd r:embed="rId2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E41AB-C8B6-4405-BE76-12C4EB805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8251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312CE-0BD6-4F95-9E3D-C9977532B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9445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280E99E-C389-44A1-B3F1-8E41D39F2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6920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D2DA1-60C6-4E9E-98A3-279BEAC2C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7356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220C06-54F7-4976-B1C7-5F5FE3D99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A23429-DE5E-4A34-B6A9-8EE2E8935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5750"/>
      </p:ext>
    </p:extLst>
  </p:cSld>
  <p:clrMapOvr>
    <a:masterClrMapping/>
  </p:clrMapOvr>
  <p:transition spd="med">
    <p:cover dir="r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ABE940-4798-48C5-95CE-808E4C5C1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1" r:id="rId4"/>
    <p:sldLayoutId id="2147483682" r:id="rId5"/>
    <p:sldLayoutId id="2147483689" r:id="rId6"/>
    <p:sldLayoutId id="2147483683" r:id="rId7"/>
    <p:sldLayoutId id="2147483690" r:id="rId8"/>
    <p:sldLayoutId id="2147483691" r:id="rId9"/>
    <p:sldLayoutId id="2147483684" r:id="rId10"/>
    <p:sldLayoutId id="2147483685" r:id="rId11"/>
    <p:sldLayoutId id="2147483692" r:id="rId12"/>
  </p:sldLayoutIdLst>
  <p:transition spd="med">
    <p:cover dir="r"/>
    <p:sndAc>
      <p:stSnd>
        <p:snd r:embed="rId1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audio" Target="../media/audio1.wav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609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omic Sans MS" pitchFamily="66" charset="0"/>
              </a:rPr>
              <a:t>Present Perfect</a:t>
            </a:r>
          </a:p>
        </p:txBody>
      </p:sp>
      <p:sp>
        <p:nvSpPr>
          <p:cNvPr id="9219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609600" y="825500"/>
            <a:ext cx="49530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>
                <a:solidFill>
                  <a:srgbClr val="A50021"/>
                </a:solidFill>
                <a:latin typeface="Comic Sans MS" pitchFamily="66" charset="0"/>
              </a:rPr>
              <a:t>How </a:t>
            </a:r>
            <a:r>
              <a:rPr lang="en-US" smtClean="0">
                <a:latin typeface="Comic Sans MS" pitchFamily="66" charset="0"/>
              </a:rPr>
              <a:t>do we </a:t>
            </a:r>
            <a:r>
              <a:rPr lang="en-US" smtClean="0">
                <a:solidFill>
                  <a:srgbClr val="A50021"/>
                </a:solidFill>
                <a:latin typeface="Comic Sans MS" pitchFamily="66" charset="0"/>
              </a:rPr>
              <a:t>make</a:t>
            </a:r>
            <a:r>
              <a:rPr lang="en-US" smtClean="0">
                <a:latin typeface="Comic Sans MS" pitchFamily="66" charset="0"/>
              </a:rPr>
              <a:t> the present perfect tense in English?</a:t>
            </a:r>
          </a:p>
          <a:p>
            <a:pPr marL="0" indent="0">
              <a:buFontTx/>
              <a:buNone/>
            </a:pPr>
            <a:endParaRPr lang="en-US" sz="2000" smtClean="0">
              <a:latin typeface="Comic Sans MS" pitchFamily="66" charset="0"/>
            </a:endParaRPr>
          </a:p>
          <a:p>
            <a:pPr marL="0" indent="0">
              <a:buFontTx/>
              <a:buNone/>
            </a:pPr>
            <a:r>
              <a:rPr lang="en-US" smtClean="0">
                <a:latin typeface="Comic Sans MS" pitchFamily="66" charset="0"/>
              </a:rPr>
              <a:t>Can you think of the grammar rule?</a:t>
            </a:r>
          </a:p>
        </p:txBody>
      </p:sp>
      <p:pic>
        <p:nvPicPr>
          <p:cNvPr id="9220" name="Picture 5" descr="cathedral_co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846513"/>
            <a:ext cx="44767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" descr="250_kid_01"/>
          <p:cNvPicPr>
            <a:picLocks noChangeAspect="1" noChangeArrowheads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"/>
            <a:ext cx="2857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WordArt 11"/>
          <p:cNvSpPr>
            <a:spLocks noChangeArrowheads="1" noChangeShapeType="1" noTextEdit="1"/>
          </p:cNvSpPr>
          <p:nvPr/>
        </p:nvSpPr>
        <p:spPr bwMode="auto">
          <a:xfrm>
            <a:off x="474663" y="3121025"/>
            <a:ext cx="7515225" cy="9906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en-US" sz="3600" b="1" kern="10">
                <a:ln w="63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70C0"/>
                </a:solidFill>
                <a:latin typeface="Comic Sans MS"/>
              </a:rPr>
              <a:t>Sofia has swum in the ocean many times.</a:t>
            </a:r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92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305800" cy="2819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	I </a:t>
            </a:r>
            <a:r>
              <a:rPr lang="en-GB" sz="2800" b="1" i="1" u="sng" smtClean="0">
                <a:solidFill>
                  <a:srgbClr val="FF0066"/>
                </a:solidFill>
              </a:rPr>
              <a:t>have been</a:t>
            </a:r>
            <a:r>
              <a:rPr lang="en-GB" sz="2800" i="1" smtClean="0">
                <a:solidFill>
                  <a:srgbClr val="FF0066"/>
                </a:solidFill>
              </a:rPr>
              <a:t> to India many times.</a:t>
            </a:r>
          </a:p>
          <a:p>
            <a:pPr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	She </a:t>
            </a:r>
            <a:r>
              <a:rPr lang="en-GB" sz="2800" b="1" i="1" u="sng" smtClean="0">
                <a:solidFill>
                  <a:srgbClr val="FF0066"/>
                </a:solidFill>
              </a:rPr>
              <a:t>has visited</a:t>
            </a:r>
            <a:r>
              <a:rPr lang="en-GB" sz="2800" i="1" smtClean="0">
                <a:solidFill>
                  <a:srgbClr val="FF0066"/>
                </a:solidFill>
              </a:rPr>
              <a:t> Africa and Asia.</a:t>
            </a:r>
          </a:p>
          <a:p>
            <a:pPr>
              <a:buFont typeface="Wingdings" pitchFamily="2" charset="2"/>
              <a:buNone/>
            </a:pPr>
            <a:endParaRPr lang="en-GB" sz="2800" i="1" smtClean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	They </a:t>
            </a:r>
            <a:r>
              <a:rPr lang="en-GB" sz="2800" b="1" i="1" u="sng" smtClean="0">
                <a:solidFill>
                  <a:srgbClr val="FF0066"/>
                </a:solidFill>
              </a:rPr>
              <a:t>have eaten</a:t>
            </a:r>
            <a:r>
              <a:rPr lang="en-GB" sz="2800" i="1" smtClean="0">
                <a:solidFill>
                  <a:srgbClr val="FF0066"/>
                </a:solidFill>
              </a:rPr>
              <a:t> insects.</a:t>
            </a:r>
          </a:p>
          <a:p>
            <a:pPr>
              <a:buFont typeface="Wingdings" pitchFamily="2" charset="2"/>
              <a:buNone/>
            </a:pPr>
            <a:endParaRPr lang="en-GB" sz="2800" i="1" smtClean="0">
              <a:solidFill>
                <a:srgbClr val="FF0066"/>
              </a:solidFill>
            </a:endParaRPr>
          </a:p>
        </p:txBody>
      </p:sp>
      <p:pic>
        <p:nvPicPr>
          <p:cNvPr id="17411" name="Picture 8" descr="presentperfec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4191000"/>
            <a:ext cx="8242300" cy="1371600"/>
          </a:xfrm>
        </p:spPr>
      </p:pic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6781800" cy="483076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Use 3</a:t>
            </a:r>
          </a:p>
          <a:p>
            <a:pPr marL="0" indent="0">
              <a:lnSpc>
                <a:spcPct val="80000"/>
              </a:lnSpc>
            </a:pPr>
            <a:r>
              <a:rPr lang="en-US" smtClean="0">
                <a:latin typeface="Comic Sans MS" pitchFamily="66" charset="0"/>
              </a:rPr>
              <a:t>Repeated past action </a:t>
            </a:r>
            <a:r>
              <a:rPr lang="en-US" sz="2800" smtClean="0">
                <a:latin typeface="Comic Sans MS" pitchFamily="66" charset="0"/>
              </a:rPr>
              <a:t>(could happen again)</a:t>
            </a:r>
          </a:p>
          <a:p>
            <a:pPr marL="0" indent="0">
              <a:lnSpc>
                <a:spcPct val="80000"/>
              </a:lnSpc>
            </a:pPr>
            <a:endParaRPr lang="en-US" sz="2800" smtClean="0"/>
          </a:p>
          <a:p>
            <a:pPr marL="0" indent="0">
              <a:lnSpc>
                <a:spcPct val="80000"/>
              </a:lnSpc>
            </a:pPr>
            <a:endParaRPr lang="en-US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smtClean="0">
              <a:latin typeface="Comic Sans MS" pitchFamily="66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4000" smtClean="0">
              <a:latin typeface="Comic Sans MS" pitchFamily="66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Examples: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-Juanita has gone to Balboa Park many times.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-I’ve flown on a plane a lot.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2800" b="1" smtClean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85800" y="3276600"/>
            <a:ext cx="7239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1447800" y="3048000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1524000" y="29718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2895600" y="29718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>
            <a:off x="2895600" y="2895600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4419600" y="2971800"/>
            <a:ext cx="381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4419600" y="30480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638800" y="29718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H="1">
            <a:off x="5638800" y="2895600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781800" y="29718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H="1">
            <a:off x="6858000" y="2971800"/>
            <a:ext cx="3810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40" name="Picture 20" descr="PradoAtBalboaPar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67200"/>
            <a:ext cx="19812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791200"/>
            <a:ext cx="771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smtClean="0">
                <a:latin typeface="Comic Sans MS" pitchFamily="66" charset="0"/>
              </a:rPr>
              <a:t>Key words for present perfect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31925"/>
            <a:ext cx="9144000" cy="4525963"/>
          </a:xfrm>
        </p:spPr>
        <p:txBody>
          <a:bodyPr/>
          <a:lstStyle/>
          <a:p>
            <a:r>
              <a:rPr lang="en-US" b="1" smtClean="0">
                <a:latin typeface="Comic Sans MS" pitchFamily="66" charset="0"/>
              </a:rPr>
              <a:t>Already = </a:t>
            </a:r>
            <a:r>
              <a:rPr lang="en-US" smtClean="0">
                <a:latin typeface="Comic Sans MS" pitchFamily="66" charset="0"/>
              </a:rPr>
              <a:t>(adv.) before now</a:t>
            </a:r>
            <a:endParaRPr lang="en-US" b="1" smtClean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b="1" smtClean="0">
                <a:latin typeface="Comic Sans MS" pitchFamily="66" charset="0"/>
              </a:rPr>
              <a:t>I have </a:t>
            </a: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already</a:t>
            </a:r>
            <a:r>
              <a:rPr lang="en-US" b="1" smtClean="0">
                <a:latin typeface="Comic Sans MS" pitchFamily="66" charset="0"/>
              </a:rPr>
              <a:t> finished my homework.</a:t>
            </a:r>
          </a:p>
          <a:p>
            <a:pPr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b="1" smtClean="0">
                <a:latin typeface="Comic Sans MS" pitchFamily="66" charset="0"/>
              </a:rPr>
              <a:t>Not … yet = </a:t>
            </a:r>
            <a:r>
              <a:rPr lang="en-US" smtClean="0">
                <a:latin typeface="Comic Sans MS" pitchFamily="66" charset="0"/>
              </a:rPr>
              <a:t>(adv.) not before now</a:t>
            </a:r>
          </a:p>
          <a:p>
            <a:pPr>
              <a:buFontTx/>
              <a:buNone/>
            </a:pPr>
            <a:r>
              <a:rPr lang="en-US" b="1" smtClean="0">
                <a:latin typeface="Comic Sans MS" pitchFamily="66" charset="0"/>
              </a:rPr>
              <a:t>Scientists have not discovered a cure </a:t>
            </a: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yet</a:t>
            </a:r>
            <a:r>
              <a:rPr lang="en-US" b="1" smtClean="0">
                <a:latin typeface="Comic Sans MS" pitchFamily="66" charset="0"/>
              </a:rPr>
              <a:t>.</a:t>
            </a:r>
          </a:p>
        </p:txBody>
      </p:sp>
      <p:pic>
        <p:nvPicPr>
          <p:cNvPr id="19460" name="Picture 7" descr="syrin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57800"/>
            <a:ext cx="1943100" cy="1249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9" descr="viking-experi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2209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Reminder about Adverb Placement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24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Just = </a:t>
            </a:r>
            <a:r>
              <a:rPr lang="en-US" sz="2400" smtClean="0">
                <a:latin typeface="Comic Sans MS" pitchFamily="66" charset="0"/>
              </a:rPr>
              <a:t>(adv.) completed recently</a:t>
            </a: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I </a:t>
            </a:r>
            <a:r>
              <a:rPr lang="en-US" b="1" smtClean="0">
                <a:latin typeface="Comic Sans MS" pitchFamily="66" charset="0"/>
              </a:rPr>
              <a:t>have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just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en-US" b="1" smtClean="0">
                <a:latin typeface="Comic Sans MS" pitchFamily="66" charset="0"/>
              </a:rPr>
              <a:t>finished </a:t>
            </a:r>
            <a:r>
              <a:rPr lang="en-US" smtClean="0">
                <a:latin typeface="Comic Sans MS" pitchFamily="66" charset="0"/>
              </a:rPr>
              <a:t>my food.</a:t>
            </a: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				</a:t>
            </a:r>
            <a:r>
              <a:rPr lang="en-US" b="1" smtClean="0">
                <a:latin typeface="Comic Sans MS" pitchFamily="66" charset="0"/>
              </a:rPr>
              <a:t>He’s </a:t>
            </a:r>
            <a:r>
              <a:rPr lang="en-US" b="1" smtClean="0">
                <a:solidFill>
                  <a:srgbClr val="C00000"/>
                </a:solidFill>
                <a:latin typeface="Comic Sans MS" pitchFamily="66" charset="0"/>
              </a:rPr>
              <a:t>just</a:t>
            </a:r>
            <a:r>
              <a:rPr lang="en-US" b="1" smtClean="0">
                <a:latin typeface="Comic Sans MS" pitchFamily="66" charset="0"/>
              </a:rPr>
              <a:t> taken </a:t>
            </a:r>
            <a:r>
              <a:rPr lang="en-US" smtClean="0">
                <a:latin typeface="Comic Sans MS" pitchFamily="66" charset="0"/>
              </a:rPr>
              <a:t>a shower.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714500" y="2071688"/>
            <a:ext cx="390525" cy="857250"/>
          </a:xfrm>
          <a:prstGeom prst="upArrow">
            <a:avLst>
              <a:gd name="adj1" fmla="val 50000"/>
              <a:gd name="adj2" fmla="val 642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5" name="Picture 7" descr="wien-sushi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00694" y="1357298"/>
            <a:ext cx="3643306" cy="3116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2" name="Picture 5" descr="hana01028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786188"/>
            <a:ext cx="2143125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8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63"/>
            <a:ext cx="8305800" cy="7747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Comic Sans MS" pitchFamily="66" charset="0"/>
              </a:rPr>
              <a:t>Key words for present perfect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>
                <a:latin typeface="Comic Sans MS" pitchFamily="66" charset="0"/>
              </a:rPr>
              <a:t>Ever = </a:t>
            </a:r>
            <a:r>
              <a:rPr lang="en-US" sz="2800" smtClean="0">
                <a:latin typeface="Comic Sans MS" pitchFamily="66" charset="0"/>
              </a:rPr>
              <a:t>(adv.) at any time, including the 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mic Sans MS" pitchFamily="66" charset="0"/>
              </a:rPr>
              <a:t>** </a:t>
            </a:r>
            <a:r>
              <a:rPr lang="en-US" sz="2800" smtClean="0">
                <a:latin typeface="Comic Sans MS" pitchFamily="66" charset="0"/>
              </a:rPr>
              <a:t>Used only in questions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mic Sans MS" pitchFamily="66" charset="0"/>
              </a:rPr>
              <a:t>Have you </a:t>
            </a: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ever</a:t>
            </a:r>
            <a:r>
              <a:rPr lang="en-US" sz="2800" b="1" smtClean="0">
                <a:latin typeface="Comic Sans MS" pitchFamily="66" charset="0"/>
              </a:rPr>
              <a:t> ridden a horse?</a:t>
            </a:r>
          </a:p>
          <a:p>
            <a:pPr>
              <a:lnSpc>
                <a:spcPct val="90000"/>
              </a:lnSpc>
            </a:pPr>
            <a:endParaRPr lang="en-US" sz="2800" b="1" smtClean="0">
              <a:latin typeface="Comic Sans MS" pitchFamily="66" charset="0"/>
            </a:endParaRPr>
          </a:p>
        </p:txBody>
      </p:sp>
      <p:pic>
        <p:nvPicPr>
          <p:cNvPr id="20484" name="Picture 6" descr="Kualoa-Ranch-Horse-Ride_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14713"/>
            <a:ext cx="4191000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smtClean="0"/>
              <a:t>Answer: </a:t>
            </a:r>
            <a:r>
              <a:rPr lang="en-GB" sz="4000" smtClean="0">
                <a:solidFill>
                  <a:srgbClr val="FF0066"/>
                </a:solidFill>
              </a:rPr>
              <a:t>Yes, I have</a:t>
            </a:r>
            <a:r>
              <a:rPr lang="en-GB" sz="4000" smtClean="0"/>
              <a:t> or </a:t>
            </a:r>
            <a:r>
              <a:rPr lang="en-GB" sz="4000" smtClean="0">
                <a:solidFill>
                  <a:srgbClr val="9647B9"/>
                </a:solidFill>
              </a:rPr>
              <a:t>No, I haven’t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557338"/>
            <a:ext cx="8507412" cy="4767262"/>
          </a:xfrm>
        </p:spPr>
        <p:txBody>
          <a:bodyPr>
            <a:normAutofit fontScale="92500"/>
          </a:bodyPr>
          <a:lstStyle/>
          <a:p>
            <a:pPr marL="609600" indent="-6096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sz="3600" dirty="0" smtClean="0"/>
              <a:t>Have you ever visited Peru?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sz="3600" dirty="0" smtClean="0"/>
              <a:t>Have you ever eaten octopus?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sz="3600" dirty="0" smtClean="0"/>
              <a:t>Have you ever drunk rum?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sz="3600" dirty="0" smtClean="0"/>
              <a:t>Has your mother ever been to Argentina?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sz="3600" dirty="0" smtClean="0"/>
              <a:t>Have your teachers ever told a joke?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sz="3600" dirty="0" smtClean="0"/>
              <a:t>Have you seen a teacher in the street?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GB" sz="3600" dirty="0" smtClean="0"/>
              <a:t>Have you ever saved a life?</a:t>
            </a:r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4-3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1060450" y="2705100"/>
            <a:ext cx="7051675" cy="1055688"/>
          </a:xfrm>
          <a:prstGeom prst="rect">
            <a:avLst/>
          </a:prstGeom>
          <a:solidFill>
            <a:srgbClr val="80008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060450" y="2717800"/>
            <a:ext cx="7100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800080"/>
                </a:solidFill>
              </a:rPr>
              <a:t>MEANING #1:</a:t>
            </a:r>
            <a:r>
              <a:rPr lang="en-US" sz="2800"/>
              <a:t> Something happened before now at an unspecified time.</a:t>
            </a: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1085850" y="4827588"/>
            <a:ext cx="7034213" cy="1169987"/>
          </a:xfrm>
          <a:prstGeom prst="rect">
            <a:avLst/>
          </a:prstGeom>
          <a:solidFill>
            <a:srgbClr val="FF5B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1085850" y="4854575"/>
            <a:ext cx="7235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5B00"/>
                </a:solidFill>
              </a:rPr>
              <a:t>MEANING #2:</a:t>
            </a:r>
            <a:r>
              <a:rPr lang="en-US" sz="3200"/>
              <a:t> </a:t>
            </a:r>
            <a:r>
              <a:rPr lang="en-US" sz="2800"/>
              <a:t>A situation began in the</a:t>
            </a:r>
            <a:br>
              <a:rPr lang="en-US" sz="2800"/>
            </a:br>
            <a:r>
              <a:rPr lang="en-US" sz="2800"/>
              <a:t>past</a:t>
            </a:r>
            <a:r>
              <a:rPr lang="en-US" sz="2400"/>
              <a:t> </a:t>
            </a:r>
            <a:r>
              <a:rPr lang="en-US" sz="2800"/>
              <a:t>and continues to the present.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1073150" y="1362075"/>
            <a:ext cx="696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Kyung has already taken the test.</a:t>
            </a:r>
          </a:p>
        </p:txBody>
      </p:sp>
      <p:sp>
        <p:nvSpPr>
          <p:cNvPr id="591887" name="Text Box 15"/>
          <p:cNvSpPr txBox="1">
            <a:spLocks noChangeArrowheads="1"/>
          </p:cNvSpPr>
          <p:nvPr/>
        </p:nvSpPr>
        <p:spPr bwMode="auto">
          <a:xfrm>
            <a:off x="3987800" y="4019550"/>
            <a:ext cx="1160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OR </a:t>
            </a:r>
            <a:r>
              <a:rPr lang="en-US" sz="3600"/>
              <a:t>?</a:t>
            </a:r>
          </a:p>
        </p:txBody>
      </p:sp>
      <p:sp>
        <p:nvSpPr>
          <p:cNvPr id="591888" name="Oval 16"/>
          <p:cNvSpPr>
            <a:spLocks noChangeArrowheads="1"/>
          </p:cNvSpPr>
          <p:nvPr/>
        </p:nvSpPr>
        <p:spPr bwMode="auto">
          <a:xfrm>
            <a:off x="203200" y="2232025"/>
            <a:ext cx="8720138" cy="1985963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7" grpId="0"/>
      <p:bldP spid="5918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4-3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060450" y="2705100"/>
            <a:ext cx="7051675" cy="1055688"/>
          </a:xfrm>
          <a:prstGeom prst="rect">
            <a:avLst/>
          </a:prstGeom>
          <a:solidFill>
            <a:srgbClr val="80008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0450" y="2717800"/>
            <a:ext cx="7051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800080"/>
                </a:solidFill>
              </a:rPr>
              <a:t>MEANING #1:</a:t>
            </a:r>
            <a:r>
              <a:rPr lang="en-US" sz="2800"/>
              <a:t> Something happened</a:t>
            </a:r>
            <a:br>
              <a:rPr lang="en-US" sz="2800"/>
            </a:br>
            <a:r>
              <a:rPr lang="en-US" sz="2800"/>
              <a:t>before now at an unspecified time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087438" y="4827588"/>
            <a:ext cx="7034212" cy="1169987"/>
          </a:xfrm>
          <a:prstGeom prst="rect">
            <a:avLst/>
          </a:prstGeom>
          <a:solidFill>
            <a:srgbClr val="FF5B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087438" y="4854575"/>
            <a:ext cx="70246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5B00"/>
                </a:solidFill>
              </a:rPr>
              <a:t>MEANING #2:</a:t>
            </a:r>
            <a:r>
              <a:rPr lang="en-US" sz="3200"/>
              <a:t> </a:t>
            </a:r>
            <a:r>
              <a:rPr lang="en-US" sz="2800"/>
              <a:t>A situation began in the</a:t>
            </a:r>
            <a:br>
              <a:rPr lang="en-US" sz="2800"/>
            </a:br>
            <a:r>
              <a:rPr lang="en-US" sz="2800"/>
              <a:t>past and continues to the present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1439863" y="1362075"/>
            <a:ext cx="4903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I’ve studied since 8 </a:t>
            </a:r>
            <a:r>
              <a:rPr lang="en-US" sz="2800"/>
              <a:t>AM</a:t>
            </a:r>
            <a:r>
              <a:rPr lang="en-US" sz="3600"/>
              <a:t>.</a:t>
            </a:r>
          </a:p>
        </p:txBody>
      </p:sp>
      <p:sp>
        <p:nvSpPr>
          <p:cNvPr id="777226" name="Text Box 10"/>
          <p:cNvSpPr txBox="1">
            <a:spLocks noChangeArrowheads="1"/>
          </p:cNvSpPr>
          <p:nvPr/>
        </p:nvSpPr>
        <p:spPr bwMode="auto">
          <a:xfrm>
            <a:off x="3984625" y="4021138"/>
            <a:ext cx="1160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OR </a:t>
            </a:r>
            <a:r>
              <a:rPr lang="en-US" sz="3600"/>
              <a:t>?</a:t>
            </a:r>
          </a:p>
        </p:txBody>
      </p:sp>
      <p:sp>
        <p:nvSpPr>
          <p:cNvPr id="777227" name="Oval 11"/>
          <p:cNvSpPr>
            <a:spLocks noChangeArrowheads="1"/>
          </p:cNvSpPr>
          <p:nvPr/>
        </p:nvSpPr>
        <p:spPr bwMode="auto">
          <a:xfrm>
            <a:off x="279400" y="4429125"/>
            <a:ext cx="8720138" cy="1985963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6" grpId="0"/>
      <p:bldP spid="7772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4-3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060450" y="2705100"/>
            <a:ext cx="7051675" cy="1055688"/>
          </a:xfrm>
          <a:prstGeom prst="rect">
            <a:avLst/>
          </a:prstGeom>
          <a:solidFill>
            <a:srgbClr val="80008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60450" y="2717800"/>
            <a:ext cx="7051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800080"/>
                </a:solidFill>
              </a:rPr>
              <a:t>MEANING #1:</a:t>
            </a:r>
            <a:r>
              <a:rPr lang="en-US" sz="2800"/>
              <a:t> Something happened</a:t>
            </a:r>
            <a:br>
              <a:rPr lang="en-US" sz="2800"/>
            </a:br>
            <a:r>
              <a:rPr lang="en-US" sz="2800"/>
              <a:t>before now at an unspecified time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087438" y="4827588"/>
            <a:ext cx="7034212" cy="1169987"/>
          </a:xfrm>
          <a:prstGeom prst="rect">
            <a:avLst/>
          </a:prstGeom>
          <a:solidFill>
            <a:srgbClr val="FF5B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085850" y="4854575"/>
            <a:ext cx="7026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5B00"/>
                </a:solidFill>
              </a:rPr>
              <a:t>MEANING #2:</a:t>
            </a:r>
            <a:r>
              <a:rPr lang="en-US" sz="3200"/>
              <a:t> </a:t>
            </a:r>
            <a:r>
              <a:rPr lang="en-US" sz="2800"/>
              <a:t>A situation began in the</a:t>
            </a:r>
            <a:br>
              <a:rPr lang="en-US" sz="2800"/>
            </a:br>
            <a:r>
              <a:rPr lang="en-US" sz="2800"/>
              <a:t>past and continues to the present 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935038" y="1362075"/>
            <a:ext cx="724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Rosa has been to Italy three times.</a:t>
            </a:r>
          </a:p>
        </p:txBody>
      </p:sp>
      <p:sp>
        <p:nvSpPr>
          <p:cNvPr id="779274" name="Text Box 10"/>
          <p:cNvSpPr txBox="1">
            <a:spLocks noChangeArrowheads="1"/>
          </p:cNvSpPr>
          <p:nvPr/>
        </p:nvSpPr>
        <p:spPr bwMode="auto">
          <a:xfrm>
            <a:off x="3984625" y="4021138"/>
            <a:ext cx="1160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OR </a:t>
            </a:r>
            <a:r>
              <a:rPr lang="en-US" sz="3600"/>
              <a:t>?</a:t>
            </a:r>
          </a:p>
        </p:txBody>
      </p:sp>
      <p:sp>
        <p:nvSpPr>
          <p:cNvPr id="779275" name="Oval 11"/>
          <p:cNvSpPr>
            <a:spLocks noChangeArrowheads="1"/>
          </p:cNvSpPr>
          <p:nvPr/>
        </p:nvSpPr>
        <p:spPr bwMode="auto">
          <a:xfrm>
            <a:off x="203200" y="2232025"/>
            <a:ext cx="8720138" cy="1985963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4" grpId="0"/>
      <p:bldP spid="7792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512" name="Picture 24" descr="shutterstock_24369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2817813"/>
            <a:ext cx="3452812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5511" name="Picture 23" descr="shutterstock_24504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2686050"/>
            <a:ext cx="39528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5510" name="Picture 22" descr="shutterstock_251398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819400"/>
            <a:ext cx="34829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1160463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bg1"/>
                </a:solidFill>
              </a:rPr>
              <a:t>4-4 SIMPLE PAST vs. PRESENT PERFECT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176213" y="1619250"/>
            <a:ext cx="3843337" cy="106680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Comic Sans MS" pitchFamily="66" charset="0"/>
              </a:rPr>
              <a:t>I had an angel fish </a:t>
            </a:r>
          </a:p>
          <a:p>
            <a:pPr eaLnBrk="1" hangingPunct="1"/>
            <a:r>
              <a:rPr lang="en-US" sz="3200">
                <a:latin typeface="Comic Sans MS" pitchFamily="66" charset="0"/>
              </a:rPr>
              <a:t>when I was a child.</a:t>
            </a:r>
            <a:endParaRPr lang="en-US" sz="2000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4581525" y="1622425"/>
            <a:ext cx="4446588" cy="106680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Comic Sans MS" pitchFamily="66" charset="0"/>
              </a:rPr>
              <a:t>I have had many other</a:t>
            </a:r>
          </a:p>
          <a:p>
            <a:pPr eaLnBrk="1" hangingPunct="1"/>
            <a:r>
              <a:rPr lang="en-US" sz="3200">
                <a:latin typeface="Comic Sans MS" pitchFamily="66" charset="0"/>
              </a:rPr>
              <a:t>fish since then.</a:t>
            </a:r>
            <a:endParaRPr lang="en-US" sz="2000"/>
          </a:p>
        </p:txBody>
      </p:sp>
      <p:pic>
        <p:nvPicPr>
          <p:cNvPr id="26632" name="Picture 19" descr="shutterstock_23310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825750"/>
            <a:ext cx="2409825" cy="36099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5509" name="Picture 21" descr="shutterstock_656579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987675"/>
            <a:ext cx="4932363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5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5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5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smtClean="0">
                <a:latin typeface="Comic Sans MS" pitchFamily="66" charset="0"/>
              </a:rPr>
              <a:t>The present perfect has </a:t>
            </a:r>
            <a:r>
              <a:rPr lang="en-US" sz="4000" b="1" u="sng" smtClean="0">
                <a:latin typeface="Comic Sans MS" pitchFamily="66" charset="0"/>
              </a:rPr>
              <a:t>2</a:t>
            </a:r>
            <a:r>
              <a:rPr lang="en-US" sz="4000" b="1" smtClean="0">
                <a:latin typeface="Comic Sans MS" pitchFamily="66" charset="0"/>
              </a:rPr>
              <a:t> parts: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22532" name="WordArt 4"/>
          <p:cNvSpPr>
            <a:spLocks noChangeArrowheads="1" noChangeShapeType="1" noTextEdit="1"/>
          </p:cNvSpPr>
          <p:nvPr/>
        </p:nvSpPr>
        <p:spPr bwMode="auto">
          <a:xfrm>
            <a:off x="1066800" y="2438400"/>
            <a:ext cx="1733550" cy="2200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has</a:t>
            </a:r>
          </a:p>
          <a:p>
            <a:pPr algn="ctr"/>
            <a:r>
              <a:rPr lang="en-US" sz="36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or</a:t>
            </a:r>
          </a:p>
          <a:p>
            <a:pPr algn="ctr"/>
            <a:r>
              <a:rPr lang="en-US" sz="36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haVE</a:t>
            </a:r>
          </a:p>
        </p:txBody>
      </p:sp>
      <p:sp>
        <p:nvSpPr>
          <p:cNvPr id="22533" name="WordArt 5"/>
          <p:cNvSpPr>
            <a:spLocks noChangeArrowheads="1" noChangeShapeType="1" noTextEdit="1"/>
          </p:cNvSpPr>
          <p:nvPr/>
        </p:nvSpPr>
        <p:spPr bwMode="auto">
          <a:xfrm>
            <a:off x="3200400" y="2819400"/>
            <a:ext cx="81915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+</a:t>
            </a:r>
          </a:p>
        </p:txBody>
      </p:sp>
      <p:sp>
        <p:nvSpPr>
          <p:cNvPr id="22534" name="WordArt 6"/>
          <p:cNvSpPr>
            <a:spLocks noChangeArrowheads="1" noChangeShapeType="1" noTextEdit="1"/>
          </p:cNvSpPr>
          <p:nvPr/>
        </p:nvSpPr>
        <p:spPr bwMode="auto">
          <a:xfrm>
            <a:off x="3733800" y="2438400"/>
            <a:ext cx="4724400" cy="2200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past</a:t>
            </a:r>
          </a:p>
          <a:p>
            <a:pPr algn="ctr"/>
            <a:r>
              <a:rPr lang="en-US" sz="3600" kern="10">
                <a:ln w="9525">
                  <a:solidFill>
                    <a:srgbClr val="6600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participle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57200" y="523875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66"/>
                </a:solidFill>
                <a:latin typeface="Comic Sans MS" pitchFamily="66" charset="0"/>
              </a:rPr>
              <a:t>But...what does “past participle” mean?</a:t>
            </a:r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68275" y="1262063"/>
            <a:ext cx="8135938" cy="1168400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65100" y="3636963"/>
            <a:ext cx="8135938" cy="1168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160463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bg1"/>
                </a:solidFill>
              </a:rPr>
              <a:t>4-4 SIMPLE PAST vs. PRESENT PERFECT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60350" y="1262063"/>
            <a:ext cx="251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SIMPLE PAST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68275" y="1851025"/>
            <a:ext cx="7104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(a) They </a:t>
            </a:r>
            <a:r>
              <a:rPr lang="en-US" sz="3200" b="1" i="1">
                <a:solidFill>
                  <a:schemeClr val="hlink"/>
                </a:solidFill>
              </a:rPr>
              <a:t>completed</a:t>
            </a:r>
            <a:r>
              <a:rPr lang="en-US" sz="3200"/>
              <a:t> the game </a:t>
            </a:r>
            <a:r>
              <a:rPr lang="en-US" sz="3200" i="1">
                <a:solidFill>
                  <a:schemeClr val="hlink"/>
                </a:solidFill>
              </a:rPr>
              <a:t>at 4:00</a:t>
            </a:r>
            <a:r>
              <a:rPr lang="en-US" sz="3200"/>
              <a:t>.</a:t>
            </a:r>
          </a:p>
        </p:txBody>
      </p:sp>
      <p:sp>
        <p:nvSpPr>
          <p:cNvPr id="634886" name="Text Box 6"/>
          <p:cNvSpPr txBox="1">
            <a:spLocks noChangeArrowheads="1"/>
          </p:cNvSpPr>
          <p:nvPr/>
        </p:nvSpPr>
        <p:spPr bwMode="auto">
          <a:xfrm>
            <a:off x="292100" y="3627438"/>
            <a:ext cx="361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PRESENT PERFECT</a:t>
            </a:r>
          </a:p>
        </p:txBody>
      </p:sp>
      <p:sp>
        <p:nvSpPr>
          <p:cNvPr id="634887" name="Text Box 7"/>
          <p:cNvSpPr txBox="1">
            <a:spLocks noChangeArrowheads="1"/>
          </p:cNvSpPr>
          <p:nvPr/>
        </p:nvSpPr>
        <p:spPr bwMode="auto">
          <a:xfrm>
            <a:off x="168275" y="4097338"/>
            <a:ext cx="8231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(b) They </a:t>
            </a:r>
            <a:r>
              <a:rPr lang="en-US" sz="3200" b="1" i="1">
                <a:solidFill>
                  <a:schemeClr val="accent2"/>
                </a:solidFill>
              </a:rPr>
              <a:t>have</a:t>
            </a:r>
            <a:r>
              <a:rPr lang="en-US" sz="3200"/>
              <a:t> already </a:t>
            </a:r>
            <a:r>
              <a:rPr lang="en-US" sz="3200" b="1" i="1">
                <a:solidFill>
                  <a:schemeClr val="accent2"/>
                </a:solidFill>
              </a:rPr>
              <a:t>completed</a:t>
            </a:r>
            <a:r>
              <a:rPr lang="en-US" sz="3200"/>
              <a:t> the game.</a:t>
            </a:r>
          </a:p>
        </p:txBody>
      </p:sp>
      <p:sp>
        <p:nvSpPr>
          <p:cNvPr id="634890" name="AutoShape 10"/>
          <p:cNvSpPr>
            <a:spLocks noChangeArrowheads="1"/>
          </p:cNvSpPr>
          <p:nvPr/>
        </p:nvSpPr>
        <p:spPr bwMode="auto">
          <a:xfrm>
            <a:off x="5629275" y="2541588"/>
            <a:ext cx="2671763" cy="8191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specific time</a:t>
            </a:r>
          </a:p>
        </p:txBody>
      </p:sp>
      <p:sp>
        <p:nvSpPr>
          <p:cNvPr id="634891" name="AutoShape 11"/>
          <p:cNvSpPr>
            <a:spLocks noChangeArrowheads="1"/>
          </p:cNvSpPr>
          <p:nvPr/>
        </p:nvSpPr>
        <p:spPr bwMode="auto">
          <a:xfrm>
            <a:off x="4770438" y="4960938"/>
            <a:ext cx="3530600" cy="8191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unspecified time</a:t>
            </a:r>
          </a:p>
        </p:txBody>
      </p:sp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8" grpId="0" animBg="1"/>
      <p:bldP spid="634886" grpId="0"/>
      <p:bldP spid="634887" grpId="0"/>
      <p:bldP spid="634890" grpId="0" animBg="1"/>
      <p:bldP spid="6348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68275" y="1262063"/>
            <a:ext cx="8526463" cy="1168400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65100" y="3614738"/>
            <a:ext cx="8529638" cy="1168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60463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bg1"/>
                </a:solidFill>
              </a:rPr>
              <a:t>4-4 SIMPLE PAST vs. PRESENT PERFECT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0350" y="1262063"/>
            <a:ext cx="251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SIMPLE PAST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68275" y="1851025"/>
            <a:ext cx="8348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(c) I </a:t>
            </a:r>
            <a:r>
              <a:rPr lang="en-US" sz="3200" b="1" i="1">
                <a:solidFill>
                  <a:schemeClr val="hlink"/>
                </a:solidFill>
              </a:rPr>
              <a:t>was</a:t>
            </a:r>
            <a:r>
              <a:rPr lang="en-US" sz="3200"/>
              <a:t> in Nigeria </a:t>
            </a:r>
            <a:r>
              <a:rPr lang="en-US" sz="3200" i="1"/>
              <a:t>when I was five years old</a:t>
            </a:r>
            <a:r>
              <a:rPr lang="en-US" sz="3200"/>
              <a:t>.</a:t>
            </a:r>
          </a:p>
        </p:txBody>
      </p:sp>
      <p:sp>
        <p:nvSpPr>
          <p:cNvPr id="673799" name="Text Box 7"/>
          <p:cNvSpPr txBox="1">
            <a:spLocks noChangeArrowheads="1"/>
          </p:cNvSpPr>
          <p:nvPr/>
        </p:nvSpPr>
        <p:spPr bwMode="auto">
          <a:xfrm>
            <a:off x="292100" y="3605213"/>
            <a:ext cx="361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PRESENT PERFECT</a:t>
            </a:r>
          </a:p>
        </p:txBody>
      </p:sp>
      <p:sp>
        <p:nvSpPr>
          <p:cNvPr id="673800" name="Text Box 8"/>
          <p:cNvSpPr txBox="1">
            <a:spLocks noChangeArrowheads="1"/>
          </p:cNvSpPr>
          <p:nvPr/>
        </p:nvSpPr>
        <p:spPr bwMode="auto">
          <a:xfrm>
            <a:off x="168275" y="4075113"/>
            <a:ext cx="7059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(d) I </a:t>
            </a:r>
            <a:r>
              <a:rPr lang="en-US" sz="3200" b="1" i="1">
                <a:solidFill>
                  <a:schemeClr val="accent2"/>
                </a:solidFill>
              </a:rPr>
              <a:t>have been</a:t>
            </a:r>
            <a:r>
              <a:rPr lang="en-US" sz="3200"/>
              <a:t> in Nigeria </a:t>
            </a:r>
            <a:r>
              <a:rPr lang="en-US" sz="3200" i="1"/>
              <a:t>three times</a:t>
            </a:r>
            <a:r>
              <a:rPr lang="en-US" sz="3200"/>
              <a:t>.</a:t>
            </a:r>
          </a:p>
        </p:txBody>
      </p:sp>
      <p:sp>
        <p:nvSpPr>
          <p:cNvPr id="673801" name="AutoShape 9"/>
          <p:cNvSpPr>
            <a:spLocks noChangeArrowheads="1"/>
          </p:cNvSpPr>
          <p:nvPr/>
        </p:nvSpPr>
        <p:spPr bwMode="auto">
          <a:xfrm>
            <a:off x="5629275" y="2541588"/>
            <a:ext cx="2671763" cy="8191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specific time</a:t>
            </a:r>
          </a:p>
        </p:txBody>
      </p:sp>
      <p:sp>
        <p:nvSpPr>
          <p:cNvPr id="673802" name="AutoShape 10"/>
          <p:cNvSpPr>
            <a:spLocks noChangeArrowheads="1"/>
          </p:cNvSpPr>
          <p:nvPr/>
        </p:nvSpPr>
        <p:spPr bwMode="auto">
          <a:xfrm>
            <a:off x="4770438" y="4938713"/>
            <a:ext cx="3530600" cy="8191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unspecified time</a:t>
            </a:r>
          </a:p>
        </p:txBody>
      </p:sp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animBg="1"/>
      <p:bldP spid="673799" grpId="0"/>
      <p:bldP spid="673800" grpId="0"/>
      <p:bldP spid="673801" grpId="0" animBg="1"/>
      <p:bldP spid="6738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4-4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849313" y="1262063"/>
            <a:ext cx="2058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hlink"/>
                </a:solidFill>
              </a:rPr>
              <a:t>SPECIFIED</a:t>
            </a:r>
            <a:endParaRPr lang="en-US" sz="2800"/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4056063" y="1262063"/>
            <a:ext cx="371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UNSPECIFIED   </a:t>
            </a:r>
            <a:r>
              <a:rPr lang="en-US" sz="2800"/>
              <a:t>TIME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7845425" y="1017588"/>
            <a:ext cx="565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055813" y="1931988"/>
            <a:ext cx="4559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We have been in Tokyo </a:t>
            </a:r>
          </a:p>
          <a:p>
            <a:pPr eaLnBrk="1" hangingPunct="1"/>
            <a:r>
              <a:rPr lang="en-US" sz="3200"/>
              <a:t>many times.</a:t>
            </a:r>
          </a:p>
        </p:txBody>
      </p:sp>
      <p:sp>
        <p:nvSpPr>
          <p:cNvPr id="593929" name="Text Box 9"/>
          <p:cNvSpPr txBox="1">
            <a:spLocks noChangeArrowheads="1"/>
          </p:cNvSpPr>
          <p:nvPr/>
        </p:nvSpPr>
        <p:spPr bwMode="auto">
          <a:xfrm>
            <a:off x="3067050" y="12827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OR</a:t>
            </a:r>
          </a:p>
        </p:txBody>
      </p:sp>
      <p:sp>
        <p:nvSpPr>
          <p:cNvPr id="593930" name="Oval 10"/>
          <p:cNvSpPr>
            <a:spLocks noChangeArrowheads="1"/>
          </p:cNvSpPr>
          <p:nvPr/>
        </p:nvSpPr>
        <p:spPr bwMode="auto">
          <a:xfrm>
            <a:off x="2033588" y="2425700"/>
            <a:ext cx="2384425" cy="6159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3931" name="Text Box 11"/>
          <p:cNvSpPr txBox="1">
            <a:spLocks noChangeArrowheads="1"/>
          </p:cNvSpPr>
          <p:nvPr/>
        </p:nvSpPr>
        <p:spPr bwMode="auto">
          <a:xfrm>
            <a:off x="1624013" y="3178175"/>
            <a:ext cx="2573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UNSPECIFIED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593932" name="AutoShape 12"/>
          <p:cNvSpPr>
            <a:spLocks noChangeArrowheads="1"/>
          </p:cNvSpPr>
          <p:nvPr/>
        </p:nvSpPr>
        <p:spPr bwMode="auto">
          <a:xfrm>
            <a:off x="4130675" y="3281363"/>
            <a:ext cx="595313" cy="327025"/>
          </a:xfrm>
          <a:prstGeom prst="rightArrow">
            <a:avLst>
              <a:gd name="adj1" fmla="val 50000"/>
              <a:gd name="adj2" fmla="val 45510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34" name="Rectangle 14"/>
          <p:cNvSpPr>
            <a:spLocks noChangeArrowheads="1"/>
          </p:cNvSpPr>
          <p:nvPr/>
        </p:nvSpPr>
        <p:spPr bwMode="auto">
          <a:xfrm>
            <a:off x="4792663" y="2974975"/>
            <a:ext cx="1862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PRESENT</a:t>
            </a:r>
            <a:br>
              <a:rPr lang="en-US" sz="2800" b="1">
                <a:solidFill>
                  <a:schemeClr val="accent2"/>
                </a:solidFill>
              </a:rPr>
            </a:br>
            <a:r>
              <a:rPr lang="en-US" sz="2800" b="1">
                <a:solidFill>
                  <a:schemeClr val="accent2"/>
                </a:solidFill>
              </a:rPr>
              <a:t>PERFECT</a:t>
            </a:r>
          </a:p>
        </p:txBody>
      </p:sp>
      <p:pic>
        <p:nvPicPr>
          <p:cNvPr id="29708" name="Picture 15" descr="tokyo s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4033838"/>
            <a:ext cx="4002087" cy="267176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/>
      <p:bldP spid="593924" grpId="0"/>
      <p:bldP spid="593925" grpId="0"/>
      <p:bldP spid="593925" grpId="1"/>
      <p:bldP spid="593929" grpId="0"/>
      <p:bldP spid="593930" grpId="0" animBg="1"/>
      <p:bldP spid="593932" grpId="0" animBg="1"/>
      <p:bldP spid="5939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4-4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849313" y="1262063"/>
            <a:ext cx="2058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hlink"/>
                </a:solidFill>
              </a:rPr>
              <a:t>SPECIFIED</a:t>
            </a:r>
            <a:endParaRPr lang="en-US" sz="2800"/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4122738" y="1262063"/>
            <a:ext cx="371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UNSPECIFIED   </a:t>
            </a:r>
            <a:r>
              <a:rPr lang="en-US" sz="2800"/>
              <a:t>TIME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8023225" y="1017588"/>
            <a:ext cx="565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622425" y="2005013"/>
            <a:ext cx="62499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Barry has never been to Tokyo. </a:t>
            </a:r>
          </a:p>
          <a:p>
            <a:pPr eaLnBrk="1" hangingPunct="1"/>
            <a:endParaRPr lang="en-US" sz="3200"/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3067050" y="12827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OR</a:t>
            </a:r>
          </a:p>
        </p:txBody>
      </p:sp>
      <p:sp>
        <p:nvSpPr>
          <p:cNvPr id="679945" name="Oval 9"/>
          <p:cNvSpPr>
            <a:spLocks noChangeArrowheads="1"/>
          </p:cNvSpPr>
          <p:nvPr/>
        </p:nvSpPr>
        <p:spPr bwMode="auto">
          <a:xfrm>
            <a:off x="3448050" y="2038350"/>
            <a:ext cx="1220788" cy="573088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1625600" y="3179763"/>
            <a:ext cx="2573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UNSPECIFIED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79947" name="AutoShape 11"/>
          <p:cNvSpPr>
            <a:spLocks noChangeArrowheads="1"/>
          </p:cNvSpPr>
          <p:nvPr/>
        </p:nvSpPr>
        <p:spPr bwMode="auto">
          <a:xfrm>
            <a:off x="4130675" y="3281363"/>
            <a:ext cx="595313" cy="327025"/>
          </a:xfrm>
          <a:prstGeom prst="rightArrow">
            <a:avLst>
              <a:gd name="adj1" fmla="val 50000"/>
              <a:gd name="adj2" fmla="val 45510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4789488" y="2970213"/>
            <a:ext cx="1862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PRESENT</a:t>
            </a:r>
          </a:p>
          <a:p>
            <a:r>
              <a:rPr lang="en-US" sz="2800" b="1">
                <a:solidFill>
                  <a:schemeClr val="accent2"/>
                </a:solidFill>
              </a:rPr>
              <a:t>PERFECT</a:t>
            </a:r>
          </a:p>
        </p:txBody>
      </p:sp>
      <p:pic>
        <p:nvPicPr>
          <p:cNvPr id="30732" name="Picture 13" descr="tokyo s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4030663"/>
            <a:ext cx="4003675" cy="267335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/>
      <p:bldP spid="679940" grpId="0"/>
      <p:bldP spid="679944" grpId="0"/>
      <p:bldP spid="679945" grpId="0" animBg="1"/>
      <p:bldP spid="679947" grpId="0" animBg="1"/>
      <p:bldP spid="6799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4-4 LET’S PRACTICE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49313" y="1262063"/>
            <a:ext cx="2058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hlink"/>
                </a:solidFill>
              </a:rPr>
              <a:t>SPECIFIED</a:t>
            </a:r>
            <a:endParaRPr lang="en-US" sz="280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4122738" y="1262063"/>
            <a:ext cx="371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UNSPECIFIED   </a:t>
            </a:r>
            <a:r>
              <a:rPr lang="en-US" sz="2800"/>
              <a:t>TIME</a:t>
            </a: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8023225" y="1017588"/>
            <a:ext cx="565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308225" y="2014538"/>
            <a:ext cx="37925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Gina went to Tokyo </a:t>
            </a:r>
          </a:p>
          <a:p>
            <a:pPr eaLnBrk="1" hangingPunct="1"/>
            <a:r>
              <a:rPr lang="en-US" sz="3200"/>
              <a:t>last month.</a:t>
            </a:r>
          </a:p>
          <a:p>
            <a:pPr eaLnBrk="1" hangingPunct="1"/>
            <a:endParaRPr lang="en-US" sz="3200"/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067050" y="12827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OR</a:t>
            </a:r>
          </a:p>
        </p:txBody>
      </p:sp>
      <p:sp>
        <p:nvSpPr>
          <p:cNvPr id="681993" name="Oval 9"/>
          <p:cNvSpPr>
            <a:spLocks noChangeArrowheads="1"/>
          </p:cNvSpPr>
          <p:nvPr/>
        </p:nvSpPr>
        <p:spPr bwMode="auto">
          <a:xfrm>
            <a:off x="2100263" y="2532063"/>
            <a:ext cx="2492375" cy="573087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1841500" y="3429000"/>
            <a:ext cx="225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hlink"/>
                </a:solidFill>
              </a:rPr>
              <a:t>  SPECIFIED</a:t>
            </a:r>
            <a:endParaRPr lang="en-US" sz="2800">
              <a:solidFill>
                <a:schemeClr val="hlink"/>
              </a:solidFill>
            </a:endParaRPr>
          </a:p>
        </p:txBody>
      </p:sp>
      <p:sp>
        <p:nvSpPr>
          <p:cNvPr id="681995" name="AutoShape 11"/>
          <p:cNvSpPr>
            <a:spLocks noChangeArrowheads="1"/>
          </p:cNvSpPr>
          <p:nvPr/>
        </p:nvSpPr>
        <p:spPr bwMode="auto">
          <a:xfrm>
            <a:off x="4383088" y="3532188"/>
            <a:ext cx="595312" cy="327025"/>
          </a:xfrm>
          <a:prstGeom prst="rightArrow">
            <a:avLst>
              <a:gd name="adj1" fmla="val 50000"/>
              <a:gd name="adj2" fmla="val 45510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997" name="Rectangle 13"/>
          <p:cNvSpPr>
            <a:spLocks noChangeArrowheads="1"/>
          </p:cNvSpPr>
          <p:nvPr/>
        </p:nvSpPr>
        <p:spPr bwMode="auto">
          <a:xfrm>
            <a:off x="5045075" y="3429000"/>
            <a:ext cx="255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hlink"/>
                </a:solidFill>
              </a:rPr>
              <a:t>SIMPLE PAST</a:t>
            </a:r>
          </a:p>
        </p:txBody>
      </p:sp>
      <p:pic>
        <p:nvPicPr>
          <p:cNvPr id="31756" name="Picture 14" descr="tokyo s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4030663"/>
            <a:ext cx="4003675" cy="267335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over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/>
      <p:bldP spid="681988" grpId="0"/>
      <p:bldP spid="681989" grpId="0"/>
      <p:bldP spid="681989" grpId="1"/>
      <p:bldP spid="681992" grpId="0"/>
      <p:bldP spid="681993" grpId="0" animBg="1"/>
      <p:bldP spid="681995" grpId="0" animBg="1"/>
      <p:bldP spid="6819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PE" dirty="0" err="1" smtClean="0"/>
              <a:t>Present</a:t>
            </a:r>
            <a:r>
              <a:rPr lang="es-PE" dirty="0" smtClean="0"/>
              <a:t> </a:t>
            </a:r>
            <a:r>
              <a:rPr lang="es-PE" dirty="0" err="1" smtClean="0"/>
              <a:t>perfect</a:t>
            </a:r>
            <a:r>
              <a:rPr lang="es-PE" dirty="0" smtClean="0"/>
              <a:t> </a:t>
            </a:r>
            <a:r>
              <a:rPr lang="es-PE" dirty="0" err="1" smtClean="0"/>
              <a:t>examples</a:t>
            </a:r>
            <a:endParaRPr lang="en-US" dirty="0"/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65175"/>
            <a:ext cx="8929687" cy="2663825"/>
          </a:xfrm>
        </p:spPr>
        <p:txBody>
          <a:bodyPr/>
          <a:lstStyle/>
          <a:p>
            <a:r>
              <a:rPr lang="es-PE" sz="3200" smtClean="0">
                <a:latin typeface="Comic Sans MS" pitchFamily="66" charset="0"/>
              </a:rPr>
              <a:t>I have graduated from high school in 2010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 graduated from high school in 2010</a:t>
            </a:r>
            <a:endParaRPr lang="en-US" sz="3200" smtClean="0"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3600" y="765175"/>
            <a:ext cx="3095625" cy="647700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72338" y="765175"/>
            <a:ext cx="1439862" cy="647700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6550" y="3581400"/>
            <a:ext cx="89296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s-PE" sz="3200">
                <a:solidFill>
                  <a:schemeClr val="tx2"/>
                </a:solidFill>
                <a:latin typeface="Comic Sans MS" pitchFamily="66" charset="0"/>
              </a:rPr>
              <a:t>I´ve visited the doctor twice this year.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s-PE" sz="32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s-PE" sz="3200">
                <a:solidFill>
                  <a:schemeClr val="tx2"/>
                </a:solidFill>
                <a:latin typeface="Comic Sans MS" pitchFamily="66" charset="0"/>
              </a:rPr>
              <a:t>I´ve already graduated from high school.</a:t>
            </a:r>
            <a:endParaRPr lang="en-US" sz="32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-101600" y="512763"/>
            <a:ext cx="877888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512763"/>
            <a:ext cx="8929688" cy="3240087"/>
          </a:xfrm>
        </p:spPr>
        <p:txBody>
          <a:bodyPr/>
          <a:lstStyle/>
          <a:p>
            <a:r>
              <a:rPr lang="es-PE" sz="3200" smtClean="0">
                <a:latin typeface="Comic Sans MS" pitchFamily="66" charset="0"/>
              </a:rPr>
              <a:t>I´ve learned to play the piano when I was  8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 learned to play the piano when I was 8.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I´ve learned to play the piano.</a:t>
            </a:r>
            <a:endParaRPr lang="en-US" sz="3200" smtClean="0"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288" y="512763"/>
            <a:ext cx="2562225" cy="647700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54763" y="512763"/>
            <a:ext cx="2771775" cy="647700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3962400"/>
            <a:ext cx="89296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s-PE" sz="3200">
                <a:solidFill>
                  <a:schemeClr val="tx2"/>
                </a:solidFill>
                <a:latin typeface="Comic Sans MS" pitchFamily="66" charset="0"/>
              </a:rPr>
              <a:t>My brother has worked for 3 years. Now he is thinking about changing jobs.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s-PE" sz="32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s-PE" sz="3200">
                <a:solidFill>
                  <a:schemeClr val="tx2"/>
                </a:solidFill>
                <a:latin typeface="Comic Sans MS" pitchFamily="66" charset="0"/>
              </a:rPr>
              <a:t>I haven´t had breakfast today.</a:t>
            </a:r>
            <a:endParaRPr lang="en-US" sz="32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-119063" y="260350"/>
            <a:ext cx="876301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66688" y="1916113"/>
            <a:ext cx="9301162" cy="3241675"/>
          </a:xfrm>
        </p:spPr>
        <p:txBody>
          <a:bodyPr/>
          <a:lstStyle/>
          <a:p>
            <a:r>
              <a:rPr lang="es-PE" sz="3200" smtClean="0">
                <a:latin typeface="Comic Sans MS" pitchFamily="66" charset="0"/>
              </a:rPr>
              <a:t>I´ve told you about it three times yesterday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I´ve told you about it three times (today).</a:t>
            </a:r>
            <a:endParaRPr lang="en-US" sz="3200" smtClean="0"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538" y="1916113"/>
            <a:ext cx="1993900" cy="649287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2950" y="1916113"/>
            <a:ext cx="2051050" cy="649287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-150813" y="1665288"/>
            <a:ext cx="877888" cy="11509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66688" y="620713"/>
            <a:ext cx="8797925" cy="5976937"/>
          </a:xfrm>
        </p:spPr>
        <p:txBody>
          <a:bodyPr/>
          <a:lstStyle/>
          <a:p>
            <a:r>
              <a:rPr lang="es-PE" sz="3200" smtClean="0">
                <a:latin typeface="Comic Sans MS" pitchFamily="66" charset="0"/>
              </a:rPr>
              <a:t>My sister has won many medals.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 have visited six different states when I was in the U.S.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 have corrected many writings this month.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 have started a new project at home.</a:t>
            </a:r>
          </a:p>
          <a:p>
            <a:endParaRPr lang="es-PE" sz="3200" smtClean="0">
              <a:latin typeface="Comic Sans MS" pitchFamily="66" charset="0"/>
            </a:endParaRPr>
          </a:p>
          <a:p>
            <a:endParaRPr lang="en-US" sz="3200" smtClean="0">
              <a:latin typeface="Comic Sans MS" pitchFamily="66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52413" y="1665288"/>
            <a:ext cx="877888" cy="11509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Past Participle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smtClean="0">
                <a:latin typeface="Comic Sans MS" pitchFamily="66" charset="0"/>
              </a:rPr>
              <a:t>What is a past participle?</a:t>
            </a:r>
          </a:p>
          <a:p>
            <a:pPr marL="0" indent="0">
              <a:buFontTx/>
              <a:buNone/>
            </a:pPr>
            <a:endParaRPr lang="en-US" sz="3600" smtClean="0">
              <a:latin typeface="Comic Sans MS" pitchFamily="66" charset="0"/>
            </a:endParaRPr>
          </a:p>
          <a:p>
            <a:pPr marL="0" indent="0"/>
            <a:endParaRPr lang="en-US" sz="3600" smtClean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latin typeface="Comic Sans MS" pitchFamily="66" charset="0"/>
              </a:rPr>
              <a:t>For regular past tense verbs, the –ed form:  </a:t>
            </a:r>
            <a:r>
              <a:rPr lang="en-US" sz="2800" b="1">
                <a:solidFill>
                  <a:srgbClr val="A50021"/>
                </a:solidFill>
                <a:latin typeface="Comic Sans MS" pitchFamily="66" charset="0"/>
              </a:rPr>
              <a:t>liked, walked, worked, talked</a:t>
            </a:r>
          </a:p>
          <a:p>
            <a:pPr eaLnBrk="1" hangingPunct="1">
              <a:spcBef>
                <a:spcPct val="50000"/>
              </a:spcBef>
            </a:pPr>
            <a:endParaRPr lang="en-US" sz="2800" b="1">
              <a:latin typeface="Comic Sans MS" pitchFamily="66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38200" y="4265613"/>
            <a:ext cx="672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b="1">
                <a:latin typeface="Comic Sans MS" pitchFamily="66" charset="0"/>
              </a:rPr>
              <a:t>For irregular past verbs, memorize:</a:t>
            </a:r>
          </a:p>
          <a:p>
            <a:pPr eaLnBrk="1" hangingPunct="1"/>
            <a:r>
              <a:rPr lang="en-US" sz="2800" b="1">
                <a:solidFill>
                  <a:srgbClr val="A50021"/>
                </a:solidFill>
                <a:latin typeface="Comic Sans MS" pitchFamily="66" charset="0"/>
              </a:rPr>
              <a:t>been, seen, had, eaten, shown, written</a:t>
            </a:r>
          </a:p>
          <a:p>
            <a:pPr eaLnBrk="1" hangingPunct="1"/>
            <a:endParaRPr lang="en-US" sz="2800" b="1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66688" y="620713"/>
            <a:ext cx="8797925" cy="5976937"/>
          </a:xfrm>
        </p:spPr>
        <p:txBody>
          <a:bodyPr/>
          <a:lstStyle/>
          <a:p>
            <a:r>
              <a:rPr lang="es-PE" sz="3200" smtClean="0">
                <a:latin typeface="Comic Sans MS" pitchFamily="66" charset="0"/>
              </a:rPr>
              <a:t>I have never been to Paris.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 have traveled to Cuzco when I was 18.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I have gone to the doctor once this year.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He hasn´t been sick this month.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They have taken many pictures </a:t>
            </a:r>
            <a:endParaRPr lang="en-US" sz="3200" smtClean="0">
              <a:latin typeface="Comic Sans MS" pitchFamily="66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150813" y="1484313"/>
            <a:ext cx="877888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66688" y="620713"/>
            <a:ext cx="8797925" cy="5976937"/>
          </a:xfrm>
        </p:spPr>
        <p:txBody>
          <a:bodyPr/>
          <a:lstStyle/>
          <a:p>
            <a:r>
              <a:rPr lang="es-PE" sz="3200" smtClean="0">
                <a:latin typeface="Comic Sans MS" pitchFamily="66" charset="0"/>
              </a:rPr>
              <a:t>They have showed me their pictures last night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They have taken many pictures in their trip to Beirut. (Now they are here in Peru)</a:t>
            </a:r>
          </a:p>
          <a:p>
            <a:endParaRPr lang="es-PE" sz="3200" smtClean="0">
              <a:latin typeface="Comic Sans MS" pitchFamily="66" charset="0"/>
            </a:endParaRPr>
          </a:p>
          <a:p>
            <a:r>
              <a:rPr lang="es-PE" sz="3200" smtClean="0">
                <a:latin typeface="Comic Sans MS" pitchFamily="66" charset="0"/>
              </a:rPr>
              <a:t>They have taken many pictures in Santorini. (They are there now)</a:t>
            </a:r>
            <a:endParaRPr lang="en-US" sz="3200" smtClean="0">
              <a:latin typeface="Comic Sans MS" pitchFamily="66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04788" y="515938"/>
            <a:ext cx="877888" cy="11509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-150813" y="2241550"/>
            <a:ext cx="877888" cy="1150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Comic Sans MS" pitchFamily="66" charset="0"/>
              </a:rPr>
              <a:t>Key words for present perfect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Since</a:t>
            </a:r>
            <a:r>
              <a:rPr lang="en-US" smtClean="0">
                <a:solidFill>
                  <a:srgbClr val="A50021"/>
                </a:solidFill>
                <a:latin typeface="Comic Sans MS" pitchFamily="66" charset="0"/>
              </a:rPr>
              <a:t> and </a:t>
            </a: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for</a:t>
            </a:r>
          </a:p>
          <a:p>
            <a:pPr>
              <a:buFontTx/>
              <a:buNone/>
            </a:pPr>
            <a:endParaRPr lang="en-US" b="1" smtClean="0">
              <a:solidFill>
                <a:srgbClr val="A50021"/>
              </a:solidFill>
              <a:latin typeface="Comic Sans MS" pitchFamily="66" charset="0"/>
            </a:endParaRPr>
          </a:p>
          <a:p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Since</a:t>
            </a:r>
            <a:r>
              <a:rPr lang="en-US" b="1" smtClean="0">
                <a:latin typeface="Comic Sans MS" pitchFamily="66" charset="0"/>
              </a:rPr>
              <a:t> + specific point in the past when the action started</a:t>
            </a:r>
          </a:p>
          <a:p>
            <a:pPr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>
              <a:buFontTx/>
              <a:buNone/>
            </a:pPr>
            <a:endParaRPr lang="en-US" sz="2800" b="1" i="1" smtClean="0"/>
          </a:p>
          <a:p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For</a:t>
            </a:r>
            <a:r>
              <a:rPr lang="en-US" b="1" smtClean="0">
                <a:latin typeface="Comic Sans MS" pitchFamily="66" charset="0"/>
              </a:rPr>
              <a:t> + duration, length of time</a:t>
            </a:r>
          </a:p>
          <a:p>
            <a:pPr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>
              <a:buFontTx/>
              <a:buNone/>
            </a:pPr>
            <a:endParaRPr lang="en-US" b="1" i="1" smtClean="0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85800" y="42672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>
            <a:off x="2286000" y="3962400"/>
            <a:ext cx="45720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286000" y="39624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838200" y="5867400"/>
            <a:ext cx="396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2362200" y="56388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514600" y="5638800"/>
            <a:ext cx="304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4419600" y="56388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H="1">
            <a:off x="4419600" y="5867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A50021"/>
                </a:solidFill>
                <a:latin typeface="Comic Sans MS" pitchFamily="66" charset="0"/>
              </a:rPr>
              <a:t>Practice:  </a:t>
            </a: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since or for?</a:t>
            </a:r>
            <a:endParaRPr lang="en-US" smtClean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January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10 years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Monday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12 noon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I got up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5 minutes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a long time ago</a:t>
            </a:r>
          </a:p>
          <a:p>
            <a:pPr>
              <a:buFontTx/>
              <a:buNone/>
            </a:pPr>
            <a:r>
              <a:rPr lang="en-US" sz="2800" smtClean="0">
                <a:latin typeface="Comic Sans MS" pitchFamily="66" charset="0"/>
              </a:rPr>
              <a:t>_______ four days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4876800" y="1371600"/>
            <a:ext cx="42672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6:00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Wednesday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a month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two days ago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November 1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2004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an hour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_______ I was young</a:t>
            </a:r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527050"/>
            <a:ext cx="5051425" cy="11064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Yes/No Questions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11275" y="1763713"/>
            <a:ext cx="950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You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484438" y="1743075"/>
            <a:ext cx="1108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have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787900" y="1744663"/>
            <a:ext cx="1738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finished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635375" y="1744663"/>
            <a:ext cx="904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FF0066"/>
                </a:solidFill>
              </a:rPr>
              <a:t>you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443663" y="1601788"/>
            <a:ext cx="493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4000" b="1">
                <a:solidFill>
                  <a:srgbClr val="9647B9"/>
                </a:solidFill>
              </a:rPr>
              <a:t>?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403350" y="3429000"/>
            <a:ext cx="703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9647B9"/>
                </a:solidFill>
              </a:rPr>
              <a:t>He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195513" y="3429000"/>
            <a:ext cx="88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has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779838" y="3429000"/>
            <a:ext cx="257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studied a lot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132138" y="3429000"/>
            <a:ext cx="703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9647B9"/>
                </a:solidFill>
              </a:rPr>
              <a:t>he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372225" y="335756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600" b="1">
                <a:solidFill>
                  <a:srgbClr val="FF0066"/>
                </a:solidFill>
              </a:rPr>
              <a:t>?</a:t>
            </a:r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1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2" grpId="1"/>
      <p:bldP spid="11272" grpId="2"/>
      <p:bldP spid="11273" grpId="0"/>
      <p:bldP spid="11274" grpId="0"/>
      <p:bldP spid="11275" grpId="0"/>
      <p:bldP spid="11277" grpId="0"/>
      <p:bldP spid="11277" grpId="1"/>
      <p:bldP spid="11277" grpId="2"/>
      <p:bldP spid="11278" grpId="0"/>
      <p:bldP spid="11279" grpId="0"/>
      <p:bldP spid="11280" grpId="0"/>
      <p:bldP spid="11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/>
            <a:r>
              <a:rPr lang="en-GB" dirty="0" err="1" smtClean="0"/>
              <a:t>Wh</a:t>
            </a:r>
            <a:r>
              <a:rPr lang="en-GB" dirty="0" smtClean="0"/>
              <a:t>- questions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54071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4000" b="1" dirty="0" smtClean="0">
                <a:solidFill>
                  <a:srgbClr val="6600CC"/>
                </a:solidFill>
              </a:rPr>
              <a:t>What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FF0066"/>
                </a:solidFill>
              </a:rPr>
              <a:t>have you</a:t>
            </a:r>
            <a:r>
              <a:rPr lang="en-GB" sz="4000" dirty="0" smtClean="0"/>
              <a:t> done</a:t>
            </a:r>
            <a:r>
              <a:rPr lang="en-GB" sz="4000" dirty="0" smtClean="0"/>
              <a:t>?</a:t>
            </a:r>
          </a:p>
          <a:p>
            <a:pPr marL="0" indent="0" eaLnBrk="1" hangingPunct="1">
              <a:buNone/>
            </a:pPr>
            <a:endParaRPr lang="en-GB" sz="4000" dirty="0" smtClean="0"/>
          </a:p>
          <a:p>
            <a:pPr marL="0" indent="0" eaLnBrk="1" hangingPunct="1">
              <a:buNone/>
            </a:pPr>
            <a:r>
              <a:rPr lang="en-GB" sz="4000" b="1" dirty="0" smtClean="0">
                <a:solidFill>
                  <a:srgbClr val="6600CC"/>
                </a:solidFill>
              </a:rPr>
              <a:t>Where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FF0066"/>
                </a:solidFill>
              </a:rPr>
              <a:t>have you</a:t>
            </a:r>
            <a:r>
              <a:rPr lang="en-GB" sz="4000" dirty="0" smtClean="0"/>
              <a:t> been</a:t>
            </a:r>
            <a:r>
              <a:rPr lang="en-GB" sz="4000" dirty="0" smtClean="0"/>
              <a:t>?</a:t>
            </a:r>
          </a:p>
          <a:p>
            <a:pPr marL="0" indent="0" eaLnBrk="1" hangingPunct="1">
              <a:buNone/>
            </a:pPr>
            <a:endParaRPr lang="en-GB" sz="4000" dirty="0" smtClean="0"/>
          </a:p>
          <a:p>
            <a:pPr marL="0" indent="0" eaLnBrk="1" hangingPunct="1">
              <a:buNone/>
            </a:pPr>
            <a:r>
              <a:rPr lang="en-GB" sz="4000" b="1" dirty="0" smtClean="0">
                <a:solidFill>
                  <a:srgbClr val="6600CC"/>
                </a:solidFill>
              </a:rPr>
              <a:t>Where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FF0066"/>
                </a:solidFill>
              </a:rPr>
              <a:t>has the doctor</a:t>
            </a:r>
            <a:r>
              <a:rPr lang="en-GB" sz="4000" dirty="0" smtClean="0"/>
              <a:t> studied</a:t>
            </a:r>
            <a:r>
              <a:rPr lang="en-GB" sz="4000" dirty="0" smtClean="0"/>
              <a:t>?</a:t>
            </a:r>
          </a:p>
          <a:p>
            <a:pPr marL="0" indent="0" eaLnBrk="1" hangingPunct="1">
              <a:buNone/>
            </a:pPr>
            <a:endParaRPr lang="en-GB" sz="4000" dirty="0" smtClean="0"/>
          </a:p>
          <a:p>
            <a:pPr marL="0" indent="0" eaLnBrk="1" hangingPunct="1">
              <a:buNone/>
            </a:pPr>
            <a:r>
              <a:rPr lang="en-GB" sz="4000" b="1" dirty="0" smtClean="0">
                <a:solidFill>
                  <a:srgbClr val="6600CC"/>
                </a:solidFill>
              </a:rPr>
              <a:t>What countries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FF0066"/>
                </a:solidFill>
              </a:rPr>
              <a:t>have they</a:t>
            </a:r>
            <a:r>
              <a:rPr lang="en-GB" sz="4000" dirty="0" smtClean="0"/>
              <a:t> visited?</a:t>
            </a:r>
          </a:p>
        </p:txBody>
      </p:sp>
    </p:spTree>
    <p:extLst>
      <p:ext uri="{BB962C8B-B14F-4D97-AF65-F5344CB8AC3E}">
        <p14:creationId xmlns:p14="http://schemas.microsoft.com/office/powerpoint/2010/main" val="2764348929"/>
      </p:ext>
    </p:extLst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s-PE" sz="6600" smtClean="0"/>
              <a:t>3 main uses </a:t>
            </a:r>
            <a:endParaRPr lang="en-US" sz="6600" smtClean="0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609600"/>
            <a:ext cx="84582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Use 1</a:t>
            </a:r>
          </a:p>
          <a:p>
            <a:r>
              <a:rPr lang="en-US" sz="2800" b="1" smtClean="0">
                <a:latin typeface="Comic Sans MS" pitchFamily="66" charset="0"/>
              </a:rPr>
              <a:t>Something that started in the past and is still true now</a:t>
            </a:r>
          </a:p>
          <a:p>
            <a:pPr>
              <a:buFontTx/>
              <a:buNone/>
            </a:pPr>
            <a:endParaRPr lang="en-US" sz="2800" b="1" smtClean="0">
              <a:latin typeface="Comic Sans MS" pitchFamily="66" charset="0"/>
            </a:endParaRPr>
          </a:p>
          <a:p>
            <a:pPr>
              <a:buFontTx/>
              <a:buNone/>
            </a:pPr>
            <a:endParaRPr lang="en-US" sz="2800" smtClean="0">
              <a:latin typeface="Comic Sans MS" pitchFamily="66" charset="0"/>
            </a:endParaRPr>
          </a:p>
          <a:p>
            <a:pPr>
              <a:buFontTx/>
              <a:buNone/>
            </a:pPr>
            <a:endParaRPr lang="en-US" sz="1400" smtClean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800" b="1" smtClean="0">
                <a:latin typeface="Comic Sans MS" pitchFamily="66" charset="0"/>
              </a:rPr>
              <a:t>Examples: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-I have worked at ECC since 2000.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-Susan has lived in New York for a long time.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-I have known my best friend since I was 14.</a:t>
            </a:r>
          </a:p>
        </p:txBody>
      </p:sp>
      <p:sp>
        <p:nvSpPr>
          <p:cNvPr id="14339" name="AutoShape 7"/>
          <p:cNvSpPr>
            <a:spLocks noChangeArrowheads="1"/>
          </p:cNvSpPr>
          <p:nvPr/>
        </p:nvSpPr>
        <p:spPr bwMode="auto">
          <a:xfrm>
            <a:off x="1143000" y="2514600"/>
            <a:ext cx="7391400" cy="381000"/>
          </a:xfrm>
          <a:prstGeom prst="rightArrow">
            <a:avLst>
              <a:gd name="adj1" fmla="val 50000"/>
              <a:gd name="adj2" fmla="val 4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10"/>
          <p:cNvSpPr>
            <a:spLocks noChangeShapeType="1"/>
          </p:cNvSpPr>
          <p:nvPr/>
        </p:nvSpPr>
        <p:spPr bwMode="auto">
          <a:xfrm>
            <a:off x="1066800" y="22098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11"/>
          <p:cNvSpPr>
            <a:spLocks noChangeShapeType="1"/>
          </p:cNvSpPr>
          <p:nvPr/>
        </p:nvSpPr>
        <p:spPr bwMode="auto">
          <a:xfrm flipV="1">
            <a:off x="990600" y="2209800"/>
            <a:ext cx="685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002588" cy="187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I </a:t>
            </a:r>
            <a:r>
              <a:rPr lang="en-GB" sz="2800" b="1" i="1" u="sng" smtClean="0">
                <a:solidFill>
                  <a:srgbClr val="FF0066"/>
                </a:solidFill>
              </a:rPr>
              <a:t>have studied</a:t>
            </a:r>
            <a:r>
              <a:rPr lang="en-GB" sz="2800" i="1" smtClean="0">
                <a:solidFill>
                  <a:srgbClr val="FF0066"/>
                </a:solidFill>
              </a:rPr>
              <a:t> in this university </a:t>
            </a:r>
            <a:r>
              <a:rPr lang="en-GB" sz="2800" i="1" smtClean="0">
                <a:solidFill>
                  <a:srgbClr val="6600CC"/>
                </a:solidFill>
              </a:rPr>
              <a:t>for</a:t>
            </a:r>
            <a:r>
              <a:rPr lang="en-GB" sz="2800" i="1" smtClean="0">
                <a:solidFill>
                  <a:srgbClr val="FF0066"/>
                </a:solidFill>
              </a:rPr>
              <a:t> a year.</a:t>
            </a:r>
          </a:p>
          <a:p>
            <a:pPr>
              <a:buFont typeface="Wingdings" pitchFamily="2" charset="2"/>
              <a:buNone/>
            </a:pPr>
            <a:endParaRPr lang="en-GB" sz="2800" i="1" smtClean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Dr Jones </a:t>
            </a:r>
            <a:r>
              <a:rPr lang="en-GB" sz="2800" b="1" i="1" u="sng" smtClean="0">
                <a:solidFill>
                  <a:srgbClr val="FF0066"/>
                </a:solidFill>
              </a:rPr>
              <a:t>has worked</a:t>
            </a:r>
            <a:r>
              <a:rPr lang="en-GB" sz="2800" i="1" smtClean="0">
                <a:solidFill>
                  <a:srgbClr val="FF0066"/>
                </a:solidFill>
              </a:rPr>
              <a:t> here </a:t>
            </a:r>
            <a:r>
              <a:rPr lang="en-GB" sz="2800" i="1" smtClean="0">
                <a:solidFill>
                  <a:srgbClr val="6600CC"/>
                </a:solidFill>
              </a:rPr>
              <a:t>since</a:t>
            </a:r>
            <a:r>
              <a:rPr lang="en-GB" sz="2800" i="1" smtClean="0">
                <a:solidFill>
                  <a:srgbClr val="FF0066"/>
                </a:solidFill>
              </a:rPr>
              <a:t> 1999.</a:t>
            </a:r>
          </a:p>
        </p:txBody>
      </p:sp>
      <p:pic>
        <p:nvPicPr>
          <p:cNvPr id="15363" name="Picture 5" descr="presentperfectcontinuou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419600"/>
            <a:ext cx="7781925" cy="1295400"/>
          </a:xfrm>
        </p:spPr>
      </p:pic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458200" cy="4678363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solidFill>
                  <a:srgbClr val="A50021"/>
                </a:solidFill>
                <a:latin typeface="Comic Sans MS" pitchFamily="66" charset="0"/>
              </a:rPr>
              <a:t>Use 2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>
                <a:latin typeface="Comic Sans MS" pitchFamily="66" charset="0"/>
              </a:rPr>
              <a:t>Indefinite past action </a:t>
            </a:r>
            <a:r>
              <a:rPr lang="en-GB" b="1" dirty="0" smtClean="0">
                <a:latin typeface="Comic Sans MS" pitchFamily="66" charset="0"/>
              </a:rPr>
              <a:t>Event </a:t>
            </a:r>
            <a:r>
              <a:rPr lang="en-GB" b="1" dirty="0">
                <a:latin typeface="Comic Sans MS" pitchFamily="66" charset="0"/>
              </a:rPr>
              <a:t>that happened in the past, but </a:t>
            </a:r>
            <a:r>
              <a:rPr lang="en-GB" b="1" dirty="0">
                <a:solidFill>
                  <a:schemeClr val="accent2"/>
                </a:solidFill>
                <a:latin typeface="Comic Sans MS" pitchFamily="66" charset="0"/>
              </a:rPr>
              <a:t>we don’t know when</a:t>
            </a:r>
            <a:r>
              <a:rPr lang="en-GB" b="1" dirty="0">
                <a:latin typeface="Comic Sans MS" pitchFamily="66" charset="0"/>
              </a:rPr>
              <a:t>, or it’s not important when.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endParaRPr lang="en-US" b="1" dirty="0" smtClean="0">
              <a:latin typeface="Comic Sans MS" pitchFamily="66" charset="0"/>
            </a:endParaRP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endParaRPr lang="es-PE" dirty="0" smtClean="0"/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endParaRPr lang="es-PE" dirty="0"/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mic Sans MS" pitchFamily="66" charset="0"/>
              </a:rPr>
              <a:t>Examples: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solidFill>
                  <a:srgbClr val="A50021"/>
                </a:solidFill>
                <a:latin typeface="Comic Sans MS" pitchFamily="66" charset="0"/>
              </a:rPr>
              <a:t>-I have flown on a plane before.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solidFill>
                  <a:srgbClr val="A50021"/>
                </a:solidFill>
                <a:latin typeface="Comic Sans MS" pitchFamily="66" charset="0"/>
              </a:rPr>
              <a:t>-Jim has traveled to Paris.  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62000" y="4114800"/>
            <a:ext cx="7239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 flipH="1">
            <a:off x="3886200" y="3810000"/>
            <a:ext cx="609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3962400" y="3810000"/>
            <a:ext cx="533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810000" y="3124200"/>
            <a:ext cx="83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 b="1"/>
              <a:t>?</a:t>
            </a: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00600"/>
            <a:ext cx="17907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>
    <p:cover dir="r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275</TotalTime>
  <Words>975</Words>
  <Application>Microsoft Office PowerPoint</Application>
  <PresentationFormat>On-screen Show (4:3)</PresentationFormat>
  <Paragraphs>236</Paragraphs>
  <Slides>33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Present Perfect</vt:lpstr>
      <vt:lpstr>The present perfect has 2 parts:</vt:lpstr>
      <vt:lpstr>Past Participle</vt:lpstr>
      <vt:lpstr>Yes/No Questions</vt:lpstr>
      <vt:lpstr>Wh-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words for present perfect</vt:lpstr>
      <vt:lpstr>Reminder about Adverb Placement</vt:lpstr>
      <vt:lpstr>Key words for present perfect</vt:lpstr>
      <vt:lpstr>Answer: Yes, I have or No, I haven’t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 perfect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words for present perfect</vt:lpstr>
      <vt:lpstr>Practice:  since or for?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Perfect</dc:title>
  <dc:creator>Kristi Reyes</dc:creator>
  <cp:lastModifiedBy>Koshka</cp:lastModifiedBy>
  <cp:revision>31</cp:revision>
  <dcterms:created xsi:type="dcterms:W3CDTF">2005-10-01T16:11:02Z</dcterms:created>
  <dcterms:modified xsi:type="dcterms:W3CDTF">2014-02-24T14:39:08Z</dcterms:modified>
</cp:coreProperties>
</file>