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76" r:id="rId2"/>
    <p:sldId id="257" r:id="rId3"/>
    <p:sldId id="262" r:id="rId4"/>
    <p:sldId id="258" r:id="rId5"/>
    <p:sldId id="274" r:id="rId6"/>
    <p:sldId id="259" r:id="rId7"/>
    <p:sldId id="269" r:id="rId8"/>
    <p:sldId id="277" r:id="rId9"/>
    <p:sldId id="270" r:id="rId10"/>
    <p:sldId id="271" r:id="rId11"/>
    <p:sldId id="272" r:id="rId12"/>
    <p:sldId id="261" r:id="rId13"/>
    <p:sldId id="263" r:id="rId14"/>
    <p:sldId id="265" r:id="rId15"/>
    <p:sldId id="267" r:id="rId16"/>
    <p:sldId id="268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4A235B"/>
    <a:srgbClr val="9647B9"/>
    <a:srgbClr val="006600"/>
    <a:srgbClr val="66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745" autoAdjust="0"/>
  </p:normalViewPr>
  <p:slideViewPr>
    <p:cSldViewPr>
      <p:cViewPr varScale="1">
        <p:scale>
          <a:sx n="117" d="100"/>
          <a:sy n="11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E01A1-E3FE-423D-A27D-E3035F8BAC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467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B4643-8E67-4E6A-A997-C75B9E0907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6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AF38D-7D02-44CD-B84F-E462EB99D4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81A7E-5DF0-40B6-9FF0-02E654A6A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13BBB-A804-420D-8A46-C1ECCA6479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640F6-9539-488E-AE91-A938E9A3E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8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98F82-C347-4D61-A69E-C5AE708FEE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5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BDAE-183E-4E8A-A596-069379D5A8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014B4-6107-45F5-B9E9-1F3F75069D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14073-9815-4FF0-9134-CE4B035EF4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22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392AF-A3AE-48DC-80BB-1AAB88D5F5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2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B695B-5FCD-4E4E-B4A6-6CB59AC862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68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59BD777-F7DB-4512-A7C5-00C6100142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8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82" r:id="rId9"/>
    <p:sldLayoutId id="2147483777" r:id="rId10"/>
    <p:sldLayoutId id="2147483778" r:id="rId11"/>
    <p:sldLayoutId id="21474837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Present Perfect</a:t>
            </a:r>
            <a:endParaRPr lang="en-US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smtClean="0"/>
              <a:t>Intermediate 1 – Unit 3b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Key words for present perfect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Comic Sans MS" pitchFamily="66" charset="0"/>
              </a:rPr>
              <a:t>Ever = </a:t>
            </a:r>
            <a:r>
              <a:rPr lang="en-US" sz="2800" dirty="0" smtClean="0">
                <a:latin typeface="Comic Sans MS" pitchFamily="66" charset="0"/>
              </a:rPr>
              <a:t>(adv.) at any time, including the present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mic Sans MS" pitchFamily="66" charset="0"/>
              </a:rPr>
              <a:t>** </a:t>
            </a:r>
            <a:r>
              <a:rPr lang="en-US" sz="2800" dirty="0" smtClean="0">
                <a:latin typeface="Comic Sans MS" pitchFamily="66" charset="0"/>
              </a:rPr>
              <a:t>Used only in questions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mic Sans MS" pitchFamily="66" charset="0"/>
              </a:rPr>
              <a:t>Have you </a:t>
            </a:r>
            <a:r>
              <a:rPr lang="en-US" sz="2800" b="1" dirty="0" smtClean="0">
                <a:solidFill>
                  <a:srgbClr val="A50021"/>
                </a:solidFill>
                <a:latin typeface="Comic Sans MS" pitchFamily="66" charset="0"/>
              </a:rPr>
              <a:t>ever</a:t>
            </a:r>
            <a:r>
              <a:rPr lang="en-US" sz="2800" b="1" dirty="0" smtClean="0">
                <a:latin typeface="Comic Sans MS" pitchFamily="66" charset="0"/>
              </a:rPr>
              <a:t> ridden a horse?</a:t>
            </a:r>
          </a:p>
          <a:p>
            <a:pPr eaLnBrk="1" hangingPunct="1">
              <a:lnSpc>
                <a:spcPct val="90000"/>
              </a:lnSpc>
            </a:pPr>
            <a:endParaRPr lang="en-US" sz="2800" b="1" dirty="0" smtClean="0">
              <a:latin typeface="Comic Sans MS" pitchFamily="66" charset="0"/>
            </a:endParaRPr>
          </a:p>
        </p:txBody>
      </p:sp>
      <p:pic>
        <p:nvPicPr>
          <p:cNvPr id="13317" name="Picture 6" descr="Kualoa-Ranch-Horse-Ride_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789040"/>
            <a:ext cx="23622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Reminder about Adverb Placement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With 2 verbs (helping verb and main verb), place the adverb between them. Except “yet” which goes at the end of the sentence.</a:t>
            </a:r>
          </a:p>
          <a:p>
            <a:pPr eaLnBrk="1" hangingPunct="1"/>
            <a:endParaRPr lang="en-US" dirty="0" smtClean="0">
              <a:latin typeface="Comic Sans MS" pitchFamily="66" charset="0"/>
            </a:endParaRPr>
          </a:p>
          <a:p>
            <a:pPr eaLnBrk="1" hangingPunct="1"/>
            <a:endParaRPr lang="en-US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Comic Sans MS" pitchFamily="66" charset="0"/>
              </a:rPr>
              <a:t>I </a:t>
            </a:r>
            <a:r>
              <a:rPr lang="en-US" b="1" dirty="0" smtClean="0">
                <a:latin typeface="Comic Sans MS" pitchFamily="66" charset="0"/>
              </a:rPr>
              <a:t>have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A50021"/>
                </a:solidFill>
                <a:latin typeface="Comic Sans MS" pitchFamily="66" charset="0"/>
              </a:rPr>
              <a:t>never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eaten</a:t>
            </a:r>
            <a:r>
              <a:rPr lang="en-US" dirty="0" smtClean="0">
                <a:latin typeface="Comic Sans MS" pitchFamily="66" charset="0"/>
              </a:rPr>
              <a:t> sushi.</a:t>
            </a:r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1857375" y="3929063"/>
            <a:ext cx="533400" cy="1371600"/>
          </a:xfrm>
          <a:prstGeom prst="upArrow">
            <a:avLst>
              <a:gd name="adj1" fmla="val 50000"/>
              <a:gd name="adj2" fmla="val 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5" name="Picture 7" descr="wien-sus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4"/>
          <a:stretch>
            <a:fillRect/>
          </a:stretch>
        </p:blipFill>
        <p:spPr bwMode="auto">
          <a:xfrm>
            <a:off x="5257800" y="4191000"/>
            <a:ext cx="35052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0"/>
            <a:ext cx="5051425" cy="9223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Negative form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124075" y="836613"/>
            <a:ext cx="1295400" cy="52181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I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You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>
                <a:solidFill>
                  <a:srgbClr val="6600CC"/>
                </a:solidFill>
              </a:rPr>
              <a:t>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>
                <a:solidFill>
                  <a:srgbClr val="6600CC"/>
                </a:solidFill>
              </a:rPr>
              <a:t>She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>
                <a:solidFill>
                  <a:srgbClr val="6600CC"/>
                </a:solidFill>
              </a:rPr>
              <a:t>It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We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You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They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708400" y="836613"/>
            <a:ext cx="12954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>
                <a:solidFill>
                  <a:srgbClr val="FF0066"/>
                </a:solidFill>
              </a:rPr>
              <a:t>has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>
                <a:solidFill>
                  <a:srgbClr val="FF0066"/>
                </a:solidFill>
              </a:rPr>
              <a:t>has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>
                <a:solidFill>
                  <a:srgbClr val="FF0066"/>
                </a:solidFill>
              </a:rPr>
              <a:t>has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156325" y="836613"/>
            <a:ext cx="18303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>
                <a:solidFill>
                  <a:srgbClr val="006600"/>
                </a:solidFill>
              </a:rPr>
              <a:t>gone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done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studied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arrived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been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eaten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delivered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analysed</a:t>
            </a:r>
            <a:endParaRPr lang="en-GB" sz="320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763713" y="5734050"/>
            <a:ext cx="6867525" cy="588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6600CC"/>
                </a:solidFill>
              </a:rPr>
              <a:t>S </a:t>
            </a:r>
            <a:r>
              <a:rPr lang="en-GB" sz="3200" b="1"/>
              <a:t>+ haven’t/</a:t>
            </a:r>
            <a:r>
              <a:rPr lang="en-GB" sz="3200" b="1">
                <a:solidFill>
                  <a:srgbClr val="FF0066"/>
                </a:solidFill>
              </a:rPr>
              <a:t>hasn’t</a:t>
            </a:r>
            <a:r>
              <a:rPr lang="en-GB" sz="3200" b="1"/>
              <a:t> + </a:t>
            </a:r>
            <a:r>
              <a:rPr lang="en-GB" sz="3200" b="1">
                <a:solidFill>
                  <a:srgbClr val="006600"/>
                </a:solidFill>
              </a:rPr>
              <a:t>past participle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787900" y="836613"/>
            <a:ext cx="12954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b="1">
                <a:solidFill>
                  <a:srgbClr val="FF0066"/>
                </a:solidFill>
              </a:rPr>
              <a:t>not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b="1">
                <a:solidFill>
                  <a:srgbClr val="FF0066"/>
                </a:solidFill>
              </a:rPr>
              <a:t>not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b="1">
                <a:solidFill>
                  <a:srgbClr val="FF0066"/>
                </a:solidFill>
              </a:rPr>
              <a:t>not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b="1">
                <a:solidFill>
                  <a:srgbClr val="FF0066"/>
                </a:solidFill>
              </a:rPr>
              <a:t>not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b="1">
                <a:solidFill>
                  <a:srgbClr val="FF0066"/>
                </a:solidFill>
              </a:rPr>
              <a:t>not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b="1">
                <a:solidFill>
                  <a:srgbClr val="FF0066"/>
                </a:solidFill>
              </a:rPr>
              <a:t>not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b="1">
                <a:solidFill>
                  <a:srgbClr val="FF0066"/>
                </a:solidFill>
              </a:rPr>
              <a:t>not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b="1">
                <a:solidFill>
                  <a:srgbClr val="FF0066"/>
                </a:solidFill>
              </a:rPr>
              <a:t>not</a:t>
            </a:r>
            <a:endParaRPr lang="en-GB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3" grpId="0"/>
      <p:bldP spid="7174" grpId="0" animBg="1"/>
      <p:bldP spid="71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She </a:t>
            </a:r>
            <a:r>
              <a:rPr lang="en-GB" b="1" smtClean="0">
                <a:solidFill>
                  <a:srgbClr val="FF0066"/>
                </a:solidFill>
              </a:rPr>
              <a:t>hasn’t</a:t>
            </a:r>
            <a:r>
              <a:rPr lang="en-GB" b="1" smtClean="0"/>
              <a:t> arrived yet.</a:t>
            </a:r>
          </a:p>
          <a:p>
            <a:pPr eaLnBrk="1" hangingPunct="1"/>
            <a:endParaRPr lang="en-GB" b="1" smtClean="0"/>
          </a:p>
          <a:p>
            <a:pPr eaLnBrk="1" hangingPunct="1"/>
            <a:r>
              <a:rPr lang="en-GB" b="1" smtClean="0"/>
              <a:t>They </a:t>
            </a:r>
            <a:r>
              <a:rPr lang="en-GB" b="1" smtClean="0">
                <a:solidFill>
                  <a:srgbClr val="FF0066"/>
                </a:solidFill>
              </a:rPr>
              <a:t>haven’t</a:t>
            </a:r>
            <a:r>
              <a:rPr lang="en-GB" b="1" smtClean="0"/>
              <a:t> discovered the cure.</a:t>
            </a:r>
          </a:p>
          <a:p>
            <a:pPr eaLnBrk="1" hangingPunct="1"/>
            <a:endParaRPr lang="en-GB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527050"/>
            <a:ext cx="5051425" cy="11064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Yes/No Questions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311275" y="1763713"/>
            <a:ext cx="950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You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484438" y="1743075"/>
            <a:ext cx="1108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have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787900" y="1744663"/>
            <a:ext cx="1738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finished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635375" y="1744663"/>
            <a:ext cx="904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FF0066"/>
                </a:solidFill>
              </a:rPr>
              <a:t>you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443663" y="1601788"/>
            <a:ext cx="493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4000" b="1">
                <a:solidFill>
                  <a:srgbClr val="9647B9"/>
                </a:solidFill>
              </a:rPr>
              <a:t>?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403350" y="3429000"/>
            <a:ext cx="703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9647B9"/>
                </a:solidFill>
              </a:rPr>
              <a:t>He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195513" y="3429000"/>
            <a:ext cx="882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has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779838" y="3429000"/>
            <a:ext cx="257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/>
              <a:t>studied a lot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132138" y="3429000"/>
            <a:ext cx="703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9647B9"/>
                </a:solidFill>
              </a:rPr>
              <a:t>he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372225" y="3357563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600" b="1">
                <a:solidFill>
                  <a:srgbClr val="FF0066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11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2" grpId="1"/>
      <p:bldP spid="11272" grpId="2"/>
      <p:bldP spid="11273" grpId="0"/>
      <p:bldP spid="11274" grpId="0"/>
      <p:bldP spid="11275" grpId="0"/>
      <p:bldP spid="11277" grpId="0"/>
      <p:bldP spid="11277" grpId="1"/>
      <p:bldP spid="11277" grpId="2"/>
      <p:bldP spid="11278" grpId="0"/>
      <p:bldP spid="11279" grpId="0"/>
      <p:bldP spid="11280" grpId="0"/>
      <p:bldP spid="112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Answer: </a:t>
            </a:r>
            <a:r>
              <a:rPr lang="en-GB" sz="4000" smtClean="0">
                <a:solidFill>
                  <a:srgbClr val="FF0066"/>
                </a:solidFill>
              </a:rPr>
              <a:t>Yes, I have</a:t>
            </a:r>
            <a:r>
              <a:rPr lang="en-GB" sz="4000" smtClean="0"/>
              <a:t> or </a:t>
            </a:r>
            <a:r>
              <a:rPr lang="en-GB" sz="4000" smtClean="0">
                <a:solidFill>
                  <a:srgbClr val="9647B9"/>
                </a:solidFill>
              </a:rPr>
              <a:t>No, I haven’t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3"/>
            <a:ext cx="8507288" cy="476780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GB" sz="3600" dirty="0" smtClean="0"/>
              <a:t>Have you ever visited Peru?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sz="3600" dirty="0" smtClean="0"/>
              <a:t>Have you ever eaten octopus?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sz="3600" dirty="0" smtClean="0"/>
              <a:t>Have you ever drunk rum?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sz="3600" dirty="0" smtClean="0"/>
              <a:t>Has your mother ever been to Argentina?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sz="3600" dirty="0" smtClean="0"/>
              <a:t>Have your teachers ever told a joke?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sz="3600" dirty="0" smtClean="0"/>
              <a:t>Have you seen a teacher in the street?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sz="3600" dirty="0" smtClean="0"/>
              <a:t>Have you ever saved a life?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86800" cy="1143000"/>
          </a:xfrm>
        </p:spPr>
        <p:txBody>
          <a:bodyPr/>
          <a:lstStyle/>
          <a:p>
            <a:pPr eaLnBrk="1" hangingPunct="1"/>
            <a:r>
              <a:rPr lang="en-GB" sz="2800" b="1" smtClean="0">
                <a:solidFill>
                  <a:srgbClr val="4A235B"/>
                </a:solidFill>
              </a:rPr>
              <a:t>- What tense are these sentences?</a:t>
            </a:r>
            <a:br>
              <a:rPr lang="en-GB" sz="2800" b="1" smtClean="0">
                <a:solidFill>
                  <a:srgbClr val="4A235B"/>
                </a:solidFill>
              </a:rPr>
            </a:br>
            <a:r>
              <a:rPr lang="en-GB" sz="2800" b="1" smtClean="0">
                <a:solidFill>
                  <a:srgbClr val="4A235B"/>
                </a:solidFill>
              </a:rPr>
              <a:t>- Transform them into Present perfect sentences.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341438"/>
            <a:ext cx="5786437" cy="5159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1) I studied a lot yesterday. (</a:t>
            </a:r>
            <a:r>
              <a:rPr lang="en-GB" sz="2400" smtClean="0">
                <a:solidFill>
                  <a:srgbClr val="FF0066"/>
                </a:solidFill>
              </a:rPr>
              <a:t>Past Simple)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>
              <a:solidFill>
                <a:srgbClr val="FF00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2)</a:t>
            </a:r>
            <a:r>
              <a:rPr lang="en-GB" sz="2400" smtClean="0">
                <a:solidFill>
                  <a:srgbClr val="FF0066"/>
                </a:solidFill>
              </a:rPr>
              <a:t> </a:t>
            </a:r>
            <a:r>
              <a:rPr lang="en-GB" sz="2400" smtClean="0"/>
              <a:t>Dr House arrived at the building.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3) The resident started his presentation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    an hour ago.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4) Dr Jones operated on two hearts yesterday.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5) Celina Perez always works very hard.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42938" y="1785938"/>
            <a:ext cx="2106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000" i="1">
                <a:solidFill>
                  <a:srgbClr val="FF0066"/>
                </a:solidFill>
              </a:rPr>
              <a:t>I’ve studied a lot.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934075" y="24892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 b="1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429375" y="2286000"/>
            <a:ext cx="19367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FF0066"/>
                </a:solidFill>
              </a:rPr>
              <a:t>(past)</a:t>
            </a:r>
          </a:p>
          <a:p>
            <a:pPr eaLnBrk="1" hangingPunct="1"/>
            <a:endParaRPr lang="en-GB" sz="3200" b="1">
              <a:solidFill>
                <a:srgbClr val="FF0066"/>
              </a:solidFill>
            </a:endParaRPr>
          </a:p>
          <a:p>
            <a:pPr eaLnBrk="1" hangingPunct="1"/>
            <a:r>
              <a:rPr lang="en-GB" sz="3200" b="1">
                <a:solidFill>
                  <a:srgbClr val="FF0066"/>
                </a:solidFill>
              </a:rPr>
              <a:t>(past)</a:t>
            </a:r>
          </a:p>
          <a:p>
            <a:pPr eaLnBrk="1" hangingPunct="1"/>
            <a:endParaRPr lang="en-GB" sz="2000" b="1">
              <a:solidFill>
                <a:srgbClr val="FF0066"/>
              </a:solidFill>
            </a:endParaRPr>
          </a:p>
          <a:p>
            <a:pPr eaLnBrk="1" hangingPunct="1"/>
            <a:endParaRPr lang="en-GB" sz="2000" b="1">
              <a:solidFill>
                <a:srgbClr val="FF0066"/>
              </a:solidFill>
            </a:endParaRPr>
          </a:p>
          <a:p>
            <a:pPr eaLnBrk="1" hangingPunct="1"/>
            <a:r>
              <a:rPr lang="en-GB" sz="3200" b="1">
                <a:solidFill>
                  <a:srgbClr val="FF0066"/>
                </a:solidFill>
              </a:rPr>
              <a:t>(past)</a:t>
            </a:r>
          </a:p>
          <a:p>
            <a:pPr eaLnBrk="1" hangingPunct="1"/>
            <a:endParaRPr lang="en-GB" sz="3200" b="1">
              <a:solidFill>
                <a:srgbClr val="FF0066"/>
              </a:solidFill>
            </a:endParaRPr>
          </a:p>
          <a:p>
            <a:pPr eaLnBrk="1" hangingPunct="1"/>
            <a:endParaRPr lang="en-GB" sz="3200" b="1">
              <a:solidFill>
                <a:srgbClr val="FF0066"/>
              </a:solidFill>
            </a:endParaRPr>
          </a:p>
          <a:p>
            <a:pPr eaLnBrk="1" hangingPunct="1"/>
            <a:r>
              <a:rPr lang="en-GB" sz="3200" b="1">
                <a:solidFill>
                  <a:srgbClr val="FF0066"/>
                </a:solidFill>
              </a:rPr>
              <a:t>(present)</a:t>
            </a:r>
            <a:endParaRPr lang="en-GB" sz="2800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  <p:bldP spid="15364" grpId="0"/>
      <p:bldP spid="153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0"/>
            <a:ext cx="5051425" cy="9223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124075" y="836613"/>
            <a:ext cx="1295400" cy="52181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I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You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>
                <a:solidFill>
                  <a:srgbClr val="6600CC"/>
                </a:solidFill>
              </a:rPr>
              <a:t>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>
                <a:solidFill>
                  <a:srgbClr val="6600CC"/>
                </a:solidFill>
              </a:rPr>
              <a:t>She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>
                <a:solidFill>
                  <a:srgbClr val="6600CC"/>
                </a:solidFill>
              </a:rPr>
              <a:t>It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We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You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/>
              <a:t>They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708400" y="836613"/>
            <a:ext cx="12954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>
                <a:solidFill>
                  <a:srgbClr val="FF0066"/>
                </a:solidFill>
              </a:rPr>
              <a:t>has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>
                <a:solidFill>
                  <a:srgbClr val="FF0066"/>
                </a:solidFill>
              </a:rPr>
              <a:t>has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>
                <a:solidFill>
                  <a:srgbClr val="FF0066"/>
                </a:solidFill>
              </a:rPr>
              <a:t>has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/>
              <a:t>have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76825" y="836613"/>
            <a:ext cx="18303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>
                <a:solidFill>
                  <a:srgbClr val="006600"/>
                </a:solidFill>
              </a:rPr>
              <a:t>gone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done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studied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arrived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been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eaten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delivered</a:t>
            </a:r>
          </a:p>
          <a:p>
            <a:pPr eaLnBrk="1" hangingPunct="1"/>
            <a:endParaRPr lang="en-GB" sz="500">
              <a:solidFill>
                <a:srgbClr val="006600"/>
              </a:solidFill>
            </a:endParaRPr>
          </a:p>
          <a:p>
            <a:pPr eaLnBrk="1" hangingPunct="1"/>
            <a:r>
              <a:rPr lang="en-GB" sz="3200">
                <a:solidFill>
                  <a:srgbClr val="006600"/>
                </a:solidFill>
              </a:rPr>
              <a:t>analysed</a:t>
            </a:r>
            <a:endParaRPr lang="en-GB" sz="320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763713" y="5734050"/>
            <a:ext cx="5876925" cy="588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6600CC"/>
                </a:solidFill>
              </a:rPr>
              <a:t>S </a:t>
            </a:r>
            <a:r>
              <a:rPr lang="en-GB" sz="3200" b="1"/>
              <a:t>+ have/</a:t>
            </a:r>
            <a:r>
              <a:rPr lang="en-GB" sz="3200" b="1">
                <a:solidFill>
                  <a:srgbClr val="FF0066"/>
                </a:solidFill>
              </a:rPr>
              <a:t>has</a:t>
            </a:r>
            <a:r>
              <a:rPr lang="en-GB" sz="3200" b="1"/>
              <a:t> + </a:t>
            </a:r>
            <a:r>
              <a:rPr lang="en-GB" sz="3200" b="1">
                <a:solidFill>
                  <a:srgbClr val="006600"/>
                </a:solidFill>
              </a:rPr>
              <a:t>past participle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Short form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I</a:t>
            </a:r>
            <a:r>
              <a:rPr lang="en-GB" b="1" smtClean="0">
                <a:solidFill>
                  <a:srgbClr val="9647B9"/>
                </a:solidFill>
              </a:rPr>
              <a:t>’ve</a:t>
            </a:r>
            <a:r>
              <a:rPr lang="en-GB" smtClean="0"/>
              <a:t> gone home.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You</a:t>
            </a:r>
            <a:r>
              <a:rPr lang="en-GB" b="1" smtClean="0">
                <a:solidFill>
                  <a:srgbClr val="9647B9"/>
                </a:solidFill>
              </a:rPr>
              <a:t>’ve </a:t>
            </a:r>
            <a:r>
              <a:rPr lang="en-GB" smtClean="0"/>
              <a:t>done a lot of homework.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She</a:t>
            </a:r>
            <a:r>
              <a:rPr lang="en-GB" b="1" smtClean="0">
                <a:solidFill>
                  <a:srgbClr val="9647B9"/>
                </a:solidFill>
              </a:rPr>
              <a:t>’s</a:t>
            </a:r>
            <a:r>
              <a:rPr lang="en-GB" b="1" smtClean="0"/>
              <a:t> </a:t>
            </a:r>
            <a:r>
              <a:rPr lang="en-GB" smtClean="0"/>
              <a:t>studied French.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He</a:t>
            </a:r>
            <a:r>
              <a:rPr lang="en-GB" b="1" smtClean="0">
                <a:solidFill>
                  <a:srgbClr val="9647B9"/>
                </a:solidFill>
              </a:rPr>
              <a:t>’s</a:t>
            </a:r>
            <a:r>
              <a:rPr lang="en-GB" smtClean="0"/>
              <a:t> investigated.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They</a:t>
            </a:r>
            <a:r>
              <a:rPr lang="en-GB" b="1" smtClean="0">
                <a:solidFill>
                  <a:srgbClr val="9647B9"/>
                </a:solidFill>
              </a:rPr>
              <a:t>’ve </a:t>
            </a:r>
            <a:r>
              <a:rPr lang="en-GB" smtClean="0"/>
              <a:t>operated on an old lady.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02588" cy="1879600"/>
          </a:xfrm>
        </p:spPr>
        <p:txBody>
          <a:bodyPr/>
          <a:lstStyle/>
          <a:p>
            <a:pPr eaLnBrk="1" hangingPunct="1"/>
            <a:r>
              <a:rPr lang="en-GB" sz="2400" smtClean="0"/>
              <a:t>Something that started in the past and continues until now.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i="1" smtClean="0">
                <a:solidFill>
                  <a:srgbClr val="FF0066"/>
                </a:solidFill>
              </a:rPr>
              <a:t>I </a:t>
            </a:r>
            <a:r>
              <a:rPr lang="en-GB" sz="2800" b="1" i="1" u="sng" smtClean="0">
                <a:solidFill>
                  <a:srgbClr val="FF0066"/>
                </a:solidFill>
              </a:rPr>
              <a:t>have studied</a:t>
            </a:r>
            <a:r>
              <a:rPr lang="en-GB" sz="2800" i="1" smtClean="0">
                <a:solidFill>
                  <a:srgbClr val="FF0066"/>
                </a:solidFill>
              </a:rPr>
              <a:t> in this university </a:t>
            </a:r>
            <a:r>
              <a:rPr lang="en-GB" sz="2800" i="1" smtClean="0">
                <a:solidFill>
                  <a:srgbClr val="6600CC"/>
                </a:solidFill>
              </a:rPr>
              <a:t>for</a:t>
            </a:r>
            <a:r>
              <a:rPr lang="en-GB" sz="2800" i="1" smtClean="0">
                <a:solidFill>
                  <a:srgbClr val="FF0066"/>
                </a:solidFill>
              </a:rPr>
              <a:t> a year.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i="1" smtClean="0">
                <a:solidFill>
                  <a:srgbClr val="FF0066"/>
                </a:solidFill>
              </a:rPr>
              <a:t>Dr Jones </a:t>
            </a:r>
            <a:r>
              <a:rPr lang="en-GB" sz="2800" b="1" i="1" u="sng" smtClean="0">
                <a:solidFill>
                  <a:srgbClr val="FF0066"/>
                </a:solidFill>
              </a:rPr>
              <a:t>has worked</a:t>
            </a:r>
            <a:r>
              <a:rPr lang="en-GB" sz="2800" i="1" smtClean="0">
                <a:solidFill>
                  <a:srgbClr val="FF0066"/>
                </a:solidFill>
              </a:rPr>
              <a:t> here </a:t>
            </a:r>
            <a:r>
              <a:rPr lang="en-GB" sz="2800" i="1" smtClean="0">
                <a:solidFill>
                  <a:srgbClr val="6600CC"/>
                </a:solidFill>
              </a:rPr>
              <a:t>since</a:t>
            </a:r>
            <a:r>
              <a:rPr lang="en-GB" sz="2800" i="1" smtClean="0">
                <a:solidFill>
                  <a:srgbClr val="FF0066"/>
                </a:solidFill>
              </a:rPr>
              <a:t> 1999.</a:t>
            </a:r>
          </a:p>
        </p:txBody>
      </p:sp>
      <p:pic>
        <p:nvPicPr>
          <p:cNvPr id="8196" name="Picture 5" descr="presentperfectcontinuou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4170363"/>
            <a:ext cx="5626100" cy="9366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Key words for present perfect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Since</a:t>
            </a:r>
            <a:r>
              <a:rPr lang="en-US" smtClean="0">
                <a:solidFill>
                  <a:srgbClr val="A50021"/>
                </a:solidFill>
                <a:latin typeface="Comic Sans MS" pitchFamily="66" charset="0"/>
              </a:rPr>
              <a:t> and </a:t>
            </a:r>
            <a:r>
              <a:rPr lang="en-US" b="1" smtClean="0">
                <a:solidFill>
                  <a:srgbClr val="A50021"/>
                </a:solidFill>
                <a:latin typeface="Comic Sans MS" pitchFamily="66" charset="0"/>
              </a:rPr>
              <a:t>for</a:t>
            </a:r>
          </a:p>
          <a:p>
            <a:pPr eaLnBrk="1" hangingPunct="1">
              <a:buFontTx/>
              <a:buNone/>
            </a:pPr>
            <a:endParaRPr lang="en-US" b="1" smtClean="0">
              <a:solidFill>
                <a:srgbClr val="A50021"/>
              </a:solidFill>
              <a:latin typeface="Comic Sans MS" pitchFamily="66" charset="0"/>
            </a:endParaRP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  <a:latin typeface="Comic Sans MS" pitchFamily="66" charset="0"/>
              </a:rPr>
              <a:t>Since</a:t>
            </a:r>
            <a:r>
              <a:rPr lang="en-US" b="1" smtClean="0">
                <a:latin typeface="Comic Sans MS" pitchFamily="66" charset="0"/>
              </a:rPr>
              <a:t> + specific point in the past when the action started</a:t>
            </a:r>
          </a:p>
          <a:p>
            <a:pPr eaLnBrk="1" hangingPunct="1">
              <a:buFontTx/>
              <a:buNone/>
            </a:pPr>
            <a:endParaRPr lang="en-US" b="1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800" b="1" i="1" smtClean="0"/>
          </a:p>
          <a:p>
            <a:pPr eaLnBrk="1" hangingPunct="1"/>
            <a:r>
              <a:rPr lang="en-US" b="1" smtClean="0">
                <a:solidFill>
                  <a:schemeClr val="accent2"/>
                </a:solidFill>
                <a:latin typeface="Comic Sans MS" pitchFamily="66" charset="0"/>
              </a:rPr>
              <a:t>For</a:t>
            </a:r>
            <a:r>
              <a:rPr lang="en-US" b="1" smtClean="0">
                <a:latin typeface="Comic Sans MS" pitchFamily="66" charset="0"/>
              </a:rPr>
              <a:t> + duration, length of time</a:t>
            </a:r>
          </a:p>
          <a:p>
            <a:pPr eaLnBrk="1" hangingPunct="1">
              <a:buFontTx/>
              <a:buNone/>
            </a:pPr>
            <a:endParaRPr lang="en-US" b="1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b="1" i="1" smtClean="0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85800" y="426720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2286000" y="3962400"/>
            <a:ext cx="45720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286000" y="39624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38200" y="5867400"/>
            <a:ext cx="396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2362200" y="5638800"/>
            <a:ext cx="4572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514600" y="5638800"/>
            <a:ext cx="304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4419600" y="56388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4419600" y="5867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02588" cy="2251075"/>
          </a:xfrm>
        </p:spPr>
        <p:txBody>
          <a:bodyPr/>
          <a:lstStyle/>
          <a:p>
            <a:pPr eaLnBrk="1" hangingPunct="1"/>
            <a:r>
              <a:rPr lang="en-GB" sz="2400" smtClean="0"/>
              <a:t>Event that happened in the past, but </a:t>
            </a:r>
            <a:r>
              <a:rPr lang="en-GB" sz="2400" b="1" smtClean="0">
                <a:solidFill>
                  <a:schemeClr val="accent2"/>
                </a:solidFill>
              </a:rPr>
              <a:t>we don’t know when</a:t>
            </a:r>
            <a:r>
              <a:rPr lang="en-GB" sz="2400" smtClean="0"/>
              <a:t>, or it’s not important when.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i="1" smtClean="0">
                <a:solidFill>
                  <a:srgbClr val="FF0066"/>
                </a:solidFill>
              </a:rPr>
              <a:t>	I </a:t>
            </a:r>
            <a:r>
              <a:rPr lang="en-GB" sz="2400" b="1" i="1" u="sng" smtClean="0">
                <a:solidFill>
                  <a:srgbClr val="FF0066"/>
                </a:solidFill>
              </a:rPr>
              <a:t>have been</a:t>
            </a:r>
            <a:r>
              <a:rPr lang="en-GB" sz="2400" i="1" smtClean="0">
                <a:solidFill>
                  <a:srgbClr val="FF0066"/>
                </a:solidFill>
              </a:rPr>
              <a:t> to India many times.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i="1" smtClean="0">
                <a:solidFill>
                  <a:srgbClr val="FF0066"/>
                </a:solidFill>
              </a:rPr>
              <a:t>	She </a:t>
            </a:r>
            <a:r>
              <a:rPr lang="en-GB" sz="2400" b="1" i="1" u="sng" smtClean="0">
                <a:solidFill>
                  <a:srgbClr val="FF0066"/>
                </a:solidFill>
              </a:rPr>
              <a:t>has visited</a:t>
            </a:r>
            <a:r>
              <a:rPr lang="en-GB" sz="2400" i="1" smtClean="0">
                <a:solidFill>
                  <a:srgbClr val="FF0066"/>
                </a:solidFill>
              </a:rPr>
              <a:t> Africa and Asia.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i="1" smtClean="0">
                <a:solidFill>
                  <a:srgbClr val="FF0066"/>
                </a:solidFill>
              </a:rPr>
              <a:t>	They </a:t>
            </a:r>
            <a:r>
              <a:rPr lang="en-GB" sz="2400" b="1" i="1" u="sng" smtClean="0">
                <a:solidFill>
                  <a:srgbClr val="FF0066"/>
                </a:solidFill>
              </a:rPr>
              <a:t>have eaten</a:t>
            </a:r>
            <a:r>
              <a:rPr lang="en-GB" sz="2400" i="1" smtClean="0">
                <a:solidFill>
                  <a:srgbClr val="FF0066"/>
                </a:solidFill>
              </a:rPr>
              <a:t> insects.</a:t>
            </a:r>
          </a:p>
          <a:p>
            <a:pPr eaLnBrk="1" hangingPunct="1">
              <a:buFont typeface="Wingdings" pitchFamily="2" charset="2"/>
              <a:buNone/>
            </a:pPr>
            <a:endParaRPr lang="en-GB" sz="2400" i="1" smtClean="0">
              <a:solidFill>
                <a:srgbClr val="FF0066"/>
              </a:solidFill>
            </a:endParaRPr>
          </a:p>
        </p:txBody>
      </p:sp>
      <p:pic>
        <p:nvPicPr>
          <p:cNvPr id="9220" name="Picture 8" descr="presentperfec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4602163"/>
            <a:ext cx="5256212" cy="8747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Use 3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6781800" cy="47688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sz="2400" smtClean="0"/>
              <a:t>Repeated past action (could happen again)</a:t>
            </a:r>
          </a:p>
          <a:p>
            <a:pPr marL="0" indent="0" eaLnBrk="1" hangingPunct="1">
              <a:lnSpc>
                <a:spcPct val="80000"/>
              </a:lnSpc>
            </a:pPr>
            <a:endParaRPr lang="en-US" sz="2800" smtClean="0"/>
          </a:p>
          <a:p>
            <a:pPr marL="0" indent="0" eaLnBrk="1" hangingPunct="1">
              <a:lnSpc>
                <a:spcPct val="80000"/>
              </a:lnSpc>
            </a:pPr>
            <a:endParaRPr lang="en-US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4000" smtClean="0"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b="1" i="1" smtClean="0"/>
              <a:t>Examples: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b="1" i="1" smtClean="0">
                <a:solidFill>
                  <a:srgbClr val="FF3399"/>
                </a:solidFill>
              </a:rPr>
              <a:t>-Juanita </a:t>
            </a:r>
            <a:r>
              <a:rPr lang="en-US" sz="2400" b="1" i="1" u="sng" smtClean="0">
                <a:solidFill>
                  <a:srgbClr val="FF3399"/>
                </a:solidFill>
              </a:rPr>
              <a:t>has gone </a:t>
            </a:r>
            <a:r>
              <a:rPr lang="en-US" sz="2400" b="1" i="1" smtClean="0">
                <a:solidFill>
                  <a:srgbClr val="FF3399"/>
                </a:solidFill>
              </a:rPr>
              <a:t>to Balboa Park many times.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400" b="1" i="1" smtClean="0">
              <a:solidFill>
                <a:srgbClr val="FF3399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b="1" i="1" smtClean="0">
                <a:solidFill>
                  <a:srgbClr val="FF3399"/>
                </a:solidFill>
              </a:rPr>
              <a:t>-I’</a:t>
            </a:r>
            <a:r>
              <a:rPr lang="en-US" sz="2400" b="1" i="1" u="sng" smtClean="0">
                <a:solidFill>
                  <a:srgbClr val="FF3399"/>
                </a:solidFill>
              </a:rPr>
              <a:t>ve flown </a:t>
            </a:r>
            <a:r>
              <a:rPr lang="en-US" sz="2400" b="1" i="1" smtClean="0">
                <a:solidFill>
                  <a:srgbClr val="FF3399"/>
                </a:solidFill>
              </a:rPr>
              <a:t>on a plane a lot.  </a:t>
            </a:r>
            <a:endParaRPr lang="en-US" sz="2800" b="1" i="1" smtClean="0">
              <a:solidFill>
                <a:srgbClr val="FF3399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800" b="1" smtClean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85813" y="2857500"/>
            <a:ext cx="7239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1547813" y="2628900"/>
            <a:ext cx="533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1624013" y="25527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995613" y="25527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2995613" y="2476500"/>
            <a:ext cx="533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519613" y="2552700"/>
            <a:ext cx="381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4519613" y="26289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738813" y="25527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5738813" y="2476500"/>
            <a:ext cx="457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881813" y="25527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6958013" y="2552700"/>
            <a:ext cx="3810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140" name="Picture 20" descr="PradoAtBalboaPar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67200"/>
            <a:ext cx="19812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5786438"/>
            <a:ext cx="771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Use 4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7900988" cy="47688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sz="2400" smtClean="0"/>
              <a:t>When we talk about experiences we have had in life</a:t>
            </a:r>
          </a:p>
          <a:p>
            <a:pPr marL="0" indent="0" eaLnBrk="1" hangingPunct="1">
              <a:lnSpc>
                <a:spcPct val="80000"/>
              </a:lnSpc>
            </a:pPr>
            <a:endParaRPr lang="en-US" sz="2800" smtClean="0"/>
          </a:p>
          <a:p>
            <a:pPr marL="0" indent="0" eaLnBrk="1" hangingPunct="1">
              <a:lnSpc>
                <a:spcPct val="80000"/>
              </a:lnSpc>
            </a:pPr>
            <a:endParaRPr lang="en-US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4000" smtClean="0"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b="1" i="1" smtClean="0"/>
              <a:t>Examples: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b="1" i="1" smtClean="0">
                <a:solidFill>
                  <a:srgbClr val="FF3399"/>
                </a:solidFill>
              </a:rPr>
              <a:t>-Have you been to China?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b="1" i="1" smtClean="0">
                <a:solidFill>
                  <a:srgbClr val="FF3399"/>
                </a:solidFill>
              </a:rPr>
              <a:t>Yes, I have, and I would love to go again.</a:t>
            </a:r>
            <a:endParaRPr lang="en-US" sz="2800" b="1" i="1" smtClean="0">
              <a:solidFill>
                <a:srgbClr val="FF3399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800" b="1" smtClean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85813" y="2857500"/>
            <a:ext cx="7239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9"/>
          <p:cNvSpPr>
            <a:spLocks noChangeShapeType="1"/>
          </p:cNvSpPr>
          <p:nvPr/>
        </p:nvSpPr>
        <p:spPr bwMode="auto">
          <a:xfrm>
            <a:off x="4519613" y="2552700"/>
            <a:ext cx="381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0" name="Line 10"/>
          <p:cNvSpPr>
            <a:spLocks noChangeShapeType="1"/>
          </p:cNvSpPr>
          <p:nvPr/>
        </p:nvSpPr>
        <p:spPr bwMode="auto">
          <a:xfrm flipH="1">
            <a:off x="4519613" y="26289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643313"/>
            <a:ext cx="873125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71500"/>
            <a:ext cx="8229600" cy="723900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Comic Sans MS" pitchFamily="66" charset="0"/>
              </a:rPr>
              <a:t>Key words for present perfect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mic Sans MS" pitchFamily="66" charset="0"/>
              </a:rPr>
              <a:t>Already = </a:t>
            </a:r>
            <a:r>
              <a:rPr lang="en-US" smtClean="0">
                <a:latin typeface="Comic Sans MS" pitchFamily="66" charset="0"/>
              </a:rPr>
              <a:t>(adv.) before now</a:t>
            </a:r>
            <a:endParaRPr lang="en-US" b="1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latin typeface="Comic Sans MS" pitchFamily="66" charset="0"/>
              </a:rPr>
              <a:t>I have </a:t>
            </a:r>
            <a:r>
              <a:rPr lang="en-US" sz="2800" b="1" smtClean="0">
                <a:solidFill>
                  <a:srgbClr val="A50021"/>
                </a:solidFill>
                <a:latin typeface="Comic Sans MS" pitchFamily="66" charset="0"/>
              </a:rPr>
              <a:t>already</a:t>
            </a:r>
            <a:r>
              <a:rPr lang="en-US" sz="2800" b="1" smtClean="0">
                <a:latin typeface="Comic Sans MS" pitchFamily="66" charset="0"/>
              </a:rPr>
              <a:t> finished my homework.</a:t>
            </a:r>
          </a:p>
          <a:p>
            <a:pPr eaLnBrk="1" hangingPunct="1">
              <a:buFontTx/>
              <a:buNone/>
            </a:pPr>
            <a:endParaRPr lang="en-US" b="1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b="1" smtClean="0">
                <a:latin typeface="Comic Sans MS" pitchFamily="66" charset="0"/>
              </a:rPr>
              <a:t>Not … yet = </a:t>
            </a:r>
            <a:r>
              <a:rPr lang="en-US" smtClean="0">
                <a:latin typeface="Comic Sans MS" pitchFamily="66" charset="0"/>
              </a:rPr>
              <a:t>(adv.) not before now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latin typeface="Comic Sans MS" pitchFamily="66" charset="0"/>
              </a:rPr>
              <a:t>Scientists have </a:t>
            </a:r>
            <a:r>
              <a:rPr lang="en-US" sz="2800" b="1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2800" b="1" smtClean="0">
                <a:latin typeface="Comic Sans MS" pitchFamily="66" charset="0"/>
              </a:rPr>
              <a:t> discovered a cure </a:t>
            </a:r>
            <a:r>
              <a:rPr lang="en-US" sz="2800" b="1" smtClean="0">
                <a:solidFill>
                  <a:srgbClr val="A50021"/>
                </a:solidFill>
                <a:latin typeface="Comic Sans MS" pitchFamily="66" charset="0"/>
              </a:rPr>
              <a:t>yet</a:t>
            </a:r>
            <a:r>
              <a:rPr lang="en-US" sz="2800" b="1" smtClean="0">
                <a:latin typeface="Comic Sans MS" pitchFamily="66" charset="0"/>
              </a:rPr>
              <a:t>.</a:t>
            </a:r>
          </a:p>
        </p:txBody>
      </p:sp>
      <p:pic>
        <p:nvPicPr>
          <p:cNvPr id="12292" name="Picture 7" descr="syrin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57800"/>
            <a:ext cx="1943100" cy="1249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9" descr="viking-exper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2209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764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189</TotalTime>
  <Words>516</Words>
  <Application>Microsoft Office PowerPoint</Application>
  <PresentationFormat>On-screen Show (4:3)</PresentationFormat>
  <Paragraphs>177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Present Perfect</vt:lpstr>
      <vt:lpstr>Structure</vt:lpstr>
      <vt:lpstr>Short form</vt:lpstr>
      <vt:lpstr>Use 1</vt:lpstr>
      <vt:lpstr>Key words for present perfect</vt:lpstr>
      <vt:lpstr>Use 2</vt:lpstr>
      <vt:lpstr>Use 3</vt:lpstr>
      <vt:lpstr>Use 4</vt:lpstr>
      <vt:lpstr>Key words for present perfect</vt:lpstr>
      <vt:lpstr>Key words for present perfect</vt:lpstr>
      <vt:lpstr>Reminder about Adverb Placement</vt:lpstr>
      <vt:lpstr>Negative form</vt:lpstr>
      <vt:lpstr>Examples</vt:lpstr>
      <vt:lpstr>Yes/No Questions</vt:lpstr>
      <vt:lpstr>Answer: Yes, I have or No, I haven’t</vt:lpstr>
      <vt:lpstr>- What tense are these sentences? - Transform them into Present perfect sentences.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Perfect</dc:title>
  <dc:creator>WinuE</dc:creator>
  <cp:lastModifiedBy>Koshka</cp:lastModifiedBy>
  <cp:revision>25</cp:revision>
  <dcterms:created xsi:type="dcterms:W3CDTF">2009-11-09T20:18:09Z</dcterms:created>
  <dcterms:modified xsi:type="dcterms:W3CDTF">2014-02-24T14:30:29Z</dcterms:modified>
</cp:coreProperties>
</file>