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21"/>
  </p:notesMasterIdLst>
  <p:sldIdLst>
    <p:sldId id="414" r:id="rId2"/>
    <p:sldId id="434" r:id="rId3"/>
    <p:sldId id="436" r:id="rId4"/>
    <p:sldId id="443" r:id="rId5"/>
    <p:sldId id="449" r:id="rId6"/>
    <p:sldId id="440" r:id="rId7"/>
    <p:sldId id="439" r:id="rId8"/>
    <p:sldId id="435" r:id="rId9"/>
    <p:sldId id="437" r:id="rId10"/>
    <p:sldId id="445" r:id="rId11"/>
    <p:sldId id="438" r:id="rId12"/>
    <p:sldId id="451" r:id="rId13"/>
    <p:sldId id="444" r:id="rId14"/>
    <p:sldId id="452" r:id="rId15"/>
    <p:sldId id="441" r:id="rId16"/>
    <p:sldId id="446" r:id="rId17"/>
    <p:sldId id="429" r:id="rId18"/>
    <p:sldId id="454" r:id="rId19"/>
    <p:sldId id="455" r:id="rId20"/>
  </p:sldIdLst>
  <p:sldSz cx="9144000" cy="6858000" type="screen4x3"/>
  <p:notesSz cx="6799263" cy="9929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9DD1"/>
    <a:srgbClr val="92D050"/>
    <a:srgbClr val="EE1F26"/>
    <a:srgbClr val="6E7072"/>
    <a:srgbClr val="FFB218"/>
    <a:srgbClr val="FED06C"/>
    <a:srgbClr val="C0504D"/>
    <a:srgbClr val="FCD5B5"/>
    <a:srgbClr val="FFFFF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91" autoAdjust="0"/>
    <p:restoredTop sz="90418" autoAdjust="0"/>
  </p:normalViewPr>
  <p:slideViewPr>
    <p:cSldViewPr>
      <p:cViewPr varScale="1">
        <p:scale>
          <a:sx n="57" d="100"/>
          <a:sy n="57" d="100"/>
        </p:scale>
        <p:origin x="1272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D0DDA-5B7E-4DD2-9472-8FA788C22B29}" type="datetimeFigureOut">
              <a:rPr lang="ko-KR" altLang="en-US" smtClean="0"/>
              <a:pPr/>
              <a:t>2018-12-11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2C978-3939-4346-8971-72E8F1E92E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114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데이터 베이스 테이블 구조는 유지하되</a:t>
            </a:r>
          </a:p>
          <a:p>
            <a:r>
              <a:rPr lang="ko-KR" altLang="en-US" b="1" dirty="0"/>
              <a:t>안의 내용물만 제거</a:t>
            </a:r>
            <a:r>
              <a:rPr lang="en-US" altLang="ko-KR" b="1" dirty="0"/>
              <a:t>(</a:t>
            </a:r>
            <a:r>
              <a:rPr lang="ko-KR" altLang="en-US" b="1" dirty="0"/>
              <a:t>초기화하여</a:t>
            </a:r>
            <a:r>
              <a:rPr lang="en-US" altLang="ko-KR" b="1" dirty="0"/>
              <a:t>) </a:t>
            </a:r>
            <a:r>
              <a:rPr lang="ko-KR" altLang="en-US" b="1" dirty="0" err="1"/>
              <a:t>중복삽입</a:t>
            </a:r>
            <a:r>
              <a:rPr lang="ko-KR" altLang="en-US" b="1" dirty="0"/>
              <a:t> 방지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2C978-3939-4346-8971-72E8F1E92E2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790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2C978-3939-4346-8971-72E8F1E92E23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00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251424" y="548617"/>
            <a:ext cx="8641152" cy="288038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 b="0">
                <a:solidFill>
                  <a:schemeClr val="tx1"/>
                </a:solidFill>
                <a:latin typeface="+mj-ea"/>
                <a:ea typeface="+mj-ea"/>
                <a:cs typeface="Courier New" pitchFamily="49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부제목 2"/>
          <p:cNvSpPr>
            <a:spLocks noGrp="1"/>
          </p:cNvSpPr>
          <p:nvPr>
            <p:ph type="subTitle" idx="1"/>
          </p:nvPr>
        </p:nvSpPr>
        <p:spPr>
          <a:xfrm>
            <a:off x="251424" y="4149096"/>
            <a:ext cx="8641152" cy="21602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tx1"/>
                </a:solidFill>
                <a:latin typeface="+mn-ea"/>
                <a:ea typeface="+mn-ea"/>
                <a:cs typeface="Courier New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37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400" y="0"/>
            <a:ext cx="8641176" cy="72864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424" y="908664"/>
            <a:ext cx="8641152" cy="58327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lnSpc>
                <a:spcPct val="100000"/>
              </a:lnSpc>
              <a:defRPr b="0">
                <a:solidFill>
                  <a:schemeClr val="tx1"/>
                </a:solidFill>
                <a:latin typeface="+mn-ea"/>
                <a:ea typeface="+mn-ea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b="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나눔고딕코딩" panose="020D0009000000000000" pitchFamily="49" charset="-127"/>
              <a:buChar char="·"/>
              <a:defRPr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defRPr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ko-KR" altLang="en-US" sz="1400" b="0" kern="1200" dirty="0"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  <a:endParaRPr lang="en-US" altLang="ko-KR" dirty="0"/>
          </a:p>
          <a:p>
            <a:pPr lvl="3"/>
            <a:r>
              <a:rPr lang="ko-KR" altLang="en-US" dirty="0"/>
              <a:t>하나</a:t>
            </a:r>
            <a:endParaRPr lang="en-US" altLang="ko-KR" dirty="0"/>
          </a:p>
          <a:p>
            <a:pPr lvl="4"/>
            <a:r>
              <a:rPr lang="ko-KR" altLang="en-US" dirty="0"/>
              <a:t>하나</a:t>
            </a:r>
          </a:p>
        </p:txBody>
      </p:sp>
    </p:spTree>
    <p:extLst>
      <p:ext uri="{BB962C8B-B14F-4D97-AF65-F5344CB8AC3E}">
        <p14:creationId xmlns:p14="http://schemas.microsoft.com/office/powerpoint/2010/main" val="41604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400" y="0"/>
            <a:ext cx="8641176" cy="72864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7135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69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6236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6"/>
          <p:cNvSpPr>
            <a:spLocks noChangeArrowheads="1"/>
          </p:cNvSpPr>
          <p:nvPr userDrawn="1"/>
        </p:nvSpPr>
        <p:spPr bwMode="auto">
          <a:xfrm>
            <a:off x="7902444" y="6489408"/>
            <a:ext cx="1241556" cy="368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/>
            <a:fld id="{86B732FB-76AE-495D-B3F0-1007968551E0}" type="slidenum">
              <a:rPr kumimoji="0" lang="en-US" altLang="ko-KR" sz="14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pPr algn="r"/>
              <a:t>‹#›</a:t>
            </a:fld>
            <a:r>
              <a:rPr kumimoji="0" lang="en-US" altLang="ko-K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0" y="98556"/>
            <a:ext cx="179390" cy="576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0" y="670158"/>
            <a:ext cx="88925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44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9" r:id="rId3"/>
    <p:sldLayoutId id="2147483670" r:id="rId4"/>
    <p:sldLayoutId id="2147483666" r:id="rId5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200" b="1" kern="1200">
          <a:solidFill>
            <a:schemeClr val="accent1">
              <a:lumMod val="50000"/>
            </a:schemeClr>
          </a:solidFill>
          <a:latin typeface="나눔고딕코딩" pitchFamily="49" charset="-127"/>
          <a:ea typeface="나눔고딕코딩" pitchFamily="49" charset="-127"/>
          <a:cs typeface="Tahoma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1200"/>
        </a:spcAft>
        <a:buClr>
          <a:schemeClr val="tx1"/>
        </a:buClr>
        <a:buFont typeface="Wingdings" pitchFamily="2" charset="2"/>
        <a:buNone/>
        <a:defRPr lang="ko-KR" altLang="en-US" sz="2400" b="1" kern="1200" smtClean="0">
          <a:solidFill>
            <a:schemeClr val="tx1"/>
          </a:solidFill>
          <a:latin typeface="나눔고딕코딩" pitchFamily="49" charset="-127"/>
          <a:ea typeface="나눔고딕코딩" pitchFamily="49" charset="-127"/>
          <a:cs typeface="Tahoma" pitchFamily="34" charset="0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>
            <a:lumMod val="85000"/>
            <a:lumOff val="15000"/>
          </a:schemeClr>
        </a:buClr>
        <a:buFont typeface="Arial" pitchFamily="34" charset="0"/>
        <a:buChar char="•"/>
        <a:defRPr lang="ko-KR" altLang="en-US" sz="2000" kern="1200" smtClean="0">
          <a:solidFill>
            <a:schemeClr val="tx1"/>
          </a:solidFill>
          <a:latin typeface="나눔고딕코딩" pitchFamily="49" charset="-127"/>
          <a:ea typeface="나눔고딕코딩" pitchFamily="49" charset="-127"/>
          <a:cs typeface="Tahoma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>
            <a:lumMod val="85000"/>
            <a:lumOff val="15000"/>
          </a:schemeClr>
        </a:buClr>
        <a:buFont typeface="Tahoma" pitchFamily="34" charset="0"/>
        <a:buChar char="-"/>
        <a:defRPr lang="ko-KR" altLang="en-US" sz="1800" kern="1200" smtClean="0">
          <a:solidFill>
            <a:schemeClr val="tx1"/>
          </a:solidFill>
          <a:latin typeface="나눔고딕코딩" pitchFamily="49" charset="-127"/>
          <a:ea typeface="나눔고딕코딩" pitchFamily="49" charset="-127"/>
          <a:cs typeface="Tahoma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>
            <a:lumMod val="50000"/>
          </a:schemeClr>
        </a:buClr>
        <a:buFont typeface="Arial" pitchFamily="34" charset="0"/>
        <a:buChar char="–"/>
        <a:defRPr lang="ko-KR" altLang="en-US" sz="1600" kern="1200" smtClean="0">
          <a:solidFill>
            <a:schemeClr val="tx1"/>
          </a:solidFill>
          <a:latin typeface="나눔고딕코딩" pitchFamily="49" charset="-127"/>
          <a:ea typeface="나눔고딕코딩" pitchFamily="49" charset="-127"/>
          <a:cs typeface="Tahoma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>
            <a:lumMod val="75000"/>
          </a:schemeClr>
        </a:buClr>
        <a:buFont typeface="Arial" pitchFamily="34" charset="0"/>
        <a:buChar char="»"/>
        <a:defRPr lang="ko-KR" altLang="en-US" sz="1400" kern="1200" smtClean="0">
          <a:solidFill>
            <a:schemeClr val="tx1"/>
          </a:solidFill>
          <a:latin typeface="나눔고딕코딩" pitchFamily="49" charset="-127"/>
          <a:ea typeface="나눔고딕코딩" pitchFamily="49" charset="-127"/>
          <a:cs typeface="Tahoma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106.10.36.173/index.ph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latin typeface="+mj-lt"/>
                <a:ea typeface="나눔고딕코딩" panose="020D0009000000000000" pitchFamily="49" charset="-127"/>
              </a:rPr>
              <a:t>IT Seminar Project </a:t>
            </a:r>
            <a:br>
              <a:rPr lang="en-US" altLang="ko-KR" sz="2800" dirty="0">
                <a:latin typeface="+mj-lt"/>
                <a:ea typeface="나눔고딕코딩" panose="020D0009000000000000" pitchFamily="49" charset="-127"/>
              </a:rPr>
            </a:br>
            <a:r>
              <a:rPr lang="en-US" altLang="ko-KR" sz="2800" dirty="0">
                <a:latin typeface="+mj-lt"/>
                <a:ea typeface="나눔고딕코딩" panose="020D0009000000000000" pitchFamily="49" charset="-127"/>
              </a:rPr>
              <a:t>- Final - </a:t>
            </a:r>
            <a:endParaRPr lang="ko-KR" altLang="en-US" sz="2800" dirty="0">
              <a:latin typeface="+mj-l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>
              <a:latin typeface="+mn-lt"/>
            </a:endParaRPr>
          </a:p>
          <a:p>
            <a:endParaRPr lang="en-US" altLang="ko-KR" dirty="0">
              <a:latin typeface="+mn-lt"/>
            </a:endParaRPr>
          </a:p>
          <a:p>
            <a:endParaRPr lang="en-US" altLang="ko-KR" dirty="0">
              <a:latin typeface="+mn-lt"/>
            </a:endParaRPr>
          </a:p>
          <a:p>
            <a:endParaRPr lang="en-US" altLang="ko-KR" dirty="0">
              <a:latin typeface="+mn-lt"/>
            </a:endParaRPr>
          </a:p>
          <a:p>
            <a:r>
              <a:rPr lang="ko-KR" altLang="en-US" dirty="0" err="1">
                <a:latin typeface="+mn-lt"/>
              </a:rPr>
              <a:t>김보영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이현명</a:t>
            </a:r>
            <a:endParaRPr lang="en-US" altLang="ko-KR" dirty="0">
              <a:latin typeface="+mn-lt"/>
            </a:endParaRP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2018.12.11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8349730-72F1-4477-8832-A24E611FD43D}"/>
              </a:ext>
            </a:extLst>
          </p:cNvPr>
          <p:cNvCxnSpPr/>
          <p:nvPr/>
        </p:nvCxnSpPr>
        <p:spPr>
          <a:xfrm>
            <a:off x="791496" y="3519012"/>
            <a:ext cx="7741032" cy="0"/>
          </a:xfrm>
          <a:prstGeom prst="line">
            <a:avLst/>
          </a:prstGeom>
          <a:ln w="19050">
            <a:solidFill>
              <a:srgbClr val="629D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025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F9D35-7458-42A9-9735-6F857AC2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Crawler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9B48F33-5AE9-4BEC-BF99-0EB11E06B7CE}"/>
              </a:ext>
            </a:extLst>
          </p:cNvPr>
          <p:cNvGrpSpPr/>
          <p:nvPr/>
        </p:nvGrpSpPr>
        <p:grpSpPr>
          <a:xfrm>
            <a:off x="667698" y="1422646"/>
            <a:ext cx="4759818" cy="1196246"/>
            <a:chOff x="340289" y="2772826"/>
            <a:chExt cx="4759818" cy="119624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AF211CB-2466-47C6-9DCA-710FA8E746A1}"/>
                </a:ext>
              </a:extLst>
            </p:cNvPr>
            <p:cNvSpPr/>
            <p:nvPr/>
          </p:nvSpPr>
          <p:spPr>
            <a:xfrm>
              <a:off x="645211" y="3240432"/>
              <a:ext cx="4454896" cy="728640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get_info</a:t>
              </a:r>
              <a:r>
                <a:rPr lang="en-US" altLang="ko-KR" dirty="0">
                  <a:solidFill>
                    <a:schemeClr val="tx1"/>
                  </a:solidFill>
                </a:rPr>
                <a:t>(URL=[], </a:t>
              </a:r>
              <a:r>
                <a:rPr lang="en-US" altLang="ko-KR" dirty="0" err="1">
                  <a:solidFill>
                    <a:schemeClr val="tx1"/>
                  </a:solidFill>
                </a:rPr>
                <a:t>img</a:t>
              </a:r>
              <a:r>
                <a:rPr lang="en-US" altLang="ko-KR" dirty="0">
                  <a:solidFill>
                    <a:schemeClr val="tx1"/>
                  </a:solidFill>
                </a:rPr>
                <a:t>=[], Name=[])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잘린 대각선 방향 모서리 5">
              <a:extLst>
                <a:ext uri="{FF2B5EF4-FFF2-40B4-BE49-F238E27FC236}">
                  <a16:creationId xmlns:a16="http://schemas.microsoft.com/office/drawing/2014/main" id="{2744E32D-5374-438E-88B2-81EC0CFE9C5C}"/>
                </a:ext>
              </a:extLst>
            </p:cNvPr>
            <p:cNvSpPr/>
            <p:nvPr/>
          </p:nvSpPr>
          <p:spPr>
            <a:xfrm>
              <a:off x="340289" y="2772826"/>
              <a:ext cx="1980264" cy="540072"/>
            </a:xfrm>
            <a:prstGeom prst="snip2DiagRect">
              <a:avLst>
                <a:gd name="adj1" fmla="val 0"/>
                <a:gd name="adj2" fmla="val 46482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ranking.py</a:t>
              </a:r>
              <a:endParaRPr lang="ko-KR" altLang="en-US" dirty="0"/>
            </a:p>
          </p:txBody>
        </p:sp>
      </p:grpSp>
      <p:sp>
        <p:nvSpPr>
          <p:cNvPr id="9" name="모서리가 둥근 직사각형 3">
            <a:extLst>
              <a:ext uri="{FF2B5EF4-FFF2-40B4-BE49-F238E27FC236}">
                <a16:creationId xmlns:a16="http://schemas.microsoft.com/office/drawing/2014/main" id="{C552ABFE-5A63-4E0C-9A95-8EAC0ECA437C}"/>
              </a:ext>
            </a:extLst>
          </p:cNvPr>
          <p:cNvSpPr/>
          <p:nvPr/>
        </p:nvSpPr>
        <p:spPr>
          <a:xfrm>
            <a:off x="884392" y="3443286"/>
            <a:ext cx="1913958" cy="741573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urllib.request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모듈 사용</a:t>
            </a:r>
          </a:p>
        </p:txBody>
      </p:sp>
      <p:sp>
        <p:nvSpPr>
          <p:cNvPr id="10" name="모서리가 둥근 직사각형 19">
            <a:extLst>
              <a:ext uri="{FF2B5EF4-FFF2-40B4-BE49-F238E27FC236}">
                <a16:creationId xmlns:a16="http://schemas.microsoft.com/office/drawing/2014/main" id="{935564F7-517C-46BE-B9EF-230BCB38BF01}"/>
              </a:ext>
            </a:extLst>
          </p:cNvPr>
          <p:cNvSpPr/>
          <p:nvPr/>
        </p:nvSpPr>
        <p:spPr>
          <a:xfrm>
            <a:off x="3810074" y="3443286"/>
            <a:ext cx="1913958" cy="741573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Split </a:t>
            </a:r>
            <a:r>
              <a:rPr lang="ko-KR" altLang="en-US" sz="1600" dirty="0">
                <a:solidFill>
                  <a:schemeClr val="tx1"/>
                </a:solidFill>
              </a:rPr>
              <a:t>함수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사용</a:t>
            </a:r>
          </a:p>
        </p:txBody>
      </p:sp>
      <p:sp>
        <p:nvSpPr>
          <p:cNvPr id="11" name="모서리가 둥근 직사각형 22">
            <a:extLst>
              <a:ext uri="{FF2B5EF4-FFF2-40B4-BE49-F238E27FC236}">
                <a16:creationId xmlns:a16="http://schemas.microsoft.com/office/drawing/2014/main" id="{837ED9B8-84C9-4DFB-B8A6-7B2531A63C49}"/>
              </a:ext>
            </a:extLst>
          </p:cNvPr>
          <p:cNvSpPr/>
          <p:nvPr/>
        </p:nvSpPr>
        <p:spPr>
          <a:xfrm>
            <a:off x="6708582" y="3443286"/>
            <a:ext cx="1913958" cy="741573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re.search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()</a:t>
            </a:r>
          </a:p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클래스 찾기</a:t>
            </a:r>
          </a:p>
        </p:txBody>
      </p:sp>
      <p:sp>
        <p:nvSpPr>
          <p:cNvPr id="13" name="모서리가 둥근 직사각형 23">
            <a:extLst>
              <a:ext uri="{FF2B5EF4-FFF2-40B4-BE49-F238E27FC236}">
                <a16:creationId xmlns:a16="http://schemas.microsoft.com/office/drawing/2014/main" id="{B02E5B4A-1512-4427-8BE2-D523730C436E}"/>
              </a:ext>
            </a:extLst>
          </p:cNvPr>
          <p:cNvSpPr/>
          <p:nvPr/>
        </p:nvSpPr>
        <p:spPr>
          <a:xfrm>
            <a:off x="2505696" y="4781528"/>
            <a:ext cx="1930259" cy="741573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정규화를 이용해 정보 추출</a:t>
            </a:r>
          </a:p>
        </p:txBody>
      </p:sp>
      <p:sp>
        <p:nvSpPr>
          <p:cNvPr id="14" name="오른쪽 화살표 4">
            <a:extLst>
              <a:ext uri="{FF2B5EF4-FFF2-40B4-BE49-F238E27FC236}">
                <a16:creationId xmlns:a16="http://schemas.microsoft.com/office/drawing/2014/main" id="{82F51BCE-33BE-4F6B-BA6D-672A244EB33E}"/>
              </a:ext>
            </a:extLst>
          </p:cNvPr>
          <p:cNvSpPr/>
          <p:nvPr/>
        </p:nvSpPr>
        <p:spPr>
          <a:xfrm>
            <a:off x="3106454" y="3857956"/>
            <a:ext cx="395516" cy="6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오른쪽 화살표 27">
            <a:extLst>
              <a:ext uri="{FF2B5EF4-FFF2-40B4-BE49-F238E27FC236}">
                <a16:creationId xmlns:a16="http://schemas.microsoft.com/office/drawing/2014/main" id="{A7754495-77F8-437E-A882-1EC8286A5C3F}"/>
              </a:ext>
            </a:extLst>
          </p:cNvPr>
          <p:cNvSpPr/>
          <p:nvPr/>
        </p:nvSpPr>
        <p:spPr>
          <a:xfrm>
            <a:off x="6032136" y="3857956"/>
            <a:ext cx="368341" cy="6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" name="오른쪽 화살표 29">
            <a:extLst>
              <a:ext uri="{FF2B5EF4-FFF2-40B4-BE49-F238E27FC236}">
                <a16:creationId xmlns:a16="http://schemas.microsoft.com/office/drawing/2014/main" id="{1792E8A9-3C7A-4CE3-9E56-639918F7A476}"/>
              </a:ext>
            </a:extLst>
          </p:cNvPr>
          <p:cNvSpPr/>
          <p:nvPr/>
        </p:nvSpPr>
        <p:spPr>
          <a:xfrm>
            <a:off x="1684281" y="5096173"/>
            <a:ext cx="368341" cy="6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8" name="모서리가 둥근 직사각형 34">
            <a:extLst>
              <a:ext uri="{FF2B5EF4-FFF2-40B4-BE49-F238E27FC236}">
                <a16:creationId xmlns:a16="http://schemas.microsoft.com/office/drawing/2014/main" id="{1341CC16-C128-4F06-8DD5-A32AF8BE0B3C}"/>
              </a:ext>
            </a:extLst>
          </p:cNvPr>
          <p:cNvSpPr/>
          <p:nvPr/>
        </p:nvSpPr>
        <p:spPr>
          <a:xfrm>
            <a:off x="5710445" y="4757702"/>
            <a:ext cx="1913958" cy="741573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append() 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list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삽입</a:t>
            </a:r>
          </a:p>
        </p:txBody>
      </p:sp>
      <p:sp>
        <p:nvSpPr>
          <p:cNvPr id="21" name="오른쪽 화살표 29">
            <a:extLst>
              <a:ext uri="{FF2B5EF4-FFF2-40B4-BE49-F238E27FC236}">
                <a16:creationId xmlns:a16="http://schemas.microsoft.com/office/drawing/2014/main" id="{A951AB01-D750-4508-97A7-39B3BCBA0F5B}"/>
              </a:ext>
            </a:extLst>
          </p:cNvPr>
          <p:cNvSpPr/>
          <p:nvPr/>
        </p:nvSpPr>
        <p:spPr>
          <a:xfrm>
            <a:off x="4889029" y="5119999"/>
            <a:ext cx="368341" cy="6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000992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C60D5-7F17-4502-A03F-DCAD181C6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Crawler</a:t>
            </a:r>
            <a:endParaRPr lang="ko-KR" altLang="en-US" dirty="0"/>
          </a:p>
        </p:txBody>
      </p:sp>
      <p:pic>
        <p:nvPicPr>
          <p:cNvPr id="4" name="Picture 2" descr="ííë¬ì¤ ë¡ê³ ì ëí ì´ë¯¸ì§ ê²ìê²°ê³¼">
            <a:extLst>
              <a:ext uri="{FF2B5EF4-FFF2-40B4-BE49-F238E27FC236}">
                <a16:creationId xmlns:a16="http://schemas.microsoft.com/office/drawing/2014/main" id="{7895166A-6283-4A23-8FA0-E56CE15EE4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6" t="32281" r="15636" b="38188"/>
          <a:stretch/>
        </p:blipFill>
        <p:spPr bwMode="auto">
          <a:xfrm>
            <a:off x="259547" y="4599368"/>
            <a:ext cx="2591717" cy="80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ì´ë§í¸ ë¡ê³ ì ëí ì´ë¯¸ì§ ê²ìê²°ê³¼">
            <a:extLst>
              <a:ext uri="{FF2B5EF4-FFF2-40B4-BE49-F238E27FC236}">
                <a16:creationId xmlns:a16="http://schemas.microsoft.com/office/drawing/2014/main" id="{D4D6DDCF-71A7-4104-9C45-6E353EE1E9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5" t="30312" r="21363" b="43022"/>
          <a:stretch/>
        </p:blipFill>
        <p:spPr bwMode="auto">
          <a:xfrm>
            <a:off x="235429" y="1124840"/>
            <a:ext cx="2591717" cy="90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F66080F2-4034-42E5-88D3-0E6F0EB68A3D}"/>
              </a:ext>
            </a:extLst>
          </p:cNvPr>
          <p:cNvGrpSpPr/>
          <p:nvPr/>
        </p:nvGrpSpPr>
        <p:grpSpPr>
          <a:xfrm>
            <a:off x="2917590" y="1667839"/>
            <a:ext cx="5760781" cy="893140"/>
            <a:chOff x="2917590" y="1430063"/>
            <a:chExt cx="5760781" cy="89314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127E54A-6B57-4179-9596-073435A8E7D5}"/>
                </a:ext>
              </a:extLst>
            </p:cNvPr>
            <p:cNvSpPr/>
            <p:nvPr/>
          </p:nvSpPr>
          <p:spPr>
            <a:xfrm>
              <a:off x="3187639" y="1783131"/>
              <a:ext cx="5490732" cy="540072"/>
            </a:xfrm>
            <a:prstGeom prst="rect">
              <a:avLst/>
            </a:prstGeom>
            <a:noFill/>
            <a:ln>
              <a:solidFill>
                <a:srgbClr val="FED0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</a:rPr>
                <a:t>get_emart</a:t>
              </a:r>
              <a:r>
                <a:rPr lang="en-US" altLang="ko-KR" sz="1600" dirty="0">
                  <a:solidFill>
                    <a:schemeClr val="tx1"/>
                  </a:solidFill>
                </a:rPr>
                <a:t>(j, URL=[], </a:t>
              </a:r>
              <a:r>
                <a:rPr lang="en-US" altLang="ko-KR" sz="1600" dirty="0" err="1">
                  <a:solidFill>
                    <a:schemeClr val="tx1"/>
                  </a:solidFill>
                </a:rPr>
                <a:t>img</a:t>
              </a:r>
              <a:r>
                <a:rPr lang="en-US" altLang="ko-KR" sz="1600" dirty="0">
                  <a:solidFill>
                    <a:schemeClr val="tx1"/>
                  </a:solidFill>
                </a:rPr>
                <a:t>=[], Name=[], price=[])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잘린 대각선 방향 모서리 7">
              <a:extLst>
                <a:ext uri="{FF2B5EF4-FFF2-40B4-BE49-F238E27FC236}">
                  <a16:creationId xmlns:a16="http://schemas.microsoft.com/office/drawing/2014/main" id="{3B0084FA-2128-40AF-B86F-9D8A14317706}"/>
                </a:ext>
              </a:extLst>
            </p:cNvPr>
            <p:cNvSpPr/>
            <p:nvPr/>
          </p:nvSpPr>
          <p:spPr>
            <a:xfrm>
              <a:off x="2917590" y="1430063"/>
              <a:ext cx="1890264" cy="425534"/>
            </a:xfrm>
            <a:prstGeom prst="snip2DiagRect">
              <a:avLst>
                <a:gd name="adj1" fmla="val 0"/>
                <a:gd name="adj2" fmla="val 46482"/>
              </a:avLst>
            </a:prstGeom>
            <a:solidFill>
              <a:srgbClr val="FFB2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emart.py</a:t>
              </a:r>
              <a:endParaRPr lang="ko-KR" altLang="en-US" dirty="0"/>
            </a:p>
          </p:txBody>
        </p:sp>
      </p:grpSp>
      <p:pic>
        <p:nvPicPr>
          <p:cNvPr id="2050" name="Picture 2" descr="ë¡¯ë°ë§í¸ëª° ë¡ê³ ì ëí ì´ë¯¸ì§ ê²ìê²°ê³¼">
            <a:extLst>
              <a:ext uri="{FF2B5EF4-FFF2-40B4-BE49-F238E27FC236}">
                <a16:creationId xmlns:a16="http://schemas.microsoft.com/office/drawing/2014/main" id="{A837273C-6C41-42ED-9BFE-5D2E5C175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29" y="2935643"/>
            <a:ext cx="2591718" cy="75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2BBE2650-14B5-4FF3-AF56-91D11D2CFFA3}"/>
              </a:ext>
            </a:extLst>
          </p:cNvPr>
          <p:cNvGrpSpPr/>
          <p:nvPr/>
        </p:nvGrpSpPr>
        <p:grpSpPr>
          <a:xfrm>
            <a:off x="2951771" y="3362018"/>
            <a:ext cx="5760781" cy="893140"/>
            <a:chOff x="2951771" y="2985920"/>
            <a:chExt cx="5760781" cy="89314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2A84AEC-19C2-43ED-A269-DBE0322176CE}"/>
                </a:ext>
              </a:extLst>
            </p:cNvPr>
            <p:cNvSpPr/>
            <p:nvPr/>
          </p:nvSpPr>
          <p:spPr>
            <a:xfrm>
              <a:off x="3221820" y="3338988"/>
              <a:ext cx="5490732" cy="540072"/>
            </a:xfrm>
            <a:prstGeom prst="rect">
              <a:avLst/>
            </a:prstGeom>
            <a:noFill/>
            <a:ln>
              <a:solidFill>
                <a:srgbClr val="6E70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</a:rPr>
                <a:t>get_lmart</a:t>
              </a:r>
              <a:r>
                <a:rPr lang="en-US" altLang="ko-KR" sz="1600" dirty="0">
                  <a:solidFill>
                    <a:schemeClr val="tx1"/>
                  </a:solidFill>
                </a:rPr>
                <a:t>(j, URL=[], </a:t>
              </a:r>
              <a:r>
                <a:rPr lang="en-US" altLang="ko-KR" sz="1600" dirty="0" err="1">
                  <a:solidFill>
                    <a:schemeClr val="tx1"/>
                  </a:solidFill>
                </a:rPr>
                <a:t>img</a:t>
              </a:r>
              <a:r>
                <a:rPr lang="en-US" altLang="ko-KR" sz="1600" dirty="0">
                  <a:solidFill>
                    <a:schemeClr val="tx1"/>
                  </a:solidFill>
                </a:rPr>
                <a:t>=[], Name=[], price=[])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사각형: 잘린 대각선 방향 모서리 12">
              <a:extLst>
                <a:ext uri="{FF2B5EF4-FFF2-40B4-BE49-F238E27FC236}">
                  <a16:creationId xmlns:a16="http://schemas.microsoft.com/office/drawing/2014/main" id="{4BEA1962-69C3-48CD-8277-A3773B6E09F7}"/>
                </a:ext>
              </a:extLst>
            </p:cNvPr>
            <p:cNvSpPr/>
            <p:nvPr/>
          </p:nvSpPr>
          <p:spPr>
            <a:xfrm>
              <a:off x="2951771" y="2985920"/>
              <a:ext cx="1890264" cy="425534"/>
            </a:xfrm>
            <a:prstGeom prst="snip2DiagRect">
              <a:avLst>
                <a:gd name="adj1" fmla="val 0"/>
                <a:gd name="adj2" fmla="val 46482"/>
              </a:avLst>
            </a:prstGeom>
            <a:solidFill>
              <a:srgbClr val="6E70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lmart.py</a:t>
              </a:r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F9E6670-B058-4FF3-A16D-20B1A2163F19}"/>
              </a:ext>
            </a:extLst>
          </p:cNvPr>
          <p:cNvGrpSpPr/>
          <p:nvPr/>
        </p:nvGrpSpPr>
        <p:grpSpPr>
          <a:xfrm>
            <a:off x="3052614" y="5056196"/>
            <a:ext cx="5760781" cy="893140"/>
            <a:chOff x="3041783" y="4509144"/>
            <a:chExt cx="5760781" cy="89314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AE6EEDA-1A5B-4F17-AC55-EDD0C552E2CB}"/>
                </a:ext>
              </a:extLst>
            </p:cNvPr>
            <p:cNvSpPr/>
            <p:nvPr/>
          </p:nvSpPr>
          <p:spPr>
            <a:xfrm>
              <a:off x="3311832" y="4862212"/>
              <a:ext cx="5490732" cy="540072"/>
            </a:xfrm>
            <a:prstGeom prst="rect">
              <a:avLst/>
            </a:prstGeom>
            <a:noFill/>
            <a:ln>
              <a:solidFill>
                <a:srgbClr val="EE1F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</a:rPr>
                <a:t>get_hmart</a:t>
              </a:r>
              <a:r>
                <a:rPr lang="en-US" altLang="ko-KR" sz="1600" dirty="0">
                  <a:solidFill>
                    <a:schemeClr val="tx1"/>
                  </a:solidFill>
                </a:rPr>
                <a:t>(j, URL=[], </a:t>
              </a:r>
              <a:r>
                <a:rPr lang="en-US" altLang="ko-KR" sz="1600" dirty="0" err="1">
                  <a:solidFill>
                    <a:schemeClr val="tx1"/>
                  </a:solidFill>
                </a:rPr>
                <a:t>img</a:t>
              </a:r>
              <a:r>
                <a:rPr lang="en-US" altLang="ko-KR" sz="1600" dirty="0">
                  <a:solidFill>
                    <a:schemeClr val="tx1"/>
                  </a:solidFill>
                </a:rPr>
                <a:t>=[], Name=[], price=[])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잘린 대각선 방향 모서리 20">
              <a:extLst>
                <a:ext uri="{FF2B5EF4-FFF2-40B4-BE49-F238E27FC236}">
                  <a16:creationId xmlns:a16="http://schemas.microsoft.com/office/drawing/2014/main" id="{9582212C-9A37-4F13-8E41-E3D0F966D25E}"/>
                </a:ext>
              </a:extLst>
            </p:cNvPr>
            <p:cNvSpPr/>
            <p:nvPr/>
          </p:nvSpPr>
          <p:spPr>
            <a:xfrm>
              <a:off x="3041783" y="4509144"/>
              <a:ext cx="1890264" cy="425534"/>
            </a:xfrm>
            <a:prstGeom prst="snip2DiagRect">
              <a:avLst>
                <a:gd name="adj1" fmla="val 0"/>
                <a:gd name="adj2" fmla="val 46482"/>
              </a:avLst>
            </a:prstGeom>
            <a:solidFill>
              <a:srgbClr val="EE1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hmart.py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44310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F9D35-7458-42A9-9735-6F857AC2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Crawler</a:t>
            </a:r>
            <a:endParaRPr lang="ko-KR" altLang="en-US" dirty="0"/>
          </a:p>
        </p:txBody>
      </p:sp>
      <p:sp>
        <p:nvSpPr>
          <p:cNvPr id="9" name="모서리가 둥근 직사각형 3">
            <a:extLst>
              <a:ext uri="{FF2B5EF4-FFF2-40B4-BE49-F238E27FC236}">
                <a16:creationId xmlns:a16="http://schemas.microsoft.com/office/drawing/2014/main" id="{C552ABFE-5A63-4E0C-9A95-8EAC0ECA437C}"/>
              </a:ext>
            </a:extLst>
          </p:cNvPr>
          <p:cNvSpPr/>
          <p:nvPr/>
        </p:nvSpPr>
        <p:spPr>
          <a:xfrm>
            <a:off x="884392" y="3248976"/>
            <a:ext cx="1913958" cy="74157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urllib.request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모서리가 둥근 직사각형 19">
            <a:extLst>
              <a:ext uri="{FF2B5EF4-FFF2-40B4-BE49-F238E27FC236}">
                <a16:creationId xmlns:a16="http://schemas.microsoft.com/office/drawing/2014/main" id="{935564F7-517C-46BE-B9EF-230BCB38BF01}"/>
              </a:ext>
            </a:extLst>
          </p:cNvPr>
          <p:cNvSpPr/>
          <p:nvPr/>
        </p:nvSpPr>
        <p:spPr>
          <a:xfrm>
            <a:off x="3810074" y="3248976"/>
            <a:ext cx="1913958" cy="74157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re.split</a:t>
            </a:r>
            <a:r>
              <a:rPr lang="en-US" altLang="ko-KR" sz="16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1" name="모서리가 둥근 직사각형 22">
            <a:extLst>
              <a:ext uri="{FF2B5EF4-FFF2-40B4-BE49-F238E27FC236}">
                <a16:creationId xmlns:a16="http://schemas.microsoft.com/office/drawing/2014/main" id="{837ED9B8-84C9-4DFB-B8A6-7B2531A63C49}"/>
              </a:ext>
            </a:extLst>
          </p:cNvPr>
          <p:cNvSpPr/>
          <p:nvPr/>
        </p:nvSpPr>
        <p:spPr>
          <a:xfrm>
            <a:off x="6708582" y="3248976"/>
            <a:ext cx="1913958" cy="74157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re.search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()</a:t>
            </a:r>
          </a:p>
        </p:txBody>
      </p:sp>
      <p:sp>
        <p:nvSpPr>
          <p:cNvPr id="13" name="모서리가 둥근 직사각형 23">
            <a:extLst>
              <a:ext uri="{FF2B5EF4-FFF2-40B4-BE49-F238E27FC236}">
                <a16:creationId xmlns:a16="http://schemas.microsoft.com/office/drawing/2014/main" id="{B02E5B4A-1512-4427-8BE2-D523730C436E}"/>
              </a:ext>
            </a:extLst>
          </p:cNvPr>
          <p:cNvSpPr/>
          <p:nvPr/>
        </p:nvSpPr>
        <p:spPr>
          <a:xfrm>
            <a:off x="2505696" y="4587218"/>
            <a:ext cx="1930259" cy="74157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정규화를 이용해 정보 추출</a:t>
            </a:r>
          </a:p>
        </p:txBody>
      </p:sp>
      <p:sp>
        <p:nvSpPr>
          <p:cNvPr id="14" name="오른쪽 화살표 4">
            <a:extLst>
              <a:ext uri="{FF2B5EF4-FFF2-40B4-BE49-F238E27FC236}">
                <a16:creationId xmlns:a16="http://schemas.microsoft.com/office/drawing/2014/main" id="{82F51BCE-33BE-4F6B-BA6D-672A244EB33E}"/>
              </a:ext>
            </a:extLst>
          </p:cNvPr>
          <p:cNvSpPr/>
          <p:nvPr/>
        </p:nvSpPr>
        <p:spPr>
          <a:xfrm>
            <a:off x="3106454" y="3663646"/>
            <a:ext cx="395516" cy="6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오른쪽 화살표 27">
            <a:extLst>
              <a:ext uri="{FF2B5EF4-FFF2-40B4-BE49-F238E27FC236}">
                <a16:creationId xmlns:a16="http://schemas.microsoft.com/office/drawing/2014/main" id="{A7754495-77F8-437E-A882-1EC8286A5C3F}"/>
              </a:ext>
            </a:extLst>
          </p:cNvPr>
          <p:cNvSpPr/>
          <p:nvPr/>
        </p:nvSpPr>
        <p:spPr>
          <a:xfrm>
            <a:off x="6032136" y="3663646"/>
            <a:ext cx="368341" cy="6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" name="오른쪽 화살표 29">
            <a:extLst>
              <a:ext uri="{FF2B5EF4-FFF2-40B4-BE49-F238E27FC236}">
                <a16:creationId xmlns:a16="http://schemas.microsoft.com/office/drawing/2014/main" id="{1792E8A9-3C7A-4CE3-9E56-639918F7A476}"/>
              </a:ext>
            </a:extLst>
          </p:cNvPr>
          <p:cNvSpPr/>
          <p:nvPr/>
        </p:nvSpPr>
        <p:spPr>
          <a:xfrm>
            <a:off x="1684281" y="4901863"/>
            <a:ext cx="368341" cy="6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8" name="모서리가 둥근 직사각형 34">
            <a:extLst>
              <a:ext uri="{FF2B5EF4-FFF2-40B4-BE49-F238E27FC236}">
                <a16:creationId xmlns:a16="http://schemas.microsoft.com/office/drawing/2014/main" id="{1341CC16-C128-4F06-8DD5-A32AF8BE0B3C}"/>
              </a:ext>
            </a:extLst>
          </p:cNvPr>
          <p:cNvSpPr/>
          <p:nvPr/>
        </p:nvSpPr>
        <p:spPr>
          <a:xfrm>
            <a:off x="5710445" y="4563392"/>
            <a:ext cx="1913958" cy="74157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append() 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list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삽입</a:t>
            </a:r>
          </a:p>
        </p:txBody>
      </p:sp>
      <p:sp>
        <p:nvSpPr>
          <p:cNvPr id="21" name="오른쪽 화살표 29">
            <a:extLst>
              <a:ext uri="{FF2B5EF4-FFF2-40B4-BE49-F238E27FC236}">
                <a16:creationId xmlns:a16="http://schemas.microsoft.com/office/drawing/2014/main" id="{A951AB01-D750-4508-97A7-39B3BCBA0F5B}"/>
              </a:ext>
            </a:extLst>
          </p:cNvPr>
          <p:cNvSpPr/>
          <p:nvPr/>
        </p:nvSpPr>
        <p:spPr>
          <a:xfrm>
            <a:off x="4889029" y="4925689"/>
            <a:ext cx="368341" cy="6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263AF76-89D9-401D-85CF-97770565F3B3}"/>
              </a:ext>
            </a:extLst>
          </p:cNvPr>
          <p:cNvGrpSpPr/>
          <p:nvPr/>
        </p:nvGrpSpPr>
        <p:grpSpPr>
          <a:xfrm>
            <a:off x="431448" y="1365704"/>
            <a:ext cx="5760781" cy="893140"/>
            <a:chOff x="2917590" y="1430063"/>
            <a:chExt cx="5760781" cy="89314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F22BA0D-A523-4D01-8E80-85F449542279}"/>
                </a:ext>
              </a:extLst>
            </p:cNvPr>
            <p:cNvSpPr/>
            <p:nvPr/>
          </p:nvSpPr>
          <p:spPr>
            <a:xfrm>
              <a:off x="3187639" y="1783131"/>
              <a:ext cx="5490732" cy="540072"/>
            </a:xfrm>
            <a:prstGeom prst="rect">
              <a:avLst/>
            </a:prstGeom>
            <a:noFill/>
            <a:ln>
              <a:solidFill>
                <a:srgbClr val="FED0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</a:rPr>
                <a:t>get_emart</a:t>
              </a:r>
              <a:r>
                <a:rPr lang="en-US" altLang="ko-KR" sz="1600" dirty="0">
                  <a:solidFill>
                    <a:schemeClr val="tx1"/>
                  </a:solidFill>
                </a:rPr>
                <a:t>(j, URL=[], </a:t>
              </a:r>
              <a:r>
                <a:rPr lang="en-US" altLang="ko-KR" sz="1600" dirty="0" err="1">
                  <a:solidFill>
                    <a:schemeClr val="tx1"/>
                  </a:solidFill>
                </a:rPr>
                <a:t>img</a:t>
              </a:r>
              <a:r>
                <a:rPr lang="en-US" altLang="ko-KR" sz="1600" dirty="0">
                  <a:solidFill>
                    <a:schemeClr val="tx1"/>
                  </a:solidFill>
                </a:rPr>
                <a:t>=[], Name=[], price=[])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잘린 대각선 방향 모서리 22">
              <a:extLst>
                <a:ext uri="{FF2B5EF4-FFF2-40B4-BE49-F238E27FC236}">
                  <a16:creationId xmlns:a16="http://schemas.microsoft.com/office/drawing/2014/main" id="{E96E1F26-7F0C-4C6A-A9FA-B457E7B86D80}"/>
                </a:ext>
              </a:extLst>
            </p:cNvPr>
            <p:cNvSpPr/>
            <p:nvPr/>
          </p:nvSpPr>
          <p:spPr>
            <a:xfrm>
              <a:off x="2917590" y="1430063"/>
              <a:ext cx="1890264" cy="425534"/>
            </a:xfrm>
            <a:prstGeom prst="snip2DiagRect">
              <a:avLst>
                <a:gd name="adj1" fmla="val 0"/>
                <a:gd name="adj2" fmla="val 46482"/>
              </a:avLst>
            </a:prstGeom>
            <a:solidFill>
              <a:srgbClr val="FFB2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emart.py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89287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AA35D-1CBB-4102-9835-2C79C183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Crawler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9AA7332-F418-4670-A1D4-5B60B5644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436" y="945310"/>
            <a:ext cx="8642350" cy="24773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254CBC1-84CC-4BA5-9F9E-8DB49A283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888" y="3879060"/>
            <a:ext cx="46482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33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78C1E-7FF3-4454-99BF-F8275F302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연동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B01BC9-80EB-4AC7-9E9A-E7B1C2280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24" y="908664"/>
            <a:ext cx="8641152" cy="5832796"/>
          </a:xfrm>
        </p:spPr>
        <p:txBody>
          <a:bodyPr/>
          <a:lstStyle/>
          <a:p>
            <a:r>
              <a:rPr lang="en-US" altLang="ko-KR" dirty="0"/>
              <a:t>db.py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pymysql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execute(TRUCATE TABLE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테이블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1085850" lvl="1" indent="-342900"/>
            <a:r>
              <a:rPr lang="en-US" altLang="ko-KR" dirty="0"/>
              <a:t>DB</a:t>
            </a:r>
            <a:r>
              <a:rPr lang="ko-KR" altLang="en-US" dirty="0" err="1"/>
              <a:t>갱신시</a:t>
            </a:r>
            <a:r>
              <a:rPr lang="ko-KR" altLang="en-US" dirty="0"/>
              <a:t> 기존의 테이블을 초기화하여 중복 삽입 방지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E7007EF-5F2C-4A96-A490-1566D9935F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11"/>
          <a:stretch/>
        </p:blipFill>
        <p:spPr>
          <a:xfrm>
            <a:off x="431448" y="1808784"/>
            <a:ext cx="3838575" cy="125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59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B1435-828D-498E-A03C-E5FAD7ED9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연동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176DCF-B0D4-4B0F-9640-F0E35071E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00" y="908664"/>
            <a:ext cx="8641152" cy="5832796"/>
          </a:xfrm>
        </p:spPr>
        <p:txBody>
          <a:bodyPr/>
          <a:lstStyle/>
          <a:p>
            <a:r>
              <a:rPr lang="en-US" altLang="ko-KR" dirty="0"/>
              <a:t>Crontab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매일 오전 </a:t>
            </a:r>
            <a:r>
              <a:rPr lang="en-US" altLang="ko-KR" dirty="0"/>
              <a:t>6</a:t>
            </a:r>
            <a:r>
              <a:rPr lang="ko-KR" altLang="en-US" dirty="0"/>
              <a:t>시</a:t>
            </a:r>
            <a:r>
              <a:rPr lang="en-US" altLang="ko-KR" dirty="0"/>
              <a:t>, </a:t>
            </a:r>
            <a:r>
              <a:rPr lang="ko-KR" altLang="en-US" dirty="0"/>
              <a:t>저녁 </a:t>
            </a:r>
            <a:r>
              <a:rPr lang="en-US" altLang="ko-KR" dirty="0"/>
              <a:t>6</a:t>
            </a:r>
            <a:r>
              <a:rPr lang="ko-KR" altLang="en-US" dirty="0"/>
              <a:t>시에 </a:t>
            </a:r>
            <a:r>
              <a:rPr lang="en-US" altLang="ko-KR" dirty="0"/>
              <a:t>db.py </a:t>
            </a:r>
            <a:r>
              <a:rPr lang="ko-KR" altLang="en-US" dirty="0"/>
              <a:t>실행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FD01C9-944E-4D47-A9AE-D9F2CC1A90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869" b="32451"/>
          <a:stretch/>
        </p:blipFill>
        <p:spPr>
          <a:xfrm>
            <a:off x="701484" y="2798916"/>
            <a:ext cx="6267021" cy="90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03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893DE-E593-4CEE-B447-914FB7472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고찰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B4680CA-B551-4D43-93D5-239CECEAD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264" y="2798916"/>
            <a:ext cx="5430167" cy="995170"/>
          </a:xfrm>
          <a:prstGeom prst="rect">
            <a:avLst/>
          </a:prstGeom>
        </p:spPr>
      </p:pic>
      <p:pic>
        <p:nvPicPr>
          <p:cNvPr id="9" name="내용 개체 틀 3">
            <a:extLst>
              <a:ext uri="{FF2B5EF4-FFF2-40B4-BE49-F238E27FC236}">
                <a16:creationId xmlns:a16="http://schemas.microsoft.com/office/drawing/2014/main" id="{B9AA1AD1-D14A-4A01-97F5-8F40E8694B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37" t="8642" r="52714" b="83476"/>
          <a:stretch/>
        </p:blipFill>
        <p:spPr>
          <a:xfrm>
            <a:off x="938264" y="4705344"/>
            <a:ext cx="5188797" cy="355738"/>
          </a:xfrm>
          <a:prstGeom prst="rect">
            <a:avLst/>
          </a:prstGeom>
        </p:spPr>
      </p:pic>
      <p:pic>
        <p:nvPicPr>
          <p:cNvPr id="10" name="내용 개체 틀 3">
            <a:extLst>
              <a:ext uri="{FF2B5EF4-FFF2-40B4-BE49-F238E27FC236}">
                <a16:creationId xmlns:a16="http://schemas.microsoft.com/office/drawing/2014/main" id="{38B374B3-AEB6-4B9B-9438-62B5D87C0D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18" t="71773" r="10837" b="18004"/>
          <a:stretch/>
        </p:blipFill>
        <p:spPr>
          <a:xfrm>
            <a:off x="938264" y="4080810"/>
            <a:ext cx="7771606" cy="370595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DBA8C3B8-6A6B-4611-BE65-5D54B3861BA6}"/>
              </a:ext>
            </a:extLst>
          </p:cNvPr>
          <p:cNvGrpSpPr/>
          <p:nvPr/>
        </p:nvGrpSpPr>
        <p:grpSpPr>
          <a:xfrm>
            <a:off x="701484" y="1283378"/>
            <a:ext cx="5760781" cy="893140"/>
            <a:chOff x="2917590" y="1430063"/>
            <a:chExt cx="5760781" cy="89314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055CCFA-7CB6-4C85-AC83-6F84B4D23246}"/>
                </a:ext>
              </a:extLst>
            </p:cNvPr>
            <p:cNvSpPr/>
            <p:nvPr/>
          </p:nvSpPr>
          <p:spPr>
            <a:xfrm>
              <a:off x="3187639" y="1783131"/>
              <a:ext cx="5490732" cy="540072"/>
            </a:xfrm>
            <a:prstGeom prst="rect">
              <a:avLst/>
            </a:prstGeom>
            <a:noFill/>
            <a:ln>
              <a:solidFill>
                <a:srgbClr val="FED0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</a:rPr>
                <a:t>get_emart</a:t>
              </a:r>
              <a:r>
                <a:rPr lang="en-US" altLang="ko-KR" sz="1600" dirty="0">
                  <a:solidFill>
                    <a:schemeClr val="tx1"/>
                  </a:solidFill>
                </a:rPr>
                <a:t>(j, URL=[], </a:t>
              </a:r>
              <a:r>
                <a:rPr lang="en-US" altLang="ko-KR" sz="1600" dirty="0" err="1">
                  <a:solidFill>
                    <a:schemeClr val="tx1"/>
                  </a:solidFill>
                </a:rPr>
                <a:t>img</a:t>
              </a:r>
              <a:r>
                <a:rPr lang="en-US" altLang="ko-KR" sz="1600" dirty="0">
                  <a:solidFill>
                    <a:schemeClr val="tx1"/>
                  </a:solidFill>
                </a:rPr>
                <a:t>=[], Name=[], price=[])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사각형: 잘린 대각선 방향 모서리 12">
              <a:extLst>
                <a:ext uri="{FF2B5EF4-FFF2-40B4-BE49-F238E27FC236}">
                  <a16:creationId xmlns:a16="http://schemas.microsoft.com/office/drawing/2014/main" id="{4FC9FDC9-D751-4640-AAC5-FFA4E8B65FB7}"/>
                </a:ext>
              </a:extLst>
            </p:cNvPr>
            <p:cNvSpPr/>
            <p:nvPr/>
          </p:nvSpPr>
          <p:spPr>
            <a:xfrm>
              <a:off x="2917590" y="1430063"/>
              <a:ext cx="1890264" cy="425534"/>
            </a:xfrm>
            <a:prstGeom prst="snip2DiagRect">
              <a:avLst>
                <a:gd name="adj1" fmla="val 0"/>
                <a:gd name="adj2" fmla="val 46482"/>
              </a:avLst>
            </a:prstGeom>
            <a:solidFill>
              <a:srgbClr val="FFB2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emart.py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3492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6A46B-CCCB-4D08-AE8E-C51CDF37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역할분담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45C799B-78E8-428B-9DCC-782C9F8921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1029096"/>
              </p:ext>
            </p:extLst>
          </p:nvPr>
        </p:nvGraphicFramePr>
        <p:xfrm>
          <a:off x="971208" y="2305908"/>
          <a:ext cx="7201560" cy="288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780">
                  <a:extLst>
                    <a:ext uri="{9D8B030D-6E8A-4147-A177-3AD203B41FA5}">
                      <a16:colId xmlns:a16="http://schemas.microsoft.com/office/drawing/2014/main" val="3200269927"/>
                    </a:ext>
                  </a:extLst>
                </a:gridCol>
                <a:gridCol w="3600780">
                  <a:extLst>
                    <a:ext uri="{9D8B030D-6E8A-4147-A177-3AD203B41FA5}">
                      <a16:colId xmlns:a16="http://schemas.microsoft.com/office/drawing/2014/main" val="1753717321"/>
                    </a:ext>
                  </a:extLst>
                </a:gridCol>
              </a:tblGrid>
              <a:tr h="495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김보영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이현명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593624"/>
                  </a:ext>
                </a:extLst>
              </a:tr>
              <a:tr h="584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차 발표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</a:t>
                      </a:r>
                      <a:r>
                        <a:rPr lang="en-US" altLang="ko-KR" dirty="0"/>
                        <a:t>, 3</a:t>
                      </a:r>
                      <a:r>
                        <a:rPr lang="ko-KR" altLang="en-US" dirty="0"/>
                        <a:t>차 발표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7220038"/>
                  </a:ext>
                </a:extLst>
              </a:tr>
              <a:tr h="5259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자료조사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자료조사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167932"/>
                  </a:ext>
                </a:extLst>
              </a:tr>
              <a:tr h="525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DB </a:t>
                      </a:r>
                      <a:r>
                        <a:rPr lang="ko-KR" altLang="en-US" dirty="0"/>
                        <a:t>구축 및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웹페이지 구성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크롤러</a:t>
                      </a:r>
                      <a:r>
                        <a:rPr lang="ko-KR" altLang="en-US" dirty="0"/>
                        <a:t>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1334932"/>
                  </a:ext>
                </a:extLst>
              </a:tr>
              <a:tr h="525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크롤러</a:t>
                      </a:r>
                      <a:r>
                        <a:rPr lang="ko-KR" altLang="en-US" dirty="0"/>
                        <a:t> 구현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DB </a:t>
                      </a:r>
                      <a:r>
                        <a:rPr lang="ko-KR" altLang="en-US" dirty="0"/>
                        <a:t>구축 및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웹페이지 구성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543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894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424" y="1808785"/>
            <a:ext cx="8641152" cy="2880383"/>
          </a:xfrm>
        </p:spPr>
        <p:txBody>
          <a:bodyPr>
            <a:normAutofit/>
          </a:bodyPr>
          <a:lstStyle/>
          <a:p>
            <a:r>
              <a:rPr lang="en-US" altLang="ko-KR" sz="8800" dirty="0">
                <a:solidFill>
                  <a:srgbClr val="629DD1"/>
                </a:solidFill>
                <a:latin typeface="+mj-lt"/>
              </a:rPr>
              <a:t>Q &amp; A</a:t>
            </a:r>
            <a:endParaRPr lang="ko-KR" altLang="en-US" sz="8800" dirty="0">
              <a:solidFill>
                <a:srgbClr val="629DD1"/>
              </a:solidFill>
              <a:latin typeface="+mj-lt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8349730-72F1-4477-8832-A24E611FD43D}"/>
              </a:ext>
            </a:extLst>
          </p:cNvPr>
          <p:cNvCxnSpPr/>
          <p:nvPr/>
        </p:nvCxnSpPr>
        <p:spPr>
          <a:xfrm>
            <a:off x="791496" y="4059084"/>
            <a:ext cx="7741032" cy="0"/>
          </a:xfrm>
          <a:prstGeom prst="line">
            <a:avLst/>
          </a:prstGeom>
          <a:ln w="19050">
            <a:solidFill>
              <a:srgbClr val="629D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056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424" y="1808785"/>
            <a:ext cx="8641152" cy="2880383"/>
          </a:xfrm>
        </p:spPr>
        <p:txBody>
          <a:bodyPr>
            <a:normAutofit/>
          </a:bodyPr>
          <a:lstStyle/>
          <a:p>
            <a:r>
              <a:rPr lang="en-US" altLang="ko-KR" sz="7200" dirty="0">
                <a:solidFill>
                  <a:srgbClr val="629DD1"/>
                </a:solidFill>
                <a:latin typeface="+mj-lt"/>
              </a:rPr>
              <a:t>Thankyou</a:t>
            </a:r>
            <a:endParaRPr lang="ko-KR" altLang="en-US" sz="7200" dirty="0">
              <a:solidFill>
                <a:srgbClr val="629DD1"/>
              </a:solidFill>
              <a:latin typeface="+mj-lt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8349730-72F1-4477-8832-A24E611FD43D}"/>
              </a:ext>
            </a:extLst>
          </p:cNvPr>
          <p:cNvCxnSpPr/>
          <p:nvPr/>
        </p:nvCxnSpPr>
        <p:spPr>
          <a:xfrm>
            <a:off x="791496" y="4059084"/>
            <a:ext cx="7741032" cy="0"/>
          </a:xfrm>
          <a:prstGeom prst="line">
            <a:avLst/>
          </a:prstGeom>
          <a:ln w="19050">
            <a:solidFill>
              <a:srgbClr val="629D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033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E95FD-DED7-4897-98C6-9DE38F7C977D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629DD1"/>
            </a:solidFill>
          </a:ln>
        </p:spPr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B91A42-9657-4F74-B009-40A6C3AF1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Crawler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DB</a:t>
            </a:r>
            <a:r>
              <a:rPr lang="ko-KR" altLang="en-US" dirty="0"/>
              <a:t>연동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역할분담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고찰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Q &amp;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64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9FF54CF4-C425-487F-89D2-3B3999A9A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368" t="15552" r="26581"/>
          <a:stretch/>
        </p:blipFill>
        <p:spPr>
          <a:xfrm>
            <a:off x="1680143" y="749871"/>
            <a:ext cx="5783713" cy="5400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BE9225D-5D04-43AD-A792-FD860398F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BFD980-BB77-4E52-9106-1785323B9963}"/>
              </a:ext>
            </a:extLst>
          </p:cNvPr>
          <p:cNvSpPr/>
          <p:nvPr/>
        </p:nvSpPr>
        <p:spPr>
          <a:xfrm>
            <a:off x="5652144" y="2528880"/>
            <a:ext cx="360048" cy="180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54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9225D-5D04-43AD-A792-FD860398F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7B98AF-47AE-4123-8EF3-522B03109A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84" t="14793" r="20469" b="-29"/>
          <a:stretch/>
        </p:blipFill>
        <p:spPr>
          <a:xfrm>
            <a:off x="1061532" y="998676"/>
            <a:ext cx="7160868" cy="5400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5AF013F-6D12-4271-8A83-3DB735526A1B}"/>
              </a:ext>
            </a:extLst>
          </p:cNvPr>
          <p:cNvSpPr/>
          <p:nvPr/>
        </p:nvSpPr>
        <p:spPr>
          <a:xfrm>
            <a:off x="1241556" y="2438868"/>
            <a:ext cx="540072" cy="270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94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9225D-5D04-43AD-A792-FD860398F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pic>
        <p:nvPicPr>
          <p:cNvPr id="4" name="그림 3">
            <a:hlinkClick r:id="rId2"/>
            <a:extLst>
              <a:ext uri="{FF2B5EF4-FFF2-40B4-BE49-F238E27FC236}">
                <a16:creationId xmlns:a16="http://schemas.microsoft.com/office/drawing/2014/main" id="{A52EEC75-186A-44A9-8634-E67E7C20F9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84" t="14794" r="20469" b="-1882"/>
          <a:stretch/>
        </p:blipFill>
        <p:spPr>
          <a:xfrm>
            <a:off x="1067733" y="998676"/>
            <a:ext cx="7008509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81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2344C-EDAE-4882-8B74-434FA3C0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87B22-0593-4757-B510-A8509E92C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24" y="908664"/>
            <a:ext cx="8641152" cy="583279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Environment</a:t>
            </a:r>
            <a:endParaRPr lang="ko-KR" altLang="en-US" dirty="0"/>
          </a:p>
        </p:txBody>
      </p:sp>
      <p:pic>
        <p:nvPicPr>
          <p:cNvPr id="1026" name="Picture 2" descr="ë¤ì´ë² í´ë¼ì°ë íë«í¼ ë¡ê³ ì ëí ì´ë¯¸ì§ ê²ìê²°ê³¼">
            <a:extLst>
              <a:ext uri="{FF2B5EF4-FFF2-40B4-BE49-F238E27FC236}">
                <a16:creationId xmlns:a16="http://schemas.microsoft.com/office/drawing/2014/main" id="{100D5A2D-7AF6-4286-9FD9-7E52CEFFB9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4" t="39690" r="9050" b="38660"/>
          <a:stretch/>
        </p:blipFill>
        <p:spPr bwMode="auto">
          <a:xfrm>
            <a:off x="1910146" y="1448736"/>
            <a:ext cx="4770636" cy="103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ì°ë¶í¬ ë¡ê³ ì ëí ì´ë¯¸ì§ ê²ìê²°ê³¼">
            <a:extLst>
              <a:ext uri="{FF2B5EF4-FFF2-40B4-BE49-F238E27FC236}">
                <a16:creationId xmlns:a16="http://schemas.microsoft.com/office/drawing/2014/main" id="{2D6CCA68-A57E-4224-840B-1F679ED56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40" y="2821880"/>
            <a:ext cx="1420282" cy="117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ìíì¹2.4 ë¡ê³ ì ëí ì´ë¯¸ì§ ê²ìê²°ê³¼">
            <a:extLst>
              <a:ext uri="{FF2B5EF4-FFF2-40B4-BE49-F238E27FC236}">
                <a16:creationId xmlns:a16="http://schemas.microsoft.com/office/drawing/2014/main" id="{5D971A1E-E986-45C8-AC25-084FF8B743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5" t="8420" r="18499" b="8420"/>
          <a:stretch/>
        </p:blipFill>
        <p:spPr bwMode="auto">
          <a:xfrm>
            <a:off x="4883292" y="4755925"/>
            <a:ext cx="1887606" cy="106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ySQL 5.7 ë¡ê³ ì ëí ì´ë¯¸ì§ ê²ìê²°ê³¼">
            <a:extLst>
              <a:ext uri="{FF2B5EF4-FFF2-40B4-BE49-F238E27FC236}">
                <a16:creationId xmlns:a16="http://schemas.microsoft.com/office/drawing/2014/main" id="{5DF4466B-D14B-4205-93C6-959ECB9E66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3" t="9786" r="9282" b="14814"/>
          <a:stretch/>
        </p:blipFill>
        <p:spPr bwMode="auto">
          <a:xfrm>
            <a:off x="2075978" y="4755925"/>
            <a:ext cx="1643622" cy="106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ython3 ë¡ê³ ì ëí ì´ë¯¸ì§ ê²ìê²°ê³¼">
            <a:extLst>
              <a:ext uri="{FF2B5EF4-FFF2-40B4-BE49-F238E27FC236}">
                <a16:creationId xmlns:a16="http://schemas.microsoft.com/office/drawing/2014/main" id="{371C79F9-8D8D-4971-9AA3-C935500AD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259" y="2821880"/>
            <a:ext cx="1290434" cy="129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ê´ë ¨ ì´ë¯¸ì§">
            <a:extLst>
              <a:ext uri="{FF2B5EF4-FFF2-40B4-BE49-F238E27FC236}">
                <a16:creationId xmlns:a16="http://schemas.microsoft.com/office/drawing/2014/main" id="{7F214582-6019-410C-8048-36C802C55E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04" t="10911" r="35748" b="20284"/>
          <a:stretch/>
        </p:blipFill>
        <p:spPr bwMode="auto">
          <a:xfrm>
            <a:off x="6101685" y="2821880"/>
            <a:ext cx="898949" cy="116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BBD7CAC-03A9-4DB5-9722-AD6FC3155285}"/>
              </a:ext>
            </a:extLst>
          </p:cNvPr>
          <p:cNvSpPr/>
          <p:nvPr/>
        </p:nvSpPr>
        <p:spPr>
          <a:xfrm>
            <a:off x="4908793" y="804726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http://106.10.36.173/index.php</a:t>
            </a:r>
          </a:p>
        </p:txBody>
      </p:sp>
    </p:spTree>
    <p:extLst>
      <p:ext uri="{BB962C8B-B14F-4D97-AF65-F5344CB8AC3E}">
        <p14:creationId xmlns:p14="http://schemas.microsoft.com/office/powerpoint/2010/main" val="1265562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5CAB8-4BEC-4220-96E1-92A4B8AEB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FC8E973-3A0C-4767-8F32-3052222D417A}"/>
              </a:ext>
            </a:extLst>
          </p:cNvPr>
          <p:cNvGrpSpPr/>
          <p:nvPr/>
        </p:nvGrpSpPr>
        <p:grpSpPr>
          <a:xfrm>
            <a:off x="358164" y="908664"/>
            <a:ext cx="8534412" cy="4930060"/>
            <a:chOff x="358164" y="908664"/>
            <a:chExt cx="8534412" cy="4930060"/>
          </a:xfrm>
        </p:grpSpPr>
        <p:sp>
          <p:nvSpPr>
            <p:cNvPr id="9" name="사각형: 잘린 대각선 방향 모서리 8">
              <a:extLst>
                <a:ext uri="{FF2B5EF4-FFF2-40B4-BE49-F238E27FC236}">
                  <a16:creationId xmlns:a16="http://schemas.microsoft.com/office/drawing/2014/main" id="{53A24A12-73E9-4EE9-8D55-E993A3B6EF01}"/>
                </a:ext>
              </a:extLst>
            </p:cNvPr>
            <p:cNvSpPr/>
            <p:nvPr/>
          </p:nvSpPr>
          <p:spPr>
            <a:xfrm>
              <a:off x="2501724" y="1064321"/>
              <a:ext cx="1636582" cy="446341"/>
            </a:xfrm>
            <a:prstGeom prst="snip2DiagRect">
              <a:avLst>
                <a:gd name="adj1" fmla="val 0"/>
                <a:gd name="adj2" fmla="val 46482"/>
              </a:avLst>
            </a:prstGeom>
            <a:solidFill>
              <a:srgbClr val="FFB2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emart.py</a:t>
              </a:r>
              <a:endParaRPr lang="ko-KR" altLang="en-US" dirty="0"/>
            </a:p>
          </p:txBody>
        </p:sp>
        <p:sp>
          <p:nvSpPr>
            <p:cNvPr id="10" name="사각형: 잘린 대각선 방향 모서리 9">
              <a:extLst>
                <a:ext uri="{FF2B5EF4-FFF2-40B4-BE49-F238E27FC236}">
                  <a16:creationId xmlns:a16="http://schemas.microsoft.com/office/drawing/2014/main" id="{99326350-271D-451B-863D-1132A73183FB}"/>
                </a:ext>
              </a:extLst>
            </p:cNvPr>
            <p:cNvSpPr/>
            <p:nvPr/>
          </p:nvSpPr>
          <p:spPr>
            <a:xfrm>
              <a:off x="2501724" y="1810690"/>
              <a:ext cx="1636582" cy="446341"/>
            </a:xfrm>
            <a:prstGeom prst="snip2DiagRect">
              <a:avLst>
                <a:gd name="adj1" fmla="val 0"/>
                <a:gd name="adj2" fmla="val 46482"/>
              </a:avLst>
            </a:prstGeom>
            <a:solidFill>
              <a:srgbClr val="6E70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lmart.py</a:t>
              </a:r>
              <a:endParaRPr lang="ko-KR" altLang="en-US" dirty="0"/>
            </a:p>
          </p:txBody>
        </p:sp>
        <p:sp>
          <p:nvSpPr>
            <p:cNvPr id="11" name="사각형: 잘린 대각선 방향 모서리 10">
              <a:extLst>
                <a:ext uri="{FF2B5EF4-FFF2-40B4-BE49-F238E27FC236}">
                  <a16:creationId xmlns:a16="http://schemas.microsoft.com/office/drawing/2014/main" id="{E0ED1794-5B7E-4DE6-BAFB-1E01349B579E}"/>
                </a:ext>
              </a:extLst>
            </p:cNvPr>
            <p:cNvSpPr/>
            <p:nvPr/>
          </p:nvSpPr>
          <p:spPr>
            <a:xfrm>
              <a:off x="2501724" y="2557059"/>
              <a:ext cx="1636582" cy="446341"/>
            </a:xfrm>
            <a:prstGeom prst="snip2DiagRect">
              <a:avLst>
                <a:gd name="adj1" fmla="val 0"/>
                <a:gd name="adj2" fmla="val 46482"/>
              </a:avLst>
            </a:prstGeom>
            <a:solidFill>
              <a:srgbClr val="EE1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hmart.py</a:t>
              </a:r>
              <a:endParaRPr lang="ko-KR" altLang="en-US" dirty="0"/>
            </a:p>
          </p:txBody>
        </p:sp>
        <p:sp>
          <p:nvSpPr>
            <p:cNvPr id="14" name="원통형 13">
              <a:extLst>
                <a:ext uri="{FF2B5EF4-FFF2-40B4-BE49-F238E27FC236}">
                  <a16:creationId xmlns:a16="http://schemas.microsoft.com/office/drawing/2014/main" id="{4A9E17C8-65B8-4DD9-8EFC-FBFA2CFD03AB}"/>
                </a:ext>
              </a:extLst>
            </p:cNvPr>
            <p:cNvSpPr/>
            <p:nvPr/>
          </p:nvSpPr>
          <p:spPr>
            <a:xfrm>
              <a:off x="4031928" y="4036725"/>
              <a:ext cx="1890252" cy="1308477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food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사각형: 잘린 대각선 방향 모서리 14">
              <a:extLst>
                <a:ext uri="{FF2B5EF4-FFF2-40B4-BE49-F238E27FC236}">
                  <a16:creationId xmlns:a16="http://schemas.microsoft.com/office/drawing/2014/main" id="{E63D40C0-9DCB-4D03-9BBE-D4F71DB48260}"/>
                </a:ext>
              </a:extLst>
            </p:cNvPr>
            <p:cNvSpPr/>
            <p:nvPr/>
          </p:nvSpPr>
          <p:spPr>
            <a:xfrm>
              <a:off x="541156" y="1064321"/>
              <a:ext cx="1780544" cy="446341"/>
            </a:xfrm>
            <a:prstGeom prst="snip2DiagRect">
              <a:avLst>
                <a:gd name="adj1" fmla="val 0"/>
                <a:gd name="adj2" fmla="val 46482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ranking.py</a:t>
              </a:r>
              <a:endParaRPr lang="ko-KR" altLang="en-US" dirty="0"/>
            </a:p>
          </p:txBody>
        </p:sp>
        <p:sp>
          <p:nvSpPr>
            <p:cNvPr id="16" name="사각형: 잘린 대각선 방향 모서리 15">
              <a:extLst>
                <a:ext uri="{FF2B5EF4-FFF2-40B4-BE49-F238E27FC236}">
                  <a16:creationId xmlns:a16="http://schemas.microsoft.com/office/drawing/2014/main" id="{B2D653B7-611A-44B0-9227-C696C4187D1D}"/>
                </a:ext>
              </a:extLst>
            </p:cNvPr>
            <p:cNvSpPr/>
            <p:nvPr/>
          </p:nvSpPr>
          <p:spPr>
            <a:xfrm>
              <a:off x="541156" y="1810689"/>
              <a:ext cx="1780544" cy="446341"/>
            </a:xfrm>
            <a:prstGeom prst="snip2DiagRect">
              <a:avLst>
                <a:gd name="adj1" fmla="val 0"/>
                <a:gd name="adj2" fmla="val 46482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material.py</a:t>
              </a:r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F77EDAE-E1AA-472E-9075-8A40B38478B5}"/>
                </a:ext>
              </a:extLst>
            </p:cNvPr>
            <p:cNvSpPr/>
            <p:nvPr/>
          </p:nvSpPr>
          <p:spPr>
            <a:xfrm>
              <a:off x="358164" y="908664"/>
              <a:ext cx="3943800" cy="22558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Crawler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131D1482-7A5E-4EC0-AA92-C869A5E9CB34}"/>
                </a:ext>
              </a:extLst>
            </p:cNvPr>
            <p:cNvGrpSpPr/>
            <p:nvPr/>
          </p:nvGrpSpPr>
          <p:grpSpPr>
            <a:xfrm>
              <a:off x="5559811" y="1280624"/>
              <a:ext cx="3332765" cy="1582970"/>
              <a:chOff x="5524198" y="4508123"/>
              <a:chExt cx="3332765" cy="158297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01B1646-62E9-42A1-AD6B-623F0F84A983}"/>
                  </a:ext>
                </a:extLst>
              </p:cNvPr>
              <p:cNvSpPr/>
              <p:nvPr/>
            </p:nvSpPr>
            <p:spPr>
              <a:xfrm>
                <a:off x="5524198" y="4508123"/>
                <a:ext cx="3332765" cy="15829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altLang="ko-KR" dirty="0">
                    <a:solidFill>
                      <a:schemeClr val="tx1"/>
                    </a:solidFill>
                  </a:rPr>
                  <a:t>HTML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98E3F5D8-652F-4AC2-8104-CE36B6BB8A58}"/>
                  </a:ext>
                </a:extLst>
              </p:cNvPr>
              <p:cNvSpPr/>
              <p:nvPr/>
            </p:nvSpPr>
            <p:spPr>
              <a:xfrm>
                <a:off x="5649824" y="4692955"/>
                <a:ext cx="1440192" cy="399721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index.php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0E88910D-1DEA-407E-B2DE-431096829BD3}"/>
                  </a:ext>
                </a:extLst>
              </p:cNvPr>
              <p:cNvSpPr/>
              <p:nvPr/>
            </p:nvSpPr>
            <p:spPr>
              <a:xfrm>
                <a:off x="5649824" y="5299608"/>
                <a:ext cx="1440192" cy="399721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view.php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EA86FECC-7E08-4131-8C6B-F8CC6B95409A}"/>
                  </a:ext>
                </a:extLst>
              </p:cNvPr>
              <p:cNvSpPr/>
              <p:nvPr/>
            </p:nvSpPr>
            <p:spPr>
              <a:xfrm>
                <a:off x="7270637" y="5299608"/>
                <a:ext cx="1440192" cy="399721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price.php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6F7D7F2D-6ED0-4236-9101-C9BC90A6D94C}"/>
                  </a:ext>
                </a:extLst>
              </p:cNvPr>
              <p:cNvSpPr/>
              <p:nvPr/>
            </p:nvSpPr>
            <p:spPr>
              <a:xfrm>
                <a:off x="7271200" y="4692955"/>
                <a:ext cx="1440192" cy="399721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Jae.php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6" name="연결선: 꺾임 35">
              <a:extLst>
                <a:ext uri="{FF2B5EF4-FFF2-40B4-BE49-F238E27FC236}">
                  <a16:creationId xmlns:a16="http://schemas.microsoft.com/office/drawing/2014/main" id="{B3139B65-53AB-454B-A1CA-5BA86B1A90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1653" y="3048260"/>
              <a:ext cx="1304014" cy="1827370"/>
            </a:xfrm>
            <a:prstGeom prst="bentConnector2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B390E39-F4AE-4BAF-A0F9-F027F97FECEE}"/>
                </a:ext>
              </a:extLst>
            </p:cNvPr>
            <p:cNvGrpSpPr/>
            <p:nvPr/>
          </p:nvGrpSpPr>
          <p:grpSpPr>
            <a:xfrm>
              <a:off x="1089631" y="3502751"/>
              <a:ext cx="2505670" cy="1930639"/>
              <a:chOff x="1089631" y="3502751"/>
              <a:chExt cx="2505670" cy="1930639"/>
            </a:xfrm>
          </p:grpSpPr>
          <p:sp>
            <p:nvSpPr>
              <p:cNvPr id="38" name="화살표: 위로 굽음 37">
                <a:extLst>
                  <a:ext uri="{FF2B5EF4-FFF2-40B4-BE49-F238E27FC236}">
                    <a16:creationId xmlns:a16="http://schemas.microsoft.com/office/drawing/2014/main" id="{A293790F-2D0D-45DF-B1DE-17DA93F6CB80}"/>
                  </a:ext>
                </a:extLst>
              </p:cNvPr>
              <p:cNvSpPr/>
              <p:nvPr/>
            </p:nvSpPr>
            <p:spPr>
              <a:xfrm rot="5400000">
                <a:off x="1377146" y="3215236"/>
                <a:ext cx="1930639" cy="2505670"/>
              </a:xfrm>
              <a:prstGeom prst="bentUpArrow">
                <a:avLst>
                  <a:gd name="adj1" fmla="val 27478"/>
                  <a:gd name="adj2" fmla="val 28857"/>
                  <a:gd name="adj3" fmla="val 37471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039A5B-3C43-4710-9D95-CD7F09B53462}"/>
                  </a:ext>
                </a:extLst>
              </p:cNvPr>
              <p:cNvSpPr txBox="1"/>
              <p:nvPr/>
            </p:nvSpPr>
            <p:spPr>
              <a:xfrm>
                <a:off x="1578333" y="4690964"/>
                <a:ext cx="1340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db.py</a:t>
                </a:r>
                <a:endParaRPr lang="ko-KR" altLang="en-US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55E1B3-E2CD-4747-A4CC-20B107B5FAC5}"/>
                </a:ext>
              </a:extLst>
            </p:cNvPr>
            <p:cNvSpPr txBox="1"/>
            <p:nvPr/>
          </p:nvSpPr>
          <p:spPr>
            <a:xfrm>
              <a:off x="4582012" y="5469392"/>
              <a:ext cx="890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MySQL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0748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86FB4-241C-43BD-ABAF-51DB9EBC6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EA4CD8-DFDD-4BDB-A21F-F6F532EAC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Table </a:t>
            </a:r>
            <a:r>
              <a:rPr lang="ko-KR" altLang="en-US" dirty="0"/>
              <a:t>구성</a:t>
            </a:r>
          </a:p>
        </p:txBody>
      </p:sp>
      <p:sp>
        <p:nvSpPr>
          <p:cNvPr id="5" name="자유형 4">
            <a:extLst>
              <a:ext uri="{FF2B5EF4-FFF2-40B4-BE49-F238E27FC236}">
                <a16:creationId xmlns:a16="http://schemas.microsoft.com/office/drawing/2014/main" id="{BB872236-AE22-4A27-B50D-C7CEAD84848C}"/>
              </a:ext>
            </a:extLst>
          </p:cNvPr>
          <p:cNvSpPr/>
          <p:nvPr/>
        </p:nvSpPr>
        <p:spPr>
          <a:xfrm>
            <a:off x="966574" y="1564933"/>
            <a:ext cx="2021132" cy="990600"/>
          </a:xfrm>
          <a:custGeom>
            <a:avLst/>
            <a:gdLst>
              <a:gd name="connsiteX0" fmla="*/ 0 w 2476500"/>
              <a:gd name="connsiteY0" fmla="*/ 0 h 990600"/>
              <a:gd name="connsiteX1" fmla="*/ 2476500 w 2476500"/>
              <a:gd name="connsiteY1" fmla="*/ 0 h 990600"/>
              <a:gd name="connsiteX2" fmla="*/ 2476500 w 2476500"/>
              <a:gd name="connsiteY2" fmla="*/ 990600 h 990600"/>
              <a:gd name="connsiteX3" fmla="*/ 0 w 2476500"/>
              <a:gd name="connsiteY3" fmla="*/ 990600 h 990600"/>
              <a:gd name="connsiteX4" fmla="*/ 0 w 2476500"/>
              <a:gd name="connsiteY4" fmla="*/ 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990600">
                <a:moveTo>
                  <a:pt x="0" y="0"/>
                </a:moveTo>
                <a:lnTo>
                  <a:pt x="2476500" y="0"/>
                </a:lnTo>
                <a:lnTo>
                  <a:pt x="24765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81280" rIns="142240" bIns="81280" numCol="1" spcCol="1270" anchor="ctr" anchorCtr="0">
            <a:noAutofit/>
          </a:bodyPr>
          <a:lstStyle/>
          <a:p>
            <a:pPr lvl="0" algn="ctr" defTabSz="8890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kern="1200" dirty="0" err="1"/>
              <a:t>E_Mart</a:t>
            </a:r>
            <a:endParaRPr lang="ko-KR" altLang="en-US" sz="2000" kern="1200" dirty="0"/>
          </a:p>
        </p:txBody>
      </p:sp>
      <p:sp>
        <p:nvSpPr>
          <p:cNvPr id="6" name="자유형 5">
            <a:extLst>
              <a:ext uri="{FF2B5EF4-FFF2-40B4-BE49-F238E27FC236}">
                <a16:creationId xmlns:a16="http://schemas.microsoft.com/office/drawing/2014/main" id="{5213D12B-8193-415C-B2F4-C1227E1B2218}"/>
              </a:ext>
            </a:extLst>
          </p:cNvPr>
          <p:cNvSpPr/>
          <p:nvPr/>
        </p:nvSpPr>
        <p:spPr>
          <a:xfrm>
            <a:off x="966574" y="2555533"/>
            <a:ext cx="2021132" cy="1309950"/>
          </a:xfrm>
          <a:custGeom>
            <a:avLst/>
            <a:gdLst>
              <a:gd name="connsiteX0" fmla="*/ 0 w 2476500"/>
              <a:gd name="connsiteY0" fmla="*/ 0 h 2854800"/>
              <a:gd name="connsiteX1" fmla="*/ 2476500 w 2476500"/>
              <a:gd name="connsiteY1" fmla="*/ 0 h 2854800"/>
              <a:gd name="connsiteX2" fmla="*/ 2476500 w 2476500"/>
              <a:gd name="connsiteY2" fmla="*/ 2854800 h 2854800"/>
              <a:gd name="connsiteX3" fmla="*/ 0 w 2476500"/>
              <a:gd name="connsiteY3" fmla="*/ 2854800 h 2854800"/>
              <a:gd name="connsiteX4" fmla="*/ 0 w 2476500"/>
              <a:gd name="connsiteY4" fmla="*/ 0 h 285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2854800">
                <a:moveTo>
                  <a:pt x="0" y="0"/>
                </a:moveTo>
                <a:lnTo>
                  <a:pt x="2476500" y="0"/>
                </a:lnTo>
                <a:lnTo>
                  <a:pt x="2476500" y="2854800"/>
                </a:lnTo>
                <a:lnTo>
                  <a:pt x="0" y="2854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676" tIns="74676" rIns="99568" bIns="112014" numCol="1" spcCol="1270" anchor="t" anchorCtr="0">
            <a:noAutofit/>
          </a:bodyPr>
          <a:lstStyle/>
          <a:p>
            <a:pPr marL="114300" lvl="1" indent="-114300" algn="l" defTabSz="6223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kern="1200" dirty="0" err="1"/>
              <a:t>EM_Jae</a:t>
            </a:r>
            <a:endParaRPr lang="en-US" altLang="ko-KR" sz="1400" kern="1200" dirty="0"/>
          </a:p>
          <a:p>
            <a:pPr marL="114300" lvl="1" indent="-114300" algn="l" defTabSz="6223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kern="1200" dirty="0" err="1"/>
              <a:t>EM_Url</a:t>
            </a:r>
            <a:endParaRPr lang="ko-KR" altLang="en-US" sz="1400" kern="1200" dirty="0"/>
          </a:p>
          <a:p>
            <a:pPr marL="114300" lvl="1" indent="-114300" algn="l" defTabSz="6223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kern="1200" dirty="0" err="1"/>
              <a:t>EM_Price</a:t>
            </a:r>
            <a:endParaRPr lang="ko-KR" altLang="en-US" sz="1400" kern="1200" dirty="0"/>
          </a:p>
          <a:p>
            <a:pPr marL="114300" lvl="1" indent="-114300" algn="l" defTabSz="6223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kern="1200" dirty="0" err="1"/>
              <a:t>EM_Menu</a:t>
            </a:r>
            <a:endParaRPr lang="ko-KR" altLang="en-US" sz="1400" kern="1200" dirty="0"/>
          </a:p>
          <a:p>
            <a:pPr marL="114300" lvl="1" indent="-114300" algn="l" defTabSz="6223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kern="1200" dirty="0" err="1"/>
              <a:t>EM_Image</a:t>
            </a:r>
            <a:endParaRPr lang="ko-KR" altLang="en-US" sz="1400" kern="1200" dirty="0"/>
          </a:p>
        </p:txBody>
      </p:sp>
      <p:sp>
        <p:nvSpPr>
          <p:cNvPr id="7" name="자유형 6">
            <a:extLst>
              <a:ext uri="{FF2B5EF4-FFF2-40B4-BE49-F238E27FC236}">
                <a16:creationId xmlns:a16="http://schemas.microsoft.com/office/drawing/2014/main" id="{ACE0F6D9-8D81-477C-9607-BE4906A99A96}"/>
              </a:ext>
            </a:extLst>
          </p:cNvPr>
          <p:cNvSpPr/>
          <p:nvPr/>
        </p:nvSpPr>
        <p:spPr>
          <a:xfrm>
            <a:off x="3789784" y="1564933"/>
            <a:ext cx="2021132" cy="990600"/>
          </a:xfrm>
          <a:custGeom>
            <a:avLst/>
            <a:gdLst>
              <a:gd name="connsiteX0" fmla="*/ 0 w 2476500"/>
              <a:gd name="connsiteY0" fmla="*/ 0 h 990600"/>
              <a:gd name="connsiteX1" fmla="*/ 2476500 w 2476500"/>
              <a:gd name="connsiteY1" fmla="*/ 0 h 990600"/>
              <a:gd name="connsiteX2" fmla="*/ 2476500 w 2476500"/>
              <a:gd name="connsiteY2" fmla="*/ 990600 h 990600"/>
              <a:gd name="connsiteX3" fmla="*/ 0 w 2476500"/>
              <a:gd name="connsiteY3" fmla="*/ 990600 h 990600"/>
              <a:gd name="connsiteX4" fmla="*/ 0 w 2476500"/>
              <a:gd name="connsiteY4" fmla="*/ 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990600">
                <a:moveTo>
                  <a:pt x="0" y="0"/>
                </a:moveTo>
                <a:lnTo>
                  <a:pt x="2476500" y="0"/>
                </a:lnTo>
                <a:lnTo>
                  <a:pt x="24765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81280" rIns="142240" bIns="81280" numCol="1" spcCol="1270" anchor="ctr" anchorCtr="0">
            <a:noAutofit/>
          </a:bodyPr>
          <a:lstStyle/>
          <a:p>
            <a:pPr lvl="0" algn="ctr" defTabSz="8890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kern="1200" dirty="0" err="1"/>
              <a:t>H_Mart</a:t>
            </a:r>
            <a:endParaRPr lang="ko-KR" altLang="en-US" sz="2000" kern="1200" dirty="0"/>
          </a:p>
        </p:txBody>
      </p:sp>
      <p:sp>
        <p:nvSpPr>
          <p:cNvPr id="8" name="자유형 7">
            <a:extLst>
              <a:ext uri="{FF2B5EF4-FFF2-40B4-BE49-F238E27FC236}">
                <a16:creationId xmlns:a16="http://schemas.microsoft.com/office/drawing/2014/main" id="{D50D065D-EC40-49CD-A7ED-B1BD20E9EB57}"/>
              </a:ext>
            </a:extLst>
          </p:cNvPr>
          <p:cNvSpPr/>
          <p:nvPr/>
        </p:nvSpPr>
        <p:spPr>
          <a:xfrm>
            <a:off x="3789784" y="2555533"/>
            <a:ext cx="2021132" cy="1309950"/>
          </a:xfrm>
          <a:custGeom>
            <a:avLst/>
            <a:gdLst>
              <a:gd name="connsiteX0" fmla="*/ 0 w 2476500"/>
              <a:gd name="connsiteY0" fmla="*/ 0 h 2854800"/>
              <a:gd name="connsiteX1" fmla="*/ 2476500 w 2476500"/>
              <a:gd name="connsiteY1" fmla="*/ 0 h 2854800"/>
              <a:gd name="connsiteX2" fmla="*/ 2476500 w 2476500"/>
              <a:gd name="connsiteY2" fmla="*/ 2854800 h 2854800"/>
              <a:gd name="connsiteX3" fmla="*/ 0 w 2476500"/>
              <a:gd name="connsiteY3" fmla="*/ 2854800 h 2854800"/>
              <a:gd name="connsiteX4" fmla="*/ 0 w 2476500"/>
              <a:gd name="connsiteY4" fmla="*/ 0 h 285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2854800">
                <a:moveTo>
                  <a:pt x="0" y="0"/>
                </a:moveTo>
                <a:lnTo>
                  <a:pt x="2476500" y="0"/>
                </a:lnTo>
                <a:lnTo>
                  <a:pt x="2476500" y="2854800"/>
                </a:lnTo>
                <a:lnTo>
                  <a:pt x="0" y="2854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676" tIns="74676" rIns="99568" bIns="112014" numCol="1" spcCol="1270" anchor="t" anchorCtr="0">
            <a:noAutofit/>
          </a:bodyPr>
          <a:lstStyle/>
          <a:p>
            <a:pPr marL="114300" lvl="1" indent="-114300" algn="l" defTabSz="6223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dirty="0" err="1"/>
              <a:t>HM_jae</a:t>
            </a:r>
            <a:endParaRPr lang="en-US" altLang="ko-KR" sz="1400" kern="1200" dirty="0"/>
          </a:p>
          <a:p>
            <a:pPr marL="114300" lvl="1" indent="-114300" algn="l" defTabSz="6223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kern="1200" dirty="0" err="1"/>
              <a:t>HM_Url</a:t>
            </a:r>
            <a:endParaRPr lang="ko-KR" altLang="en-US" sz="1400" kern="1200" dirty="0"/>
          </a:p>
          <a:p>
            <a:pPr marL="114300" lvl="1" indent="-114300" algn="l" defTabSz="6223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kern="1200" dirty="0" err="1"/>
              <a:t>HM_Price</a:t>
            </a:r>
            <a:endParaRPr lang="ko-KR" altLang="en-US" sz="1400" kern="1200" dirty="0"/>
          </a:p>
          <a:p>
            <a:pPr marL="114300" lvl="1" indent="-114300" algn="l" defTabSz="6223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kern="1200" dirty="0" err="1"/>
              <a:t>HM_Menu</a:t>
            </a:r>
            <a:endParaRPr lang="ko-KR" altLang="en-US" sz="1400" kern="1200" dirty="0"/>
          </a:p>
          <a:p>
            <a:pPr marL="114300" lvl="1" indent="-114300" algn="l" defTabSz="6223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kern="1200" dirty="0" err="1"/>
              <a:t>HM_Image</a:t>
            </a:r>
            <a:endParaRPr lang="ko-KR" altLang="en-US" sz="1400" kern="1200" dirty="0"/>
          </a:p>
        </p:txBody>
      </p:sp>
      <p:sp>
        <p:nvSpPr>
          <p:cNvPr id="9" name="자유형 8">
            <a:extLst>
              <a:ext uri="{FF2B5EF4-FFF2-40B4-BE49-F238E27FC236}">
                <a16:creationId xmlns:a16="http://schemas.microsoft.com/office/drawing/2014/main" id="{3D4BFB1E-8C7F-4958-8C31-0B0E50A4BB3B}"/>
              </a:ext>
            </a:extLst>
          </p:cNvPr>
          <p:cNvSpPr/>
          <p:nvPr/>
        </p:nvSpPr>
        <p:spPr>
          <a:xfrm>
            <a:off x="6612994" y="1564933"/>
            <a:ext cx="2009546" cy="990600"/>
          </a:xfrm>
          <a:custGeom>
            <a:avLst/>
            <a:gdLst>
              <a:gd name="connsiteX0" fmla="*/ 0 w 2476500"/>
              <a:gd name="connsiteY0" fmla="*/ 0 h 990600"/>
              <a:gd name="connsiteX1" fmla="*/ 2476500 w 2476500"/>
              <a:gd name="connsiteY1" fmla="*/ 0 h 990600"/>
              <a:gd name="connsiteX2" fmla="*/ 2476500 w 2476500"/>
              <a:gd name="connsiteY2" fmla="*/ 990600 h 990600"/>
              <a:gd name="connsiteX3" fmla="*/ 0 w 2476500"/>
              <a:gd name="connsiteY3" fmla="*/ 990600 h 990600"/>
              <a:gd name="connsiteX4" fmla="*/ 0 w 2476500"/>
              <a:gd name="connsiteY4" fmla="*/ 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990600">
                <a:moveTo>
                  <a:pt x="0" y="0"/>
                </a:moveTo>
                <a:lnTo>
                  <a:pt x="2476500" y="0"/>
                </a:lnTo>
                <a:lnTo>
                  <a:pt x="24765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81280" rIns="142240" bIns="81280" numCol="1" spcCol="1270" anchor="ctr" anchorCtr="0">
            <a:noAutofit/>
          </a:bodyPr>
          <a:lstStyle/>
          <a:p>
            <a:pPr lvl="0" algn="ctr" defTabSz="8890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kern="1200" dirty="0" err="1"/>
              <a:t>L_Mart</a:t>
            </a:r>
            <a:endParaRPr lang="ko-KR" altLang="en-US" sz="2000" kern="1200" dirty="0"/>
          </a:p>
        </p:txBody>
      </p:sp>
      <p:sp>
        <p:nvSpPr>
          <p:cNvPr id="10" name="자유형 9">
            <a:extLst>
              <a:ext uri="{FF2B5EF4-FFF2-40B4-BE49-F238E27FC236}">
                <a16:creationId xmlns:a16="http://schemas.microsoft.com/office/drawing/2014/main" id="{C77248D7-4BF9-40B7-85F0-BBE3D2AE3696}"/>
              </a:ext>
            </a:extLst>
          </p:cNvPr>
          <p:cNvSpPr/>
          <p:nvPr/>
        </p:nvSpPr>
        <p:spPr>
          <a:xfrm>
            <a:off x="6612994" y="2555533"/>
            <a:ext cx="2009545" cy="1309950"/>
          </a:xfrm>
          <a:custGeom>
            <a:avLst/>
            <a:gdLst>
              <a:gd name="connsiteX0" fmla="*/ 0 w 2476500"/>
              <a:gd name="connsiteY0" fmla="*/ 0 h 2854800"/>
              <a:gd name="connsiteX1" fmla="*/ 2476500 w 2476500"/>
              <a:gd name="connsiteY1" fmla="*/ 0 h 2854800"/>
              <a:gd name="connsiteX2" fmla="*/ 2476500 w 2476500"/>
              <a:gd name="connsiteY2" fmla="*/ 2854800 h 2854800"/>
              <a:gd name="connsiteX3" fmla="*/ 0 w 2476500"/>
              <a:gd name="connsiteY3" fmla="*/ 2854800 h 2854800"/>
              <a:gd name="connsiteX4" fmla="*/ 0 w 2476500"/>
              <a:gd name="connsiteY4" fmla="*/ 0 h 285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2854800">
                <a:moveTo>
                  <a:pt x="0" y="0"/>
                </a:moveTo>
                <a:lnTo>
                  <a:pt x="2476500" y="0"/>
                </a:lnTo>
                <a:lnTo>
                  <a:pt x="2476500" y="2854800"/>
                </a:lnTo>
                <a:lnTo>
                  <a:pt x="0" y="2854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676" tIns="74676" rIns="99568" bIns="112014" numCol="1" spcCol="1270" anchor="t" anchorCtr="0">
            <a:noAutofit/>
          </a:bodyPr>
          <a:lstStyle/>
          <a:p>
            <a:pPr marL="114300" lvl="1" indent="-114300" algn="l" defTabSz="6223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dirty="0" err="1"/>
              <a:t>LM_Jae</a:t>
            </a:r>
            <a:endParaRPr lang="en-US" altLang="ko-KR" sz="1400" dirty="0"/>
          </a:p>
          <a:p>
            <a:pPr marL="114300" lvl="1" indent="-114300" algn="l" defTabSz="6223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dirty="0" err="1"/>
              <a:t>L</a:t>
            </a:r>
            <a:r>
              <a:rPr lang="en-US" altLang="ko-KR" sz="1400" kern="1200" dirty="0" err="1"/>
              <a:t>M_Url</a:t>
            </a:r>
            <a:endParaRPr lang="ko-KR" altLang="en-US" sz="1400" kern="1200" dirty="0"/>
          </a:p>
          <a:p>
            <a:pPr marL="114300" lvl="1" indent="-114300" algn="l" defTabSz="6223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dirty="0" err="1"/>
              <a:t>L</a:t>
            </a:r>
            <a:r>
              <a:rPr lang="en-US" altLang="ko-KR" sz="1400" kern="1200" dirty="0" err="1"/>
              <a:t>M_Price</a:t>
            </a:r>
            <a:endParaRPr lang="ko-KR" altLang="en-US" sz="1400" kern="1200" dirty="0"/>
          </a:p>
          <a:p>
            <a:pPr marL="114300" lvl="1" indent="-114300" algn="l" defTabSz="6223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dirty="0" err="1"/>
              <a:t>L</a:t>
            </a:r>
            <a:r>
              <a:rPr lang="en-US" altLang="ko-KR" sz="1400" kern="1200" dirty="0" err="1"/>
              <a:t>M_Menu</a:t>
            </a:r>
            <a:endParaRPr lang="ko-KR" altLang="en-US" sz="1400" kern="1200" dirty="0"/>
          </a:p>
          <a:p>
            <a:pPr marL="114300" lvl="1" indent="-114300" algn="l" defTabSz="6223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dirty="0" err="1"/>
              <a:t>L</a:t>
            </a:r>
            <a:r>
              <a:rPr lang="en-US" altLang="ko-KR" sz="1400" kern="1200" dirty="0" err="1"/>
              <a:t>M_Image</a:t>
            </a:r>
            <a:endParaRPr lang="ko-KR" altLang="en-US" sz="1400" kern="1200" dirty="0"/>
          </a:p>
        </p:txBody>
      </p:sp>
      <p:sp>
        <p:nvSpPr>
          <p:cNvPr id="11" name="자유형 19">
            <a:extLst>
              <a:ext uri="{FF2B5EF4-FFF2-40B4-BE49-F238E27FC236}">
                <a16:creationId xmlns:a16="http://schemas.microsoft.com/office/drawing/2014/main" id="{42783D10-42DE-4649-97FC-2F47F1F42430}"/>
              </a:ext>
            </a:extLst>
          </p:cNvPr>
          <p:cNvSpPr/>
          <p:nvPr/>
        </p:nvSpPr>
        <p:spPr>
          <a:xfrm>
            <a:off x="2209964" y="4215474"/>
            <a:ext cx="2021132" cy="990600"/>
          </a:xfrm>
          <a:custGeom>
            <a:avLst/>
            <a:gdLst>
              <a:gd name="connsiteX0" fmla="*/ 0 w 2476500"/>
              <a:gd name="connsiteY0" fmla="*/ 0 h 990600"/>
              <a:gd name="connsiteX1" fmla="*/ 2476500 w 2476500"/>
              <a:gd name="connsiteY1" fmla="*/ 0 h 990600"/>
              <a:gd name="connsiteX2" fmla="*/ 2476500 w 2476500"/>
              <a:gd name="connsiteY2" fmla="*/ 990600 h 990600"/>
              <a:gd name="connsiteX3" fmla="*/ 0 w 2476500"/>
              <a:gd name="connsiteY3" fmla="*/ 990600 h 990600"/>
              <a:gd name="connsiteX4" fmla="*/ 0 w 2476500"/>
              <a:gd name="connsiteY4" fmla="*/ 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990600">
                <a:moveTo>
                  <a:pt x="0" y="0"/>
                </a:moveTo>
                <a:lnTo>
                  <a:pt x="2476500" y="0"/>
                </a:lnTo>
                <a:lnTo>
                  <a:pt x="24765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81280" rIns="142240" bIns="81280" numCol="1" spcCol="1270" anchor="ctr" anchorCtr="0">
            <a:noAutofit/>
          </a:bodyPr>
          <a:lstStyle/>
          <a:p>
            <a:pPr lvl="0" algn="ctr" defTabSz="8890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dirty="0" err="1"/>
              <a:t>JaeRyo</a:t>
            </a:r>
            <a:endParaRPr lang="ko-KR" altLang="en-US" sz="2000" kern="1200" dirty="0"/>
          </a:p>
        </p:txBody>
      </p:sp>
      <p:sp>
        <p:nvSpPr>
          <p:cNvPr id="12" name="자유형 20">
            <a:extLst>
              <a:ext uri="{FF2B5EF4-FFF2-40B4-BE49-F238E27FC236}">
                <a16:creationId xmlns:a16="http://schemas.microsoft.com/office/drawing/2014/main" id="{61D9EE2B-C7FA-48ED-BB76-D84A8CC378B3}"/>
              </a:ext>
            </a:extLst>
          </p:cNvPr>
          <p:cNvSpPr/>
          <p:nvPr/>
        </p:nvSpPr>
        <p:spPr>
          <a:xfrm>
            <a:off x="2209964" y="5206074"/>
            <a:ext cx="2021132" cy="1309950"/>
          </a:xfrm>
          <a:custGeom>
            <a:avLst/>
            <a:gdLst>
              <a:gd name="connsiteX0" fmla="*/ 0 w 2476500"/>
              <a:gd name="connsiteY0" fmla="*/ 0 h 2854800"/>
              <a:gd name="connsiteX1" fmla="*/ 2476500 w 2476500"/>
              <a:gd name="connsiteY1" fmla="*/ 0 h 2854800"/>
              <a:gd name="connsiteX2" fmla="*/ 2476500 w 2476500"/>
              <a:gd name="connsiteY2" fmla="*/ 2854800 h 2854800"/>
              <a:gd name="connsiteX3" fmla="*/ 0 w 2476500"/>
              <a:gd name="connsiteY3" fmla="*/ 2854800 h 2854800"/>
              <a:gd name="connsiteX4" fmla="*/ 0 w 2476500"/>
              <a:gd name="connsiteY4" fmla="*/ 0 h 285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2854800">
                <a:moveTo>
                  <a:pt x="0" y="0"/>
                </a:moveTo>
                <a:lnTo>
                  <a:pt x="2476500" y="0"/>
                </a:lnTo>
                <a:lnTo>
                  <a:pt x="2476500" y="2854800"/>
                </a:lnTo>
                <a:lnTo>
                  <a:pt x="0" y="2854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676" tIns="74676" rIns="99568" bIns="112014" numCol="1" spcCol="1270" anchor="t" anchorCtr="0">
            <a:noAutofit/>
          </a:bodyPr>
          <a:lstStyle/>
          <a:p>
            <a:pPr marL="114300" lvl="1" indent="-114300" algn="l" defTabSz="6223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dirty="0" err="1"/>
              <a:t>JR_Num</a:t>
            </a:r>
            <a:r>
              <a:rPr lang="en-US" altLang="ko-KR" sz="1400" dirty="0"/>
              <a:t>(Auto)</a:t>
            </a:r>
          </a:p>
          <a:p>
            <a:pPr marL="114300" lvl="1" indent="-114300" algn="l" defTabSz="6223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dirty="0" err="1"/>
              <a:t>JR_Url</a:t>
            </a:r>
            <a:r>
              <a:rPr lang="en-US" altLang="ko-KR" sz="1400" dirty="0"/>
              <a:t> </a:t>
            </a:r>
            <a:endParaRPr lang="ko-KR" altLang="en-US" sz="1400" kern="1200" dirty="0"/>
          </a:p>
          <a:p>
            <a:pPr marL="114300" lvl="1" indent="-114300" algn="l" defTabSz="6223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kern="1200" dirty="0" err="1"/>
              <a:t>JR_Image</a:t>
            </a:r>
            <a:endParaRPr lang="ko-KR" altLang="en-US" sz="1400" kern="1200" dirty="0"/>
          </a:p>
          <a:p>
            <a:pPr marL="114300" lvl="1" indent="-114300" algn="l" defTabSz="6223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dirty="0" err="1"/>
              <a:t>JR</a:t>
            </a:r>
            <a:r>
              <a:rPr lang="en-US" altLang="ko-KR" sz="1400" kern="1200" dirty="0" err="1"/>
              <a:t>_Menu</a:t>
            </a:r>
            <a:r>
              <a:rPr lang="en-US" altLang="ko-KR" sz="1400" kern="1200" dirty="0"/>
              <a:t> </a:t>
            </a:r>
            <a:endParaRPr lang="ko-KR" altLang="en-US" sz="1400" kern="1200" dirty="0"/>
          </a:p>
          <a:p>
            <a:pPr marL="0" lvl="1" algn="l" defTabSz="6223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1400" kern="1200" dirty="0"/>
              <a:t> </a:t>
            </a:r>
            <a:endParaRPr lang="ko-KR" altLang="en-US" sz="1400" kern="1200" dirty="0"/>
          </a:p>
        </p:txBody>
      </p:sp>
      <p:sp>
        <p:nvSpPr>
          <p:cNvPr id="13" name="자유형 23">
            <a:extLst>
              <a:ext uri="{FF2B5EF4-FFF2-40B4-BE49-F238E27FC236}">
                <a16:creationId xmlns:a16="http://schemas.microsoft.com/office/drawing/2014/main" id="{FB1D93CA-2ABB-412D-BAD6-4C2FF1032AD4}"/>
              </a:ext>
            </a:extLst>
          </p:cNvPr>
          <p:cNvSpPr/>
          <p:nvPr/>
        </p:nvSpPr>
        <p:spPr>
          <a:xfrm>
            <a:off x="5224178" y="4241055"/>
            <a:ext cx="2009546" cy="990600"/>
          </a:xfrm>
          <a:custGeom>
            <a:avLst/>
            <a:gdLst>
              <a:gd name="connsiteX0" fmla="*/ 0 w 2476500"/>
              <a:gd name="connsiteY0" fmla="*/ 0 h 990600"/>
              <a:gd name="connsiteX1" fmla="*/ 2476500 w 2476500"/>
              <a:gd name="connsiteY1" fmla="*/ 0 h 990600"/>
              <a:gd name="connsiteX2" fmla="*/ 2476500 w 2476500"/>
              <a:gd name="connsiteY2" fmla="*/ 990600 h 990600"/>
              <a:gd name="connsiteX3" fmla="*/ 0 w 2476500"/>
              <a:gd name="connsiteY3" fmla="*/ 990600 h 990600"/>
              <a:gd name="connsiteX4" fmla="*/ 0 w 2476500"/>
              <a:gd name="connsiteY4" fmla="*/ 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990600">
                <a:moveTo>
                  <a:pt x="0" y="0"/>
                </a:moveTo>
                <a:lnTo>
                  <a:pt x="2476500" y="0"/>
                </a:lnTo>
                <a:lnTo>
                  <a:pt x="24765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81280" rIns="142240" bIns="81280" numCol="1" spcCol="1270" anchor="ctr" anchorCtr="0">
            <a:noAutofit/>
          </a:bodyPr>
          <a:lstStyle/>
          <a:p>
            <a:pPr lvl="0" algn="ctr" defTabSz="8890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000" dirty="0"/>
              <a:t>JaeRyo2</a:t>
            </a:r>
            <a:endParaRPr lang="ko-KR" altLang="en-US" sz="2000" kern="1200" dirty="0"/>
          </a:p>
        </p:txBody>
      </p:sp>
      <p:sp>
        <p:nvSpPr>
          <p:cNvPr id="14" name="자유형 24">
            <a:extLst>
              <a:ext uri="{FF2B5EF4-FFF2-40B4-BE49-F238E27FC236}">
                <a16:creationId xmlns:a16="http://schemas.microsoft.com/office/drawing/2014/main" id="{8DB459E9-6A1D-4278-ABED-479D4874911E}"/>
              </a:ext>
            </a:extLst>
          </p:cNvPr>
          <p:cNvSpPr/>
          <p:nvPr/>
        </p:nvSpPr>
        <p:spPr>
          <a:xfrm>
            <a:off x="5224178" y="5231656"/>
            <a:ext cx="2009545" cy="1347764"/>
          </a:xfrm>
          <a:custGeom>
            <a:avLst/>
            <a:gdLst>
              <a:gd name="connsiteX0" fmla="*/ 0 w 2476500"/>
              <a:gd name="connsiteY0" fmla="*/ 0 h 2854800"/>
              <a:gd name="connsiteX1" fmla="*/ 2476500 w 2476500"/>
              <a:gd name="connsiteY1" fmla="*/ 0 h 2854800"/>
              <a:gd name="connsiteX2" fmla="*/ 2476500 w 2476500"/>
              <a:gd name="connsiteY2" fmla="*/ 2854800 h 2854800"/>
              <a:gd name="connsiteX3" fmla="*/ 0 w 2476500"/>
              <a:gd name="connsiteY3" fmla="*/ 2854800 h 2854800"/>
              <a:gd name="connsiteX4" fmla="*/ 0 w 2476500"/>
              <a:gd name="connsiteY4" fmla="*/ 0 h 285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2854800">
                <a:moveTo>
                  <a:pt x="0" y="0"/>
                </a:moveTo>
                <a:lnTo>
                  <a:pt x="2476500" y="0"/>
                </a:lnTo>
                <a:lnTo>
                  <a:pt x="2476500" y="2854800"/>
                </a:lnTo>
                <a:lnTo>
                  <a:pt x="0" y="2854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676" tIns="74676" rIns="99568" bIns="112014" numCol="1" spcCol="1270" anchor="t" anchorCtr="0">
            <a:noAutofit/>
          </a:bodyPr>
          <a:lstStyle/>
          <a:p>
            <a:pPr marL="114300" lvl="1" indent="-114300" algn="l" defTabSz="6223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dirty="0"/>
              <a:t>JR_Num2(Auto)</a:t>
            </a:r>
          </a:p>
          <a:p>
            <a:pPr marL="114300" lvl="1" indent="-114300" algn="l" defTabSz="6223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dirty="0"/>
              <a:t>JR_1</a:t>
            </a:r>
          </a:p>
          <a:p>
            <a:pPr marL="114300" lvl="1" indent="-114300" algn="l" defTabSz="6223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dirty="0"/>
              <a:t>JR_2</a:t>
            </a:r>
          </a:p>
          <a:p>
            <a:pPr marL="0" lvl="1" algn="l" defTabSz="6223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altLang="ko-KR" sz="1400" dirty="0"/>
          </a:p>
          <a:p>
            <a:pPr marL="114300" lvl="1" indent="-114300" algn="l" defTabSz="6223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ko-KR" sz="1400" dirty="0"/>
              <a:t>JR_30</a:t>
            </a:r>
            <a:endParaRPr lang="ko-KR" altLang="en-US" sz="1400" kern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6F5FA4-0AD9-4764-935D-412DAF7D3E5F}"/>
              </a:ext>
            </a:extLst>
          </p:cNvPr>
          <p:cNvSpPr txBox="1"/>
          <p:nvPr/>
        </p:nvSpPr>
        <p:spPr>
          <a:xfrm>
            <a:off x="5472120" y="5952554"/>
            <a:ext cx="461665" cy="4500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0820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C60D5-7F17-4502-A03F-DCAD181C6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12" y="0"/>
            <a:ext cx="8641176" cy="728640"/>
          </a:xfrm>
        </p:spPr>
        <p:txBody>
          <a:bodyPr/>
          <a:lstStyle/>
          <a:p>
            <a:r>
              <a:rPr lang="en-US" altLang="ko-KR" dirty="0"/>
              <a:t>Crawler</a:t>
            </a:r>
            <a:endParaRPr lang="ko-KR" altLang="en-US" dirty="0"/>
          </a:p>
        </p:txBody>
      </p:sp>
      <p:pic>
        <p:nvPicPr>
          <p:cNvPr id="1028" name="Picture 4" descr="ë§ê°ì ë ìí¼ ë¡ê³ ì ëí ì´ë¯¸ì§ ê²ìê²°ê³¼">
            <a:extLst>
              <a:ext uri="{FF2B5EF4-FFF2-40B4-BE49-F238E27FC236}">
                <a16:creationId xmlns:a16="http://schemas.microsoft.com/office/drawing/2014/main" id="{4CB8313B-6482-4159-A93C-5ED76E373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47" y="895457"/>
            <a:ext cx="3778211" cy="133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0D21479A-FD3C-48BD-A7F6-DF2523913FB3}"/>
              </a:ext>
            </a:extLst>
          </p:cNvPr>
          <p:cNvGrpSpPr/>
          <p:nvPr/>
        </p:nvGrpSpPr>
        <p:grpSpPr>
          <a:xfrm>
            <a:off x="1947588" y="2749355"/>
            <a:ext cx="4759818" cy="1196246"/>
            <a:chOff x="340289" y="2772826"/>
            <a:chExt cx="4759818" cy="119624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127E54A-6B57-4179-9596-073435A8E7D5}"/>
                </a:ext>
              </a:extLst>
            </p:cNvPr>
            <p:cNvSpPr/>
            <p:nvPr/>
          </p:nvSpPr>
          <p:spPr>
            <a:xfrm>
              <a:off x="645211" y="3240432"/>
              <a:ext cx="4454896" cy="728640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get_info</a:t>
              </a:r>
              <a:r>
                <a:rPr lang="en-US" altLang="ko-KR" dirty="0">
                  <a:solidFill>
                    <a:schemeClr val="tx1"/>
                  </a:solidFill>
                </a:rPr>
                <a:t>(URL=[], </a:t>
              </a:r>
              <a:r>
                <a:rPr lang="en-US" altLang="ko-KR" dirty="0" err="1">
                  <a:solidFill>
                    <a:schemeClr val="tx1"/>
                  </a:solidFill>
                </a:rPr>
                <a:t>img</a:t>
              </a:r>
              <a:r>
                <a:rPr lang="en-US" altLang="ko-KR" dirty="0">
                  <a:solidFill>
                    <a:schemeClr val="tx1"/>
                  </a:solidFill>
                </a:rPr>
                <a:t>=[], Name=[])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잘린 대각선 방향 모서리 7">
              <a:extLst>
                <a:ext uri="{FF2B5EF4-FFF2-40B4-BE49-F238E27FC236}">
                  <a16:creationId xmlns:a16="http://schemas.microsoft.com/office/drawing/2014/main" id="{3B0084FA-2128-40AF-B86F-9D8A14317706}"/>
                </a:ext>
              </a:extLst>
            </p:cNvPr>
            <p:cNvSpPr/>
            <p:nvPr/>
          </p:nvSpPr>
          <p:spPr>
            <a:xfrm>
              <a:off x="340289" y="2772826"/>
              <a:ext cx="1980264" cy="540072"/>
            </a:xfrm>
            <a:prstGeom prst="snip2DiagRect">
              <a:avLst>
                <a:gd name="adj1" fmla="val 0"/>
                <a:gd name="adj2" fmla="val 46482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ranking.py</a:t>
              </a:r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92ADD62-71A0-46B8-95E2-A9DB99919B25}"/>
              </a:ext>
            </a:extLst>
          </p:cNvPr>
          <p:cNvGrpSpPr/>
          <p:nvPr/>
        </p:nvGrpSpPr>
        <p:grpSpPr>
          <a:xfrm>
            <a:off x="2079850" y="4722944"/>
            <a:ext cx="4627556" cy="1096932"/>
            <a:chOff x="567164" y="4161612"/>
            <a:chExt cx="4627556" cy="1096932"/>
          </a:xfrm>
        </p:grpSpPr>
        <p:sp>
          <p:nvSpPr>
            <p:cNvPr id="11" name="사각형: 잘린 대각선 방향 모서리 10">
              <a:extLst>
                <a:ext uri="{FF2B5EF4-FFF2-40B4-BE49-F238E27FC236}">
                  <a16:creationId xmlns:a16="http://schemas.microsoft.com/office/drawing/2014/main" id="{2D9DB4AB-D8F1-4BDC-BC25-E772CA6CF4E6}"/>
                </a:ext>
              </a:extLst>
            </p:cNvPr>
            <p:cNvSpPr/>
            <p:nvPr/>
          </p:nvSpPr>
          <p:spPr>
            <a:xfrm>
              <a:off x="567164" y="4161612"/>
              <a:ext cx="1980264" cy="540072"/>
            </a:xfrm>
            <a:prstGeom prst="snip2DiagRect">
              <a:avLst>
                <a:gd name="adj1" fmla="val 0"/>
                <a:gd name="adj2" fmla="val 46482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material.py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650F6D4-CE02-447F-B8D7-606AC9C16C93}"/>
                </a:ext>
              </a:extLst>
            </p:cNvPr>
            <p:cNvSpPr/>
            <p:nvPr/>
          </p:nvSpPr>
          <p:spPr>
            <a:xfrm>
              <a:off x="739824" y="4529904"/>
              <a:ext cx="4454896" cy="728640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get_mater</a:t>
              </a:r>
              <a:r>
                <a:rPr lang="en-US" altLang="ko-KR" dirty="0">
                  <a:solidFill>
                    <a:schemeClr val="tx1"/>
                  </a:solidFill>
                </a:rPr>
                <a:t>(URL, </a:t>
              </a:r>
              <a:r>
                <a:rPr lang="en-US" altLang="ko-KR" dirty="0" err="1">
                  <a:solidFill>
                    <a:schemeClr val="tx1"/>
                  </a:solidFill>
                </a:rPr>
                <a:t>JaeRyo</a:t>
              </a:r>
              <a:r>
                <a:rPr lang="en-US" altLang="ko-KR" dirty="0">
                  <a:solidFill>
                    <a:schemeClr val="tx1"/>
                  </a:solidFill>
                </a:rPr>
                <a:t>=[])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821113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사용자 지정 3">
      <a:majorFont>
        <a:latin typeface="Consolas"/>
        <a:ea typeface="나눔고딕코딩"/>
        <a:cs typeface=""/>
      </a:majorFont>
      <a:minorFont>
        <a:latin typeface="Consolas"/>
        <a:ea typeface="나눔고딕코딩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13252</TotalTime>
  <Words>407</Words>
  <Application>Microsoft Office PowerPoint</Application>
  <PresentationFormat>화면 슬라이드 쇼(4:3)</PresentationFormat>
  <Paragraphs>136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나눔고딕코딩</vt:lpstr>
      <vt:lpstr>Arial</vt:lpstr>
      <vt:lpstr>Consolas</vt:lpstr>
      <vt:lpstr>Tahoma</vt:lpstr>
      <vt:lpstr>Wingdings</vt:lpstr>
      <vt:lpstr>맑은 고딕</vt:lpstr>
      <vt:lpstr>1_Office 테마</vt:lpstr>
      <vt:lpstr>IT Seminar Project  - Final - </vt:lpstr>
      <vt:lpstr>Contents</vt:lpstr>
      <vt:lpstr>Overview</vt:lpstr>
      <vt:lpstr>Overview</vt:lpstr>
      <vt:lpstr>Overview</vt:lpstr>
      <vt:lpstr>Overview</vt:lpstr>
      <vt:lpstr>Overview</vt:lpstr>
      <vt:lpstr>Overview</vt:lpstr>
      <vt:lpstr>Crawler</vt:lpstr>
      <vt:lpstr>Crawler</vt:lpstr>
      <vt:lpstr>Crawler</vt:lpstr>
      <vt:lpstr>Crawler</vt:lpstr>
      <vt:lpstr>Crawler</vt:lpstr>
      <vt:lpstr>DB 연동</vt:lpstr>
      <vt:lpstr>DB 연동</vt:lpstr>
      <vt:lpstr>고찰</vt:lpstr>
      <vt:lpstr>역할분담</vt:lpstr>
      <vt:lpstr>Q &amp; A</vt:lpstr>
      <vt:lpstr>Thankyou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이현명</cp:lastModifiedBy>
  <cp:revision>967</cp:revision>
  <cp:lastPrinted>2011-05-11T10:55:03Z</cp:lastPrinted>
  <dcterms:created xsi:type="dcterms:W3CDTF">2006-10-05T04:04:58Z</dcterms:created>
  <dcterms:modified xsi:type="dcterms:W3CDTF">2018-12-10T18:26:43Z</dcterms:modified>
</cp:coreProperties>
</file>