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4" r:id="rId2"/>
    <p:sldId id="259" r:id="rId3"/>
    <p:sldId id="308" r:id="rId4"/>
    <p:sldId id="310" r:id="rId5"/>
    <p:sldId id="311" r:id="rId6"/>
    <p:sldId id="313" r:id="rId7"/>
    <p:sldId id="314" r:id="rId8"/>
    <p:sldId id="315" r:id="rId9"/>
    <p:sldId id="31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2D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5" autoAdjust="0"/>
    <p:restoredTop sz="96011" autoAdjust="0"/>
  </p:normalViewPr>
  <p:slideViewPr>
    <p:cSldViewPr snapToGrid="0">
      <p:cViewPr varScale="1">
        <p:scale>
          <a:sx n="113" d="100"/>
          <a:sy n="113" d="100"/>
        </p:scale>
        <p:origin x="108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ACEA-BF90-49D8-999F-875BA513B25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492A3-1C74-4DC5-9C29-CFCFDC15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492A3-1C74-4DC5-9C29-CFCFDC1590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3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F452-D499-FED3-9DC9-D95489821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5D3DE-2E6D-B420-0556-2F8AE74C0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E1E7A-0205-C31B-D650-E95ABF7E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9CFD1-136C-D77B-75FD-F6C3136C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4E2FD-DB98-FD75-AFE6-D580EB0F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033" y="6356350"/>
            <a:ext cx="2743200" cy="365125"/>
          </a:xfrm>
        </p:spPr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4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EAABD-817C-188B-5134-41C3C93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3D89B-8229-72B0-BED3-3F7E961B1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E96F0-B0F6-66A7-56E6-6F2BD709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D38D3-A10F-22E0-B963-4D519116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18080-E8DC-1E5E-0303-E957D096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3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C9E977-2280-F81E-8BA2-B37DF3868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5FC133-A29A-9FE5-BE04-D480BAEF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F0BA-16AB-65DC-2BF6-302CC29B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6BBEE-9A07-5A07-E3EA-A771567B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0984B-D00A-4F47-3EBF-5B3387DC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6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C0239-8711-C225-BAC4-F571884E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E686E-18F4-0D1D-E908-740088C4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C272F-1BAC-5733-0B60-492D8722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15F8B-E745-F810-38B8-783A7E0C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F4B36-9008-C01B-F8E1-8BE86FC4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0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89083-DF0F-471F-9DEB-B85042C7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37B31-55EF-34A7-BAC1-5D84BC88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0E0F2-70F1-3BFE-0FDA-3FD718E0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0065A-9246-86E1-B6B8-8F3ED730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E6E86-99B4-BDA2-97D7-4753EF62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3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F6E2F-BE96-FB63-B52A-BCBF3DE9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716E8-4BE2-A59D-ABC9-7373445DA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AAC23-DFEF-4A94-553C-386B0A37B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65A04-F0D5-F2DC-C87E-3BE80E7D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C1556-1258-7D9D-E49B-850D1819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68F87-9796-06F4-29E5-6D9D4770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0685C-7857-A039-2C4A-4C7CDF0E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409D1-E4C5-63D9-449D-BB35A343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F2A95-E87F-B093-4D94-420BACD12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10B015-0976-9E25-10DB-6E4B7F1C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4F0F25-6573-A719-7E6F-421E4D233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E2DA3-B007-4EDE-4FD0-92360198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6C6667-04FA-C165-E6D9-6A6B7D3D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769AAE-1C85-0C10-D8AA-0FE3D410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4426A-DFCF-7099-1E15-2BB6393C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0A6674-D69C-49C3-BC91-0D256EDB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197B5-4860-209F-F7B6-B5EDC4AA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E5BB8F-5755-163B-135E-BE6616C9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998B3A-E65A-FB6A-AB19-A2ECB83D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B1FC7-DD12-CBE8-D417-B349D6B9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647C7-404D-3CD6-C804-609C3915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799DD-4954-C3AF-8C93-09BE0FC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A159-BB46-1F21-8FC8-E304C013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26FF0-C03C-8AD8-1961-A72F6CA8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A401B-9AC1-5916-1F73-D1AF524B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FB1D5-56A9-210E-32C5-36A53B67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ED5A0-FD3B-807E-0BFC-80338BF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7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5C861-2F1A-3C0C-00BE-9CF7BC17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DCCD59-AA54-D61A-A358-BB9E78E34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D26ED7-323B-4B7D-EA8A-93EF203BC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6E0A2-B799-6051-3904-F55D7434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DF435-5731-85FF-EC74-A0710E89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278BA-830F-FDD9-A4DD-37C00154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1D30F3-9632-6AFF-1D96-7EEB0367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514CF-2A92-E1F5-8143-71C69B198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00748-6FDF-50A9-9CE5-7D2382073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97FC-EC72-494F-BE86-1B2147404421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A14A1-E523-FB7B-0124-C79766B9E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13663-60DC-1142-11EF-22D16D25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93694" y="3556448"/>
            <a:ext cx="2004613" cy="83134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29F6664-A637-D64C-63C1-E45AADE3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000E7-3B69-F797-3322-56EB980035C9}"/>
              </a:ext>
            </a:extLst>
          </p:cNvPr>
          <p:cNvSpPr txBox="1"/>
          <p:nvPr/>
        </p:nvSpPr>
        <p:spPr>
          <a:xfrm>
            <a:off x="11127738" y="6380976"/>
            <a:ext cx="694421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220804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FCEA7-9DEC-E4E1-C29D-214B6F8608AA}"/>
              </a:ext>
            </a:extLst>
          </p:cNvPr>
          <p:cNvSpPr/>
          <p:nvPr/>
        </p:nvSpPr>
        <p:spPr>
          <a:xfrm>
            <a:off x="5334436" y="2524526"/>
            <a:ext cx="1763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5400" b="1" kern="0" dirty="0"/>
              <a:t>ECG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4A891-72A4-D611-0E3F-DBBCDDA8081C}"/>
              </a:ext>
            </a:extLst>
          </p:cNvPr>
          <p:cNvSpPr txBox="1"/>
          <p:nvPr/>
        </p:nvSpPr>
        <p:spPr>
          <a:xfrm>
            <a:off x="5043468" y="382132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연구진행 현황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발표자료</a:t>
            </a:r>
            <a:endParaRPr lang="en-US" altLang="ko-KR" sz="140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18F5B62-2086-AFC9-8116-3F43FC7C2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63340"/>
              </p:ext>
            </p:extLst>
          </p:nvPr>
        </p:nvGraphicFramePr>
        <p:xfrm>
          <a:off x="2119155" y="2610718"/>
          <a:ext cx="8267700" cy="2567404"/>
        </p:xfrm>
        <a:graphic>
          <a:graphicData uri="http://schemas.openxmlformats.org/drawingml/2006/table">
            <a:tbl>
              <a:tblPr/>
              <a:tblGrid>
                <a:gridCol w="1732291">
                  <a:extLst>
                    <a:ext uri="{9D8B030D-6E8A-4147-A177-3AD203B41FA5}">
                      <a16:colId xmlns:a16="http://schemas.microsoft.com/office/drawing/2014/main" val="3912945119"/>
                    </a:ext>
                  </a:extLst>
                </a:gridCol>
                <a:gridCol w="2736193">
                  <a:extLst>
                    <a:ext uri="{9D8B030D-6E8A-4147-A177-3AD203B41FA5}">
                      <a16:colId xmlns:a16="http://schemas.microsoft.com/office/drawing/2014/main" val="503454112"/>
                    </a:ext>
                  </a:extLst>
                </a:gridCol>
                <a:gridCol w="1732291">
                  <a:extLst>
                    <a:ext uri="{9D8B030D-6E8A-4147-A177-3AD203B41FA5}">
                      <a16:colId xmlns:a16="http://schemas.microsoft.com/office/drawing/2014/main" val="503351727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1004380145"/>
                    </a:ext>
                  </a:extLst>
                </a:gridCol>
              </a:tblGrid>
              <a:tr h="3762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 기간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2016.08.23. ~ 2016.12.27.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 담당자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최규호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01943"/>
                  </a:ext>
                </a:extLst>
              </a:tr>
              <a:tr h="7320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 인원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0" indent="-1397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- 100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조선대학교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융합 대학 대학원생 및 학부생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피험자 상태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조건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0" indent="-1524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의자에 앉은 편안한 상태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321239"/>
                  </a:ext>
                </a:extLst>
              </a:tr>
              <a:tr h="851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 시간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측정 시간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10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측정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sampling rate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- 50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525583"/>
                  </a:ext>
                </a:extLst>
              </a:tr>
              <a:tr h="6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심전도 유형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심전도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Lead-Ⅰ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전극 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습식 전극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2936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89DCACF-BF33-9928-C0AC-0FFE892610F3}"/>
              </a:ext>
            </a:extLst>
          </p:cNvPr>
          <p:cNvSpPr txBox="1"/>
          <p:nvPr/>
        </p:nvSpPr>
        <p:spPr>
          <a:xfrm>
            <a:off x="1176663" y="1663748"/>
            <a:ext cx="492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심전도</a:t>
            </a:r>
            <a:r>
              <a:rPr lang="en-US" altLang="ko-KR" dirty="0"/>
              <a:t>DB </a:t>
            </a:r>
            <a:r>
              <a:rPr lang="ko-KR" altLang="en-US" dirty="0"/>
              <a:t>데이터 사용</a:t>
            </a:r>
            <a:r>
              <a:rPr lang="en-US" altLang="ko-KR" dirty="0"/>
              <a:t>(</a:t>
            </a:r>
            <a:r>
              <a:rPr lang="ko-KR" altLang="en-US" dirty="0"/>
              <a:t>비공개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1FEBB-A32C-8326-F8C9-1F538EDFA721}"/>
              </a:ext>
            </a:extLst>
          </p:cNvPr>
          <p:cNvSpPr txBox="1"/>
          <p:nvPr/>
        </p:nvSpPr>
        <p:spPr>
          <a:xfrm>
            <a:off x="727788" y="6244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데이터 설명</a:t>
            </a: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8B1AE77D-1EFD-6D99-DBA9-FD215D74DB63}"/>
              </a:ext>
            </a:extLst>
          </p:cNvPr>
          <p:cNvGrpSpPr/>
          <p:nvPr/>
        </p:nvGrpSpPr>
        <p:grpSpPr>
          <a:xfrm>
            <a:off x="746076" y="1131830"/>
            <a:ext cx="1707413" cy="45719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A524B008-A7E4-6D92-0CAC-493798CAE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1A06A-98FE-1D9C-19B6-DEFED2E3B1B7}"/>
              </a:ext>
            </a:extLst>
          </p:cNvPr>
          <p:cNvSpPr txBox="1"/>
          <p:nvPr/>
        </p:nvSpPr>
        <p:spPr>
          <a:xfrm>
            <a:off x="727788" y="6244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연구진행 현황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1C44A-2EB6-03B5-C456-3050A32804B8}"/>
              </a:ext>
            </a:extLst>
          </p:cNvPr>
          <p:cNvSpPr txBox="1"/>
          <p:nvPr/>
        </p:nvSpPr>
        <p:spPr>
          <a:xfrm>
            <a:off x="1027231" y="1390151"/>
            <a:ext cx="492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Overlap </a:t>
            </a:r>
            <a:r>
              <a:rPr lang="ko-KR" altLang="en-US" dirty="0"/>
              <a:t>전체 정확도 비교</a:t>
            </a:r>
            <a:r>
              <a:rPr lang="en-US" altLang="ko-KR" dirty="0"/>
              <a:t>(</a:t>
            </a:r>
            <a:r>
              <a:rPr lang="ko-KR" altLang="en-US" dirty="0"/>
              <a:t>비 기준점 분할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02FCC-B7D6-7D91-3F07-32DA525967E2}"/>
              </a:ext>
            </a:extLst>
          </p:cNvPr>
          <p:cNvSpPr txBox="1"/>
          <p:nvPr/>
        </p:nvSpPr>
        <p:spPr>
          <a:xfrm>
            <a:off x="1027231" y="5386224"/>
            <a:ext cx="5134739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모두 동일한 조건으로 실험 진행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 개수 동일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오버랩이 많이 진행될 수록 정확도가 떨어짐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오버랩 데이터는 더 이상 실험 진행 안함</a:t>
            </a:r>
            <a:endParaRPr lang="en-US" altLang="ko-KR" sz="1600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B02DC59C-0189-75A6-9425-78307DCE12AA}"/>
              </a:ext>
            </a:extLst>
          </p:cNvPr>
          <p:cNvGrpSpPr/>
          <p:nvPr/>
        </p:nvGrpSpPr>
        <p:grpSpPr>
          <a:xfrm>
            <a:off x="746076" y="1131830"/>
            <a:ext cx="1707413" cy="45719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D08C9E09-6B1A-776D-8765-337773F9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EF6132-D5A1-2D41-9514-569F52D27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3895"/>
              </p:ext>
            </p:extLst>
          </p:nvPr>
        </p:nvGraphicFramePr>
        <p:xfrm>
          <a:off x="7335498" y="2294043"/>
          <a:ext cx="4521735" cy="29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245">
                  <a:extLst>
                    <a:ext uri="{9D8B030D-6E8A-4147-A177-3AD203B41FA5}">
                      <a16:colId xmlns:a16="http://schemas.microsoft.com/office/drawing/2014/main" val="1037368893"/>
                    </a:ext>
                  </a:extLst>
                </a:gridCol>
                <a:gridCol w="1507245">
                  <a:extLst>
                    <a:ext uri="{9D8B030D-6E8A-4147-A177-3AD203B41FA5}">
                      <a16:colId xmlns:a16="http://schemas.microsoft.com/office/drawing/2014/main" val="4207662297"/>
                    </a:ext>
                  </a:extLst>
                </a:gridCol>
                <a:gridCol w="1507245">
                  <a:extLst>
                    <a:ext uri="{9D8B030D-6E8A-4147-A177-3AD203B41FA5}">
                      <a16:colId xmlns:a16="http://schemas.microsoft.com/office/drawing/2014/main" val="1460030276"/>
                    </a:ext>
                  </a:extLst>
                </a:gridCol>
              </a:tblGrid>
              <a:tr h="3794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Overlap</a:t>
                      </a:r>
                      <a:endParaRPr lang="ko-KR" alt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Overlap 30%</a:t>
                      </a:r>
                      <a:endParaRPr lang="ko-KR" altLang="en-US" sz="11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Overlap 50%</a:t>
                      </a:r>
                      <a:endParaRPr lang="ko-KR" altLang="en-US" sz="11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16537"/>
                  </a:ext>
                </a:extLst>
              </a:tr>
              <a:tr h="323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10%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30%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1273"/>
                  </a:ext>
                </a:extLst>
              </a:tr>
              <a:tr h="268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420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540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780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46957"/>
                  </a:ext>
                </a:extLst>
              </a:tr>
              <a:tr h="66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89.61%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89.04%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88.48%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86059"/>
                  </a:ext>
                </a:extLst>
              </a:tr>
              <a:tr h="66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76.40%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75.56%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70.51%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5619"/>
                  </a:ext>
                </a:extLst>
              </a:tr>
              <a:tr h="66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83.99%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83.71%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72.19%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2299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49A018-E40E-74E3-99F0-145B9C160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5035"/>
              </p:ext>
            </p:extLst>
          </p:nvPr>
        </p:nvGraphicFramePr>
        <p:xfrm>
          <a:off x="2836961" y="2294067"/>
          <a:ext cx="4521735" cy="29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245">
                  <a:extLst>
                    <a:ext uri="{9D8B030D-6E8A-4147-A177-3AD203B41FA5}">
                      <a16:colId xmlns:a16="http://schemas.microsoft.com/office/drawing/2014/main" val="1888545664"/>
                    </a:ext>
                  </a:extLst>
                </a:gridCol>
                <a:gridCol w="1507245">
                  <a:extLst>
                    <a:ext uri="{9D8B030D-6E8A-4147-A177-3AD203B41FA5}">
                      <a16:colId xmlns:a16="http://schemas.microsoft.com/office/drawing/2014/main" val="512074208"/>
                    </a:ext>
                  </a:extLst>
                </a:gridCol>
                <a:gridCol w="1507245">
                  <a:extLst>
                    <a:ext uri="{9D8B030D-6E8A-4147-A177-3AD203B41FA5}">
                      <a16:colId xmlns:a16="http://schemas.microsoft.com/office/drawing/2014/main" val="3309252934"/>
                    </a:ext>
                  </a:extLst>
                </a:gridCol>
              </a:tblGrid>
              <a:tr h="3794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Overlap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Overlap 30%</a:t>
                      </a:r>
                      <a:endParaRPr lang="ko-KR" altLang="en-US" sz="11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Overlap 50%</a:t>
                      </a:r>
                      <a:endParaRPr lang="ko-KR" altLang="en-US" sz="11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82883"/>
                  </a:ext>
                </a:extLst>
              </a:tr>
              <a:tr h="323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10%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30%</a:t>
                      </a:r>
                      <a:endParaRPr lang="ko-KR" altLang="en-US" sz="1100" dirty="0"/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50%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6590"/>
                  </a:ext>
                </a:extLst>
              </a:tr>
              <a:tr h="268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360</a:t>
                      </a:r>
                      <a:r>
                        <a:rPr lang="ko-KR" altLang="en-US" sz="1100" dirty="0"/>
                        <a:t>개</a:t>
                      </a:r>
                      <a:endParaRPr lang="en-US" altLang="ko-KR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360</a:t>
                      </a:r>
                      <a:r>
                        <a:rPr lang="ko-KR" altLang="en-US" sz="1100" dirty="0"/>
                        <a:t>개</a:t>
                      </a:r>
                      <a:endParaRPr lang="en-US" altLang="ko-KR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360</a:t>
                      </a:r>
                      <a:r>
                        <a:rPr lang="ko-KR" altLang="en-US" sz="1100" dirty="0"/>
                        <a:t>개</a:t>
                      </a:r>
                      <a:endParaRPr lang="en-US" altLang="ko-KR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16885"/>
                  </a:ext>
                </a:extLst>
              </a:tr>
              <a:tr h="66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84.27%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82.87%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79.21%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39412"/>
                  </a:ext>
                </a:extLst>
              </a:tr>
              <a:tr h="66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67.13%</a:t>
                      </a:r>
                      <a:endParaRPr lang="ko-KR" altLang="en-US" dirty="0"/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63.48%</a:t>
                      </a:r>
                      <a:endParaRPr lang="ko-KR" altLang="en-US" dirty="0"/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58.43%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8052585"/>
                  </a:ext>
                </a:extLst>
              </a:tr>
              <a:tr h="66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82.87%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71.63%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68.82%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16267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084BB6-E8E9-6C0A-330E-754CDC92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03811"/>
              </p:ext>
            </p:extLst>
          </p:nvPr>
        </p:nvGraphicFramePr>
        <p:xfrm>
          <a:off x="656731" y="2302087"/>
          <a:ext cx="2180230" cy="296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0230">
                  <a:extLst>
                    <a:ext uri="{9D8B030D-6E8A-4147-A177-3AD203B41FA5}">
                      <a16:colId xmlns:a16="http://schemas.microsoft.com/office/drawing/2014/main" val="3441375081"/>
                    </a:ext>
                  </a:extLst>
                </a:gridCol>
              </a:tblGrid>
              <a:tr h="649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1000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개수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53327"/>
                  </a:ext>
                </a:extLst>
              </a:tr>
              <a:tr h="6665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00295"/>
                  </a:ext>
                </a:extLst>
              </a:tr>
              <a:tr h="666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17709"/>
                  </a:ext>
                </a:extLst>
              </a:tr>
              <a:tr h="666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BiLSTM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598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5BF89E-D74B-7B1B-BB3B-B34F4B09CE22}"/>
              </a:ext>
            </a:extLst>
          </p:cNvPr>
          <p:cNvSpPr txBox="1"/>
          <p:nvPr/>
        </p:nvSpPr>
        <p:spPr>
          <a:xfrm>
            <a:off x="4314601" y="185881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개수 통일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3FDF0-0CF0-A6AC-FDB1-13CD4CB78FC5}"/>
              </a:ext>
            </a:extLst>
          </p:cNvPr>
          <p:cNvSpPr txBox="1"/>
          <p:nvPr/>
        </p:nvSpPr>
        <p:spPr>
          <a:xfrm>
            <a:off x="8739642" y="185881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/>
              <a:t>개수 </a:t>
            </a:r>
            <a:r>
              <a:rPr lang="ko-KR" altLang="en-US" sz="1400" dirty="0" err="1"/>
              <a:t>미통일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210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1A06A-98FE-1D9C-19B6-DEFED2E3B1B7}"/>
              </a:ext>
            </a:extLst>
          </p:cNvPr>
          <p:cNvSpPr txBox="1"/>
          <p:nvPr/>
        </p:nvSpPr>
        <p:spPr>
          <a:xfrm>
            <a:off x="727788" y="6244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연구진행 현황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1C44A-2EB6-03B5-C456-3050A32804B8}"/>
              </a:ext>
            </a:extLst>
          </p:cNvPr>
          <p:cNvSpPr txBox="1"/>
          <p:nvPr/>
        </p:nvSpPr>
        <p:spPr>
          <a:xfrm>
            <a:off x="1027231" y="1390151"/>
            <a:ext cx="492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정확도 비교</a:t>
            </a:r>
            <a:r>
              <a:rPr lang="en-US" altLang="ko-KR" dirty="0"/>
              <a:t>(</a:t>
            </a:r>
            <a:r>
              <a:rPr lang="ko-KR" altLang="en-US" dirty="0"/>
              <a:t>비 기준점 분할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02FCC-B7D6-7D91-3F07-32DA525967E2}"/>
              </a:ext>
            </a:extLst>
          </p:cNvPr>
          <p:cNvSpPr txBox="1"/>
          <p:nvPr/>
        </p:nvSpPr>
        <p:spPr>
          <a:xfrm>
            <a:off x="1027231" y="5386224"/>
            <a:ext cx="4818948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모두 동일한 조건으로 실험 진행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분할 데이터가 전체 데이터 보다 정확도가 높음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LSTM </a:t>
            </a:r>
            <a:r>
              <a:rPr lang="ko-KR" altLang="en-US" sz="1600" dirty="0"/>
              <a:t>과</a:t>
            </a:r>
            <a:r>
              <a:rPr lang="en-US" altLang="ko-KR" sz="1600" dirty="0"/>
              <a:t> 1D CNN </a:t>
            </a:r>
            <a:r>
              <a:rPr lang="ko-KR" altLang="en-US" sz="1600" dirty="0"/>
              <a:t>모델 학습 속도 약 </a:t>
            </a:r>
            <a:r>
              <a:rPr lang="en-US" altLang="ko-KR" sz="1600" dirty="0"/>
              <a:t>10</a:t>
            </a:r>
            <a:r>
              <a:rPr lang="ko-KR" altLang="en-US" sz="1600" dirty="0"/>
              <a:t>배 차이</a:t>
            </a:r>
            <a:endParaRPr lang="en-US" altLang="ko-KR" sz="1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6220DC9-692B-D59A-4274-A28D3E308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78936"/>
              </p:ext>
            </p:extLst>
          </p:nvPr>
        </p:nvGraphicFramePr>
        <p:xfrm>
          <a:off x="1479869" y="2223265"/>
          <a:ext cx="8948626" cy="280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0230">
                  <a:extLst>
                    <a:ext uri="{9D8B030D-6E8A-4147-A177-3AD203B41FA5}">
                      <a16:colId xmlns:a16="http://schemas.microsoft.com/office/drawing/2014/main" val="639604553"/>
                    </a:ext>
                  </a:extLst>
                </a:gridCol>
                <a:gridCol w="2256132">
                  <a:extLst>
                    <a:ext uri="{9D8B030D-6E8A-4147-A177-3AD203B41FA5}">
                      <a16:colId xmlns:a16="http://schemas.microsoft.com/office/drawing/2014/main" val="2555341136"/>
                    </a:ext>
                  </a:extLst>
                </a:gridCol>
                <a:gridCol w="2256132">
                  <a:extLst>
                    <a:ext uri="{9D8B030D-6E8A-4147-A177-3AD203B41FA5}">
                      <a16:colId xmlns:a16="http://schemas.microsoft.com/office/drawing/2014/main" val="2024573188"/>
                    </a:ext>
                  </a:extLst>
                </a:gridCol>
                <a:gridCol w="2256132">
                  <a:extLst>
                    <a:ext uri="{9D8B030D-6E8A-4147-A177-3AD203B41FA5}">
                      <a16:colId xmlns:a16="http://schemas.microsoft.com/office/drawing/2014/main" val="1383377686"/>
                    </a:ext>
                  </a:extLst>
                </a:gridCol>
              </a:tblGrid>
              <a:tr h="624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분할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88324"/>
                  </a:ext>
                </a:extLst>
              </a:tr>
              <a:tr h="230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개수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60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초 </a:t>
                      </a:r>
                      <a:r>
                        <a:rPr lang="en-US" altLang="ko-KR" sz="1100" dirty="0"/>
                        <a:t>(360</a:t>
                      </a:r>
                      <a:r>
                        <a:rPr lang="ko-KR" altLang="en-US" sz="1100" dirty="0"/>
                        <a:t>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초 </a:t>
                      </a:r>
                      <a:r>
                        <a:rPr lang="en-US" altLang="ko-KR" sz="1100" dirty="0"/>
                        <a:t>(180</a:t>
                      </a:r>
                      <a:r>
                        <a:rPr lang="ko-KR" altLang="en-US" sz="1100" dirty="0"/>
                        <a:t>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555956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90.37%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95.51%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94.81%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797001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89.04%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90.17%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92.01%</a:t>
                      </a:r>
                      <a:endParaRPr lang="ko-KR" altLang="en-US" dirty="0"/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25256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BiLSTM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92.46%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92.70%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93.13%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66"/>
                  </a:ext>
                </a:extLst>
              </a:tr>
            </a:tbl>
          </a:graphicData>
        </a:graphic>
      </p:graphicFrame>
      <p:grpSp>
        <p:nvGrpSpPr>
          <p:cNvPr id="9" name="그룹 1002">
            <a:extLst>
              <a:ext uri="{FF2B5EF4-FFF2-40B4-BE49-F238E27FC236}">
                <a16:creationId xmlns:a16="http://schemas.microsoft.com/office/drawing/2014/main" id="{B02DC59C-0189-75A6-9425-78307DCE12AA}"/>
              </a:ext>
            </a:extLst>
          </p:cNvPr>
          <p:cNvGrpSpPr/>
          <p:nvPr/>
        </p:nvGrpSpPr>
        <p:grpSpPr>
          <a:xfrm>
            <a:off x="746076" y="1131830"/>
            <a:ext cx="1707413" cy="45719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D08C9E09-6B1A-776D-8765-337773F9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99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1A06A-98FE-1D9C-19B6-DEFED2E3B1B7}"/>
              </a:ext>
            </a:extLst>
          </p:cNvPr>
          <p:cNvSpPr txBox="1"/>
          <p:nvPr/>
        </p:nvSpPr>
        <p:spPr>
          <a:xfrm>
            <a:off x="727788" y="6244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연구진행 현황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1C44A-2EB6-03B5-C456-3050A32804B8}"/>
              </a:ext>
            </a:extLst>
          </p:cNvPr>
          <p:cNvSpPr txBox="1"/>
          <p:nvPr/>
        </p:nvSpPr>
        <p:spPr>
          <a:xfrm>
            <a:off x="1027231" y="1390151"/>
            <a:ext cx="492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기준점 분할 진행</a:t>
            </a: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B02DC59C-0189-75A6-9425-78307DCE12AA}"/>
              </a:ext>
            </a:extLst>
          </p:cNvPr>
          <p:cNvGrpSpPr/>
          <p:nvPr/>
        </p:nvGrpSpPr>
        <p:grpSpPr>
          <a:xfrm>
            <a:off x="746076" y="1131830"/>
            <a:ext cx="1707413" cy="45719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D08C9E09-6B1A-776D-8765-337773F9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8C0138-616E-1719-F58A-CF9A9AEB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561" y="933252"/>
            <a:ext cx="2249651" cy="149408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0190C2D-E7DC-428E-BB07-6A385C788508}"/>
              </a:ext>
            </a:extLst>
          </p:cNvPr>
          <p:cNvSpPr/>
          <p:nvPr/>
        </p:nvSpPr>
        <p:spPr>
          <a:xfrm>
            <a:off x="8750832" y="1552922"/>
            <a:ext cx="421629" cy="25474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048A5A-C124-E344-784C-19BDE13EB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611"/>
          <a:stretch/>
        </p:blipFill>
        <p:spPr>
          <a:xfrm>
            <a:off x="6330896" y="948729"/>
            <a:ext cx="2315354" cy="149408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371B2D6-3F60-CCDF-4A77-86EC7550C6CC}"/>
              </a:ext>
            </a:extLst>
          </p:cNvPr>
          <p:cNvSpPr/>
          <p:nvPr/>
        </p:nvSpPr>
        <p:spPr>
          <a:xfrm>
            <a:off x="6979591" y="1168963"/>
            <a:ext cx="151417" cy="154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02FCC-B7D6-7D91-3F07-32DA525967E2}"/>
              </a:ext>
            </a:extLst>
          </p:cNvPr>
          <p:cNvSpPr txBox="1"/>
          <p:nvPr/>
        </p:nvSpPr>
        <p:spPr>
          <a:xfrm>
            <a:off x="1166414" y="2089796"/>
            <a:ext cx="1009968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Pan Tompkins </a:t>
            </a:r>
            <a:r>
              <a:rPr lang="ko-KR" altLang="en-US" sz="1600" dirty="0"/>
              <a:t>알고리즘 이용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 </a:t>
            </a:r>
            <a:r>
              <a:rPr lang="ko-KR" altLang="en-US" sz="1600" dirty="0"/>
              <a:t>피크 탐지 진행하여 </a:t>
            </a:r>
            <a:r>
              <a:rPr lang="en-US" altLang="ko-KR" sz="1600" dirty="0"/>
              <a:t>(-0.3~+0.7) 1</a:t>
            </a:r>
            <a:r>
              <a:rPr lang="ko-KR" altLang="en-US" sz="1600" dirty="0"/>
              <a:t>초 단위 기준점 기반 분할 진행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8, 11, 18, 49, 65, 87, 95</a:t>
            </a:r>
            <a:r>
              <a:rPr lang="ko-KR" altLang="en-US" sz="1600" dirty="0"/>
              <a:t>번 파일 탐지 어려움</a:t>
            </a:r>
            <a:r>
              <a:rPr lang="en-US" altLang="ko-KR" sz="1600" dirty="0"/>
              <a:t>(100</a:t>
            </a:r>
            <a:r>
              <a:rPr lang="ko-KR" altLang="en-US" sz="1600" dirty="0"/>
              <a:t>명 중 </a:t>
            </a:r>
            <a:r>
              <a:rPr lang="en-US" altLang="ko-KR" sz="1600" dirty="0"/>
              <a:t>7</a:t>
            </a:r>
            <a:r>
              <a:rPr lang="ko-KR" altLang="en-US" sz="1600" dirty="0"/>
              <a:t>명</a:t>
            </a:r>
            <a:r>
              <a:rPr lang="en-US" altLang="ko-KR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632F3-DF5C-FB81-4A9C-E44759596D0A}"/>
              </a:ext>
            </a:extLst>
          </p:cNvPr>
          <p:cNvSpPr txBox="1"/>
          <p:nvPr/>
        </p:nvSpPr>
        <p:spPr>
          <a:xfrm>
            <a:off x="1588953" y="3961556"/>
            <a:ext cx="84919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탐지가 어려운 </a:t>
            </a:r>
            <a:r>
              <a:rPr lang="en-US" altLang="ko-KR" sz="1600" dirty="0"/>
              <a:t>ECG </a:t>
            </a:r>
            <a:r>
              <a:rPr lang="ko-KR" altLang="en-US" sz="1600" dirty="0"/>
              <a:t>신호 형태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ECG</a:t>
            </a:r>
            <a:r>
              <a:rPr lang="ko-KR" altLang="en-US" sz="1600" dirty="0"/>
              <a:t>의 형태가 뚜렷하지 않거나 </a:t>
            </a:r>
            <a:r>
              <a:rPr lang="en-US" altLang="ko-KR" sz="1600" dirty="0"/>
              <a:t>T</a:t>
            </a:r>
            <a:r>
              <a:rPr lang="ko-KR" altLang="en-US" sz="1600" dirty="0"/>
              <a:t>파의 형태와 </a:t>
            </a:r>
            <a:r>
              <a:rPr lang="en-US" altLang="ko-KR" sz="1600" dirty="0"/>
              <a:t>R</a:t>
            </a:r>
            <a:r>
              <a:rPr lang="ko-KR" altLang="en-US" sz="1600" dirty="0"/>
              <a:t>파의 형태가 거의 비슷한 신호 형태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B0097E-4C53-CD65-1FC2-4658AD947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72" y="4820999"/>
            <a:ext cx="3207862" cy="1498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207301-BEBA-D572-2485-2D2888414D5A}"/>
              </a:ext>
            </a:extLst>
          </p:cNvPr>
          <p:cNvSpPr txBox="1"/>
          <p:nvPr/>
        </p:nvSpPr>
        <p:spPr>
          <a:xfrm>
            <a:off x="1684520" y="638348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11</a:t>
            </a:r>
            <a:r>
              <a:rPr lang="ko-KR" altLang="en-US" sz="1400" dirty="0"/>
              <a:t>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5E22-C671-8DC5-0D46-6ECA125DF116}"/>
              </a:ext>
            </a:extLst>
          </p:cNvPr>
          <p:cNvSpPr txBox="1"/>
          <p:nvPr/>
        </p:nvSpPr>
        <p:spPr>
          <a:xfrm>
            <a:off x="5672694" y="638348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87</a:t>
            </a:r>
            <a:r>
              <a:rPr lang="ko-KR" altLang="en-US" sz="1400" dirty="0"/>
              <a:t>번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9E5591-F340-3CB4-D7FD-C7E4C5949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165" y="4794336"/>
            <a:ext cx="3230035" cy="15891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CC2507-CB7E-9A15-EA63-FEB0421E6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932" y="4775776"/>
            <a:ext cx="3444920" cy="15893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446626-2C43-0835-4072-0A769455F35D}"/>
              </a:ext>
            </a:extLst>
          </p:cNvPr>
          <p:cNvSpPr txBox="1"/>
          <p:nvPr/>
        </p:nvSpPr>
        <p:spPr>
          <a:xfrm>
            <a:off x="9691457" y="638348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95</a:t>
            </a:r>
            <a:r>
              <a:rPr lang="ko-KR" altLang="en-US" sz="14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05157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1A06A-98FE-1D9C-19B6-DEFED2E3B1B7}"/>
              </a:ext>
            </a:extLst>
          </p:cNvPr>
          <p:cNvSpPr txBox="1"/>
          <p:nvPr/>
        </p:nvSpPr>
        <p:spPr>
          <a:xfrm>
            <a:off x="727788" y="6244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연구진행 현황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1C44A-2EB6-03B5-C456-3050A32804B8}"/>
              </a:ext>
            </a:extLst>
          </p:cNvPr>
          <p:cNvSpPr txBox="1"/>
          <p:nvPr/>
        </p:nvSpPr>
        <p:spPr>
          <a:xfrm>
            <a:off x="1027231" y="1390151"/>
            <a:ext cx="492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기준점 분할 진행 문제점</a:t>
            </a: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B02DC59C-0189-75A6-9425-78307DCE12AA}"/>
              </a:ext>
            </a:extLst>
          </p:cNvPr>
          <p:cNvGrpSpPr/>
          <p:nvPr/>
        </p:nvGrpSpPr>
        <p:grpSpPr>
          <a:xfrm>
            <a:off x="746076" y="1131830"/>
            <a:ext cx="1707413" cy="45719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D08C9E09-6B1A-776D-8765-337773F9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A34F62-94DF-037B-5A68-87A861904018}"/>
              </a:ext>
            </a:extLst>
          </p:cNvPr>
          <p:cNvSpPr txBox="1"/>
          <p:nvPr/>
        </p:nvSpPr>
        <p:spPr>
          <a:xfrm>
            <a:off x="1553905" y="1791284"/>
            <a:ext cx="7560128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R</a:t>
            </a:r>
            <a:r>
              <a:rPr lang="ko-KR" altLang="en-US" sz="1600" dirty="0"/>
              <a:t>파와 </a:t>
            </a:r>
            <a:r>
              <a:rPr lang="en-US" altLang="ko-KR" sz="1600" dirty="0"/>
              <a:t>T</a:t>
            </a:r>
            <a:r>
              <a:rPr lang="ko-KR" altLang="en-US" sz="1600" dirty="0"/>
              <a:t>파가 동일할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동시 검출하는 문제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/>
              <a:t>R파보다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T파가</a:t>
            </a:r>
            <a:r>
              <a:rPr lang="ko-KR" altLang="en-US" sz="1600" dirty="0"/>
              <a:t> 높을 경우 </a:t>
            </a:r>
            <a:r>
              <a:rPr lang="ko-KR" altLang="en-US" sz="1600" dirty="0" err="1"/>
              <a:t>T파를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R파로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오검출하는</a:t>
            </a:r>
            <a:r>
              <a:rPr lang="ko-KR" altLang="en-US" sz="1600" dirty="0"/>
              <a:t> 문제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피크점이 거의 비슷해서 아예 탐지가 되지 않는 문제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29C266-4CA3-6FED-A79F-7E03EAABBA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3"/>
          <a:stretch/>
        </p:blipFill>
        <p:spPr>
          <a:xfrm>
            <a:off x="1389994" y="4511367"/>
            <a:ext cx="8911002" cy="22101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804582-344E-700B-764F-D39D0262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726974"/>
            <a:ext cx="7044698" cy="5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365A55-83FC-60BF-96B1-98CA9C0A0D81}"/>
              </a:ext>
            </a:extLst>
          </p:cNvPr>
          <p:cNvSpPr txBox="1"/>
          <p:nvPr/>
        </p:nvSpPr>
        <p:spPr>
          <a:xfrm>
            <a:off x="1185852" y="3204786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Pan Tompkins </a:t>
            </a:r>
            <a:r>
              <a:rPr lang="ko-KR" altLang="en-US" sz="1600" dirty="0"/>
              <a:t>알고리즘  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7B0242-085E-A325-B95E-A6CDF4B352F8}"/>
              </a:ext>
            </a:extLst>
          </p:cNvPr>
          <p:cNvSpPr/>
          <p:nvPr/>
        </p:nvSpPr>
        <p:spPr>
          <a:xfrm>
            <a:off x="4899950" y="4683413"/>
            <a:ext cx="5393094" cy="1728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A69842-E4C2-2EFE-A97B-24400425F40B}"/>
              </a:ext>
            </a:extLst>
          </p:cNvPr>
          <p:cNvCxnSpPr>
            <a:cxnSpLocks/>
          </p:cNvCxnSpPr>
          <p:nvPr/>
        </p:nvCxnSpPr>
        <p:spPr>
          <a:xfrm>
            <a:off x="8304245" y="4309763"/>
            <a:ext cx="0" cy="372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3D5B8-1EDF-0FC1-19F8-84429B11EC4C}"/>
              </a:ext>
            </a:extLst>
          </p:cNvPr>
          <p:cNvSpPr txBox="1"/>
          <p:nvPr/>
        </p:nvSpPr>
        <p:spPr>
          <a:xfrm>
            <a:off x="8859416" y="4374256"/>
            <a:ext cx="3117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피크가 두 개씩 탐지됨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71BB581-E319-1C8E-642E-ED3DD87EC360}"/>
              </a:ext>
            </a:extLst>
          </p:cNvPr>
          <p:cNvSpPr/>
          <p:nvPr/>
        </p:nvSpPr>
        <p:spPr>
          <a:xfrm>
            <a:off x="7767735" y="3736305"/>
            <a:ext cx="1091681" cy="57243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7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1A06A-98FE-1D9C-19B6-DEFED2E3B1B7}"/>
              </a:ext>
            </a:extLst>
          </p:cNvPr>
          <p:cNvSpPr txBox="1"/>
          <p:nvPr/>
        </p:nvSpPr>
        <p:spPr>
          <a:xfrm>
            <a:off x="727788" y="6244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연구진행 현황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1C44A-2EB6-03B5-C456-3050A32804B8}"/>
              </a:ext>
            </a:extLst>
          </p:cNvPr>
          <p:cNvSpPr txBox="1"/>
          <p:nvPr/>
        </p:nvSpPr>
        <p:spPr>
          <a:xfrm>
            <a:off x="1027230" y="1390151"/>
            <a:ext cx="1020534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기준점 분할 진행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R</a:t>
            </a:r>
            <a:r>
              <a:rPr lang="ko-KR" altLang="en-US" dirty="0"/>
              <a:t>피크 재 탐지 및 </a:t>
            </a:r>
            <a:r>
              <a:rPr lang="en-US" altLang="ko-KR" dirty="0"/>
              <a:t>R</a:t>
            </a:r>
            <a:r>
              <a:rPr lang="ko-KR" altLang="en-US" dirty="0"/>
              <a:t>피크와 간격이 </a:t>
            </a:r>
            <a:r>
              <a:rPr lang="en-US" altLang="ko-KR" dirty="0"/>
              <a:t>40 </a:t>
            </a:r>
            <a:r>
              <a:rPr lang="ko-KR" altLang="en-US" dirty="0"/>
              <a:t>이하인 피크 제거하는 방식으로 진행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인 점 찾아서 그 중 최대값 탐지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11</a:t>
            </a:r>
            <a:r>
              <a:rPr lang="ko-KR" altLang="en-US" dirty="0"/>
              <a:t>번 폴더</a:t>
            </a:r>
            <a:r>
              <a:rPr lang="en-US" altLang="ko-KR" dirty="0"/>
              <a:t>(19</a:t>
            </a:r>
            <a:r>
              <a:rPr lang="ko-KR" altLang="en-US" dirty="0"/>
              <a:t>개</a:t>
            </a:r>
            <a:r>
              <a:rPr lang="en-US" altLang="ko-KR" dirty="0"/>
              <a:t>), 95</a:t>
            </a:r>
            <a:r>
              <a:rPr lang="ko-KR" altLang="en-US" dirty="0"/>
              <a:t>번 폴더</a:t>
            </a:r>
            <a:r>
              <a:rPr lang="en-US" altLang="ko-KR" dirty="0"/>
              <a:t>(5</a:t>
            </a:r>
            <a:r>
              <a:rPr lang="ko-KR" altLang="en-US" dirty="0"/>
              <a:t>개 이하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오 탐지 존재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6000</a:t>
            </a:r>
            <a:r>
              <a:rPr lang="ko-KR" altLang="en-US" dirty="0"/>
              <a:t>개 중 </a:t>
            </a:r>
            <a:r>
              <a:rPr lang="en-US" altLang="ko-KR" dirty="0"/>
              <a:t>30</a:t>
            </a:r>
            <a:r>
              <a:rPr lang="ko-KR" altLang="en-US" dirty="0"/>
              <a:t>개 이하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B02DC59C-0189-75A6-9425-78307DCE12AA}"/>
              </a:ext>
            </a:extLst>
          </p:cNvPr>
          <p:cNvGrpSpPr/>
          <p:nvPr/>
        </p:nvGrpSpPr>
        <p:grpSpPr>
          <a:xfrm>
            <a:off x="746076" y="1131830"/>
            <a:ext cx="1707413" cy="45719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D08C9E09-6B1A-776D-8765-337773F9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1DBC1BF-CF99-ACEC-09F2-7C95DA058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0"/>
          <a:stretch/>
        </p:blipFill>
        <p:spPr>
          <a:xfrm>
            <a:off x="1450820" y="4815257"/>
            <a:ext cx="4010585" cy="163894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3F29BB-8B1E-FA5D-8829-F827275CBE26}"/>
              </a:ext>
            </a:extLst>
          </p:cNvPr>
          <p:cNvGrpSpPr/>
          <p:nvPr/>
        </p:nvGrpSpPr>
        <p:grpSpPr>
          <a:xfrm>
            <a:off x="5021517" y="3303540"/>
            <a:ext cx="5725324" cy="3219899"/>
            <a:chOff x="5021517" y="3303540"/>
            <a:chExt cx="5725324" cy="321989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F2625F5-A3E7-4169-98DB-24ADB19A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1517" y="3303540"/>
              <a:ext cx="5725324" cy="321989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A774DF-EC3B-D8FA-A078-D05FE75B7422}"/>
                </a:ext>
              </a:extLst>
            </p:cNvPr>
            <p:cNvSpPr/>
            <p:nvPr/>
          </p:nvSpPr>
          <p:spPr>
            <a:xfrm>
              <a:off x="5689603" y="3851497"/>
              <a:ext cx="347133" cy="20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75BE48-9AAC-7054-1109-BF334C0F502A}"/>
                </a:ext>
              </a:extLst>
            </p:cNvPr>
            <p:cNvSpPr/>
            <p:nvPr/>
          </p:nvSpPr>
          <p:spPr>
            <a:xfrm>
              <a:off x="7975602" y="4198631"/>
              <a:ext cx="347133" cy="20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216670-BA59-ADFE-EBCA-6E6AC9F30325}"/>
                </a:ext>
              </a:extLst>
            </p:cNvPr>
            <p:cNvSpPr/>
            <p:nvPr/>
          </p:nvSpPr>
          <p:spPr>
            <a:xfrm>
              <a:off x="6126787" y="4722124"/>
              <a:ext cx="347133" cy="20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7EC8B3-66E4-4C74-139D-49EA14CC013F}"/>
                </a:ext>
              </a:extLst>
            </p:cNvPr>
            <p:cNvSpPr/>
            <p:nvPr/>
          </p:nvSpPr>
          <p:spPr>
            <a:xfrm>
              <a:off x="6590898" y="5096097"/>
              <a:ext cx="347133" cy="20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89CE76-33FF-813B-3F4A-D925C028A73F}"/>
                </a:ext>
              </a:extLst>
            </p:cNvPr>
            <p:cNvSpPr/>
            <p:nvPr/>
          </p:nvSpPr>
          <p:spPr>
            <a:xfrm>
              <a:off x="8858535" y="5445337"/>
              <a:ext cx="347133" cy="20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8D12BF-FB10-BC07-9FB7-471FE5B9CC3C}"/>
                </a:ext>
              </a:extLst>
            </p:cNvPr>
            <p:cNvSpPr/>
            <p:nvPr/>
          </p:nvSpPr>
          <p:spPr>
            <a:xfrm>
              <a:off x="6570851" y="5985097"/>
              <a:ext cx="347133" cy="20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593B1F-5CD8-EF3E-F360-51B050166B4B}"/>
              </a:ext>
            </a:extLst>
          </p:cNvPr>
          <p:cNvSpPr txBox="1"/>
          <p:nvPr/>
        </p:nvSpPr>
        <p:spPr>
          <a:xfrm>
            <a:off x="1027230" y="3306766"/>
            <a:ext cx="36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탐지된 </a:t>
            </a:r>
            <a:r>
              <a:rPr lang="en-US" altLang="ko-KR" dirty="0"/>
              <a:t>R peak </a:t>
            </a:r>
            <a:r>
              <a:rPr lang="ko-KR" altLang="en-US" dirty="0"/>
              <a:t>직전 값 제외한 결과에서 최대값 탐지</a:t>
            </a:r>
          </a:p>
        </p:txBody>
      </p:sp>
    </p:spTree>
    <p:extLst>
      <p:ext uri="{BB962C8B-B14F-4D97-AF65-F5344CB8AC3E}">
        <p14:creationId xmlns:p14="http://schemas.microsoft.com/office/powerpoint/2010/main" val="267852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1A06A-98FE-1D9C-19B6-DEFED2E3B1B7}"/>
              </a:ext>
            </a:extLst>
          </p:cNvPr>
          <p:cNvSpPr txBox="1"/>
          <p:nvPr/>
        </p:nvSpPr>
        <p:spPr>
          <a:xfrm>
            <a:off x="727788" y="6244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연구진행 현황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1C44A-2EB6-03B5-C456-3050A32804B8}"/>
              </a:ext>
            </a:extLst>
          </p:cNvPr>
          <p:cNvSpPr txBox="1"/>
          <p:nvPr/>
        </p:nvSpPr>
        <p:spPr>
          <a:xfrm>
            <a:off x="1027231" y="1390151"/>
            <a:ext cx="4926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기준점 분할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전체 파일 정확도 </a:t>
            </a:r>
            <a:r>
              <a:rPr lang="en-US" altLang="ko-KR" dirty="0"/>
              <a:t>(</a:t>
            </a:r>
            <a:r>
              <a:rPr lang="ko-KR" altLang="en-US" dirty="0"/>
              <a:t>후 처리 진행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B02DC59C-0189-75A6-9425-78307DCE12AA}"/>
              </a:ext>
            </a:extLst>
          </p:cNvPr>
          <p:cNvGrpSpPr/>
          <p:nvPr/>
        </p:nvGrpSpPr>
        <p:grpSpPr>
          <a:xfrm>
            <a:off x="746076" y="1131830"/>
            <a:ext cx="1707413" cy="45719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D08C9E09-6B1A-776D-8765-337773F9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C7D0B66-729F-1BBF-D628-EA47B5A5B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10039"/>
              </p:ext>
            </p:extLst>
          </p:nvPr>
        </p:nvGraphicFramePr>
        <p:xfrm>
          <a:off x="1870154" y="2526083"/>
          <a:ext cx="8451691" cy="280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5158">
                  <a:extLst>
                    <a:ext uri="{9D8B030D-6E8A-4147-A177-3AD203B41FA5}">
                      <a16:colId xmlns:a16="http://schemas.microsoft.com/office/drawing/2014/main" val="639604553"/>
                    </a:ext>
                  </a:extLst>
                </a:gridCol>
                <a:gridCol w="3366399">
                  <a:extLst>
                    <a:ext uri="{9D8B030D-6E8A-4147-A177-3AD203B41FA5}">
                      <a16:colId xmlns:a16="http://schemas.microsoft.com/office/drawing/2014/main" val="2024573188"/>
                    </a:ext>
                  </a:extLst>
                </a:gridCol>
                <a:gridCol w="2940134">
                  <a:extLst>
                    <a:ext uri="{9D8B030D-6E8A-4147-A177-3AD203B41FA5}">
                      <a16:colId xmlns:a16="http://schemas.microsoft.com/office/drawing/2014/main" val="893782546"/>
                    </a:ext>
                  </a:extLst>
                </a:gridCol>
              </a:tblGrid>
              <a:tr h="624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기준점 분할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88324"/>
                  </a:ext>
                </a:extLst>
              </a:tr>
              <a:tr h="230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개수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초 </a:t>
                      </a:r>
                      <a:r>
                        <a:rPr lang="en-US" altLang="ko-KR" sz="1100" dirty="0"/>
                        <a:t>(180</a:t>
                      </a:r>
                      <a:r>
                        <a:rPr lang="ko-KR" altLang="en-US" sz="1100" dirty="0"/>
                        <a:t>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555956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98.32%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15ms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797001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98.88%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87ms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25256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BiLSTM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99.16%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E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70ms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6D89A2-A9BA-DDB3-3A6E-CC07801500D1}"/>
              </a:ext>
            </a:extLst>
          </p:cNvPr>
          <p:cNvSpPr txBox="1"/>
          <p:nvPr/>
        </p:nvSpPr>
        <p:spPr>
          <a:xfrm>
            <a:off x="1330037" y="5669122"/>
            <a:ext cx="415370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속도</a:t>
            </a:r>
            <a:r>
              <a:rPr lang="en-US" altLang="ko-KR" dirty="0"/>
              <a:t>: 	1D CNN  &gt; </a:t>
            </a:r>
            <a:r>
              <a:rPr lang="en-US" altLang="ko-KR" dirty="0" err="1"/>
              <a:t>BiLSTM</a:t>
            </a:r>
            <a:r>
              <a:rPr lang="en-US" altLang="ko-KR" dirty="0"/>
              <a:t> &gt; LSTM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정확도</a:t>
            </a:r>
            <a:r>
              <a:rPr lang="en-US" altLang="ko-KR" dirty="0"/>
              <a:t>: </a:t>
            </a:r>
            <a:r>
              <a:rPr lang="en-US" altLang="ko-KR" dirty="0" err="1"/>
              <a:t>BiLSTM</a:t>
            </a:r>
            <a:r>
              <a:rPr lang="en-US" altLang="ko-KR" dirty="0"/>
              <a:t> &gt; LSTM &gt; 1D CNN</a:t>
            </a:r>
          </a:p>
        </p:txBody>
      </p:sp>
    </p:spTree>
    <p:extLst>
      <p:ext uri="{BB962C8B-B14F-4D97-AF65-F5344CB8AC3E}">
        <p14:creationId xmlns:p14="http://schemas.microsoft.com/office/powerpoint/2010/main" val="43552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1A06A-98FE-1D9C-19B6-DEFED2E3B1B7}"/>
              </a:ext>
            </a:extLst>
          </p:cNvPr>
          <p:cNvSpPr txBox="1"/>
          <p:nvPr/>
        </p:nvSpPr>
        <p:spPr>
          <a:xfrm>
            <a:off x="727788" y="6244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연구진행 현황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1C44A-2EB6-03B5-C456-3050A32804B8}"/>
              </a:ext>
            </a:extLst>
          </p:cNvPr>
          <p:cNvSpPr txBox="1"/>
          <p:nvPr/>
        </p:nvSpPr>
        <p:spPr>
          <a:xfrm>
            <a:off x="1027231" y="1390151"/>
            <a:ext cx="492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정확도 비교</a:t>
            </a: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B02DC59C-0189-75A6-9425-78307DCE12AA}"/>
              </a:ext>
            </a:extLst>
          </p:cNvPr>
          <p:cNvGrpSpPr/>
          <p:nvPr/>
        </p:nvGrpSpPr>
        <p:grpSpPr>
          <a:xfrm>
            <a:off x="746076" y="1131830"/>
            <a:ext cx="1707413" cy="45719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D08C9E09-6B1A-776D-8765-337773F9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B30158-5DAF-FDE1-4E51-8B887B5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86738"/>
              </p:ext>
            </p:extLst>
          </p:nvPr>
        </p:nvGraphicFramePr>
        <p:xfrm>
          <a:off x="877196" y="2158691"/>
          <a:ext cx="7923902" cy="280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568">
                  <a:extLst>
                    <a:ext uri="{9D8B030D-6E8A-4147-A177-3AD203B41FA5}">
                      <a16:colId xmlns:a16="http://schemas.microsoft.com/office/drawing/2014/main" val="639604553"/>
                    </a:ext>
                  </a:extLst>
                </a:gridCol>
                <a:gridCol w="1997778">
                  <a:extLst>
                    <a:ext uri="{9D8B030D-6E8A-4147-A177-3AD203B41FA5}">
                      <a16:colId xmlns:a16="http://schemas.microsoft.com/office/drawing/2014/main" val="2555341136"/>
                    </a:ext>
                  </a:extLst>
                </a:gridCol>
                <a:gridCol w="1997778">
                  <a:extLst>
                    <a:ext uri="{9D8B030D-6E8A-4147-A177-3AD203B41FA5}">
                      <a16:colId xmlns:a16="http://schemas.microsoft.com/office/drawing/2014/main" val="2024573188"/>
                    </a:ext>
                  </a:extLst>
                </a:gridCol>
                <a:gridCol w="1997778">
                  <a:extLst>
                    <a:ext uri="{9D8B030D-6E8A-4147-A177-3AD203B41FA5}">
                      <a16:colId xmlns:a16="http://schemas.microsoft.com/office/drawing/2014/main" val="1383377686"/>
                    </a:ext>
                  </a:extLst>
                </a:gridCol>
              </a:tblGrid>
              <a:tr h="624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 기준점 분할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88324"/>
                  </a:ext>
                </a:extLst>
              </a:tr>
              <a:tr h="230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개수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60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초 </a:t>
                      </a:r>
                      <a:r>
                        <a:rPr lang="en-US" altLang="ko-KR" sz="1100" dirty="0"/>
                        <a:t>(360</a:t>
                      </a:r>
                      <a:r>
                        <a:rPr lang="ko-KR" altLang="en-US" sz="1100" dirty="0"/>
                        <a:t>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초 </a:t>
                      </a:r>
                      <a:r>
                        <a:rPr lang="en-US" altLang="ko-KR" sz="1100" dirty="0"/>
                        <a:t>(180</a:t>
                      </a:r>
                      <a:r>
                        <a:rPr lang="ko-KR" altLang="en-US" sz="1100" dirty="0"/>
                        <a:t>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555956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90.37%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95.51%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94.81%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797001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89.04%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90.17%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92.01%</a:t>
                      </a:r>
                      <a:endParaRPr lang="ko-KR" altLang="en-US" dirty="0"/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25256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BiLSTM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92.46%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92.70%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93.13%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6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7034C72-6309-983D-85F7-57E2A41D1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10199"/>
              </p:ext>
            </p:extLst>
          </p:nvPr>
        </p:nvGraphicFramePr>
        <p:xfrm>
          <a:off x="8801098" y="2158691"/>
          <a:ext cx="2660969" cy="280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969">
                  <a:extLst>
                    <a:ext uri="{9D8B030D-6E8A-4147-A177-3AD203B41FA5}">
                      <a16:colId xmlns:a16="http://schemas.microsoft.com/office/drawing/2014/main" val="134107666"/>
                    </a:ext>
                  </a:extLst>
                </a:gridCol>
              </a:tblGrid>
              <a:tr h="624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기준점 분할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531704"/>
                  </a:ext>
                </a:extLst>
              </a:tr>
              <a:tr h="23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초 </a:t>
                      </a:r>
                      <a:r>
                        <a:rPr lang="en-US" altLang="ko-KR" sz="1100" dirty="0"/>
                        <a:t>(180</a:t>
                      </a:r>
                      <a:r>
                        <a:rPr lang="ko-KR" altLang="en-US" sz="1100" dirty="0"/>
                        <a:t>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60587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98.32%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21476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98.88%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710764"/>
                  </a:ext>
                </a:extLst>
              </a:tr>
              <a:tr h="640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99.16%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12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E3E47B-D426-41EB-6220-0D51F3A56815}"/>
              </a:ext>
            </a:extLst>
          </p:cNvPr>
          <p:cNvSpPr txBox="1"/>
          <p:nvPr/>
        </p:nvSpPr>
        <p:spPr>
          <a:xfrm>
            <a:off x="746076" y="5316749"/>
            <a:ext cx="104134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기준점 분할 데이터 </a:t>
            </a:r>
            <a:r>
              <a:rPr lang="en-US" altLang="ko-KR" dirty="0"/>
              <a:t>&gt; </a:t>
            </a:r>
            <a:r>
              <a:rPr lang="ko-KR" altLang="en-US" dirty="0"/>
              <a:t>비 기준점 분할 데이터 </a:t>
            </a:r>
            <a:r>
              <a:rPr lang="en-US" altLang="ko-KR" dirty="0"/>
              <a:t>&gt; </a:t>
            </a:r>
            <a:r>
              <a:rPr lang="ko-KR" altLang="en-US" dirty="0"/>
              <a:t>전체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속도와 정확도를 기준으로 판단했을 때</a:t>
            </a:r>
            <a:r>
              <a:rPr lang="en-US" altLang="ko-KR" dirty="0"/>
              <a:t>, </a:t>
            </a:r>
            <a:r>
              <a:rPr lang="ko-KR" altLang="en-US" dirty="0"/>
              <a:t>비기준점은 </a:t>
            </a:r>
            <a:r>
              <a:rPr lang="en-US" altLang="ko-KR" dirty="0"/>
              <a:t>1D CNN, </a:t>
            </a:r>
            <a:r>
              <a:rPr lang="ko-KR" altLang="en-US" dirty="0"/>
              <a:t>기준점은 </a:t>
            </a:r>
            <a:r>
              <a:rPr lang="en-US" altLang="ko-KR" dirty="0" err="1"/>
              <a:t>BiLSTM</a:t>
            </a:r>
            <a:r>
              <a:rPr lang="en-US" altLang="ko-KR" dirty="0"/>
              <a:t> </a:t>
            </a:r>
            <a:r>
              <a:rPr lang="ko-KR" altLang="en-US" dirty="0"/>
              <a:t>모델 성능이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59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24535</TotalTime>
  <Words>606</Words>
  <Application>Microsoft Office PowerPoint</Application>
  <PresentationFormat>와이드스크린</PresentationFormat>
  <Paragraphs>174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김예진</dc:creator>
  <cp:lastModifiedBy>김예진</cp:lastModifiedBy>
  <cp:revision>153</cp:revision>
  <dcterms:created xsi:type="dcterms:W3CDTF">2022-05-16T04:53:41Z</dcterms:created>
  <dcterms:modified xsi:type="dcterms:W3CDTF">2022-08-17T03:56:38Z</dcterms:modified>
</cp:coreProperties>
</file>