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86" r:id="rId3"/>
    <p:sldId id="270" r:id="rId4"/>
    <p:sldId id="279" r:id="rId5"/>
    <p:sldId id="275" r:id="rId6"/>
    <p:sldId id="278" r:id="rId7"/>
    <p:sldId id="280" r:id="rId8"/>
    <p:sldId id="282" r:id="rId9"/>
    <p:sldId id="281" r:id="rId10"/>
    <p:sldId id="283" r:id="rId11"/>
    <p:sldId id="276" r:id="rId12"/>
    <p:sldId id="284" r:id="rId13"/>
    <p:sldId id="285" r:id="rId14"/>
    <p:sldId id="27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F2F2F2"/>
    <a:srgbClr val="658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75163" autoAdjust="0"/>
  </p:normalViewPr>
  <p:slideViewPr>
    <p:cSldViewPr snapToGrid="0">
      <p:cViewPr varScale="1">
        <p:scale>
          <a:sx n="84" d="100"/>
          <a:sy n="84" d="100"/>
        </p:scale>
        <p:origin x="12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CB0E7-4AAE-4EC2-86CE-DF2678E8068F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BA862-30A1-4E18-A6CB-B596CB65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44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911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196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721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196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448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575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687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480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581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31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358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2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07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C9667-08F4-48B8-9B1C-26CA1A1AF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B67DAE-778E-449E-AC73-256B3D952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2DCB8-D18E-4B07-A4A5-124A2FCC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8DE6-B7BF-461C-BB02-24C79D42A616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9F7EB-1AE2-49C9-814E-55587F1C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6757F-5C78-4545-97E5-82A56EC8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01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C6C3-4530-44ED-B25E-5C975200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447501-74E9-486B-9B38-21BFFC0F3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1BDC8-FA23-4FA0-90FC-6A976973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7A80-DCF5-4808-B243-2F10DF6E9C62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C3990-B750-4DFA-B66B-737E2B3C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697C4-D713-4BCE-A749-C488A20A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9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402284-E68F-4C84-BD16-B5A390C48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027AA3-7159-4827-B82A-1F552173F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A4A4A-9846-4328-93DE-6D331DAB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57C6-76B8-46C7-82FE-72B5FC6420B7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845E2-67DD-4873-B479-103BE4FB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B499E-DA09-4376-92C1-ACCED390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3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7414E-7BD1-4187-BC61-2CE08444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A2284-C3F4-493A-9BB9-5612F74B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9DB6F-E9FF-41D1-8A44-A4D2DED1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DC7F-2D5A-4C9C-91EB-B8B7F9119827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8E82F-2B6A-424A-8DDB-580F973A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556A3-F611-4B8E-BA20-85F5C77C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90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10DB2-37A2-4283-9281-A77CDF45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D4CCA-D155-4D13-9F1D-32A68F6A9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791CF-B4DA-4E10-B074-D67F8862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1B43-3512-40FE-8A7E-1E27B92850CC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1B914-8217-479C-B817-FD98D371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2A9F5-2742-41F3-A32E-B9A1050D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9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B3342-520E-49F4-8FAC-6649CABE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EF26F-D1E6-4DD2-B17A-36BBB13A9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46A59A-4428-4D42-8897-29F9FDA1C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8D3DF0-957C-4562-BCA2-FDBF8814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E00F-0A61-454B-86E7-17EE20915971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EF49F1-C29C-4709-97D2-21D15C25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3AD22D-9B5B-4437-A0F3-70A96713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43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87-46E4-4CE7-862F-01E19065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3E275-A843-4D71-A16D-15CD69237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E4FA30-BA14-451B-B682-C63F4573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A9DE8-DEE3-4850-AA70-7CAACB94C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563A5A-DC80-4316-AE95-14A5149DF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88C45D-4F3E-4305-BE9A-98ADA1AB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3407-C61F-4FDB-8E6E-EDBDCD182221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B106D1-F5AA-43CA-A6BE-863065BD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800375-9D0F-4845-B093-89B76C78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41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CDFE9-9128-413B-9847-0938A651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56B45B-35A1-4978-AF73-8B63CC50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374C-0272-4966-9881-E356F984C661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E369AA-16B8-4E87-9120-1AB10E00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58B536-989D-42FF-9EB8-B957849C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44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6B3389-5CD6-4C37-9804-30169F44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674A-26A0-4564-B8A9-662F14E0106B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2C983F-9A44-470F-B355-BAD34604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97F43F-556F-4499-B28F-D7CC37C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42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B5BDB-370B-4B5D-B8B9-12FED120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A3B2F5-AFCE-4713-A1F7-7AE5DCCBC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CE035D-11AC-439E-A638-B474A5B8E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640F9A-65B5-40CD-AF98-8EAFB5B5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3683-914A-416B-BA14-2CE5C7024526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F71C9E-222B-45FD-931B-B57B639A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FF198A-3C70-4DBA-938F-2D775DE5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72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E0EAD-F5ED-4B46-B669-102B3594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E1921B-4687-4FB4-AD16-75074FC30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FBCAD-3D97-4076-931D-591EC3F27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238D-D617-4A7A-B89C-C9F65179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2E6E-E890-443D-90C6-CEFDA5A7DDD5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84262A-72A6-47C4-A4FF-273A15E2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3FDA1-52E3-4DA9-BEDF-38904E4B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9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3FAB2E-20C6-4D0B-882A-40BBBC73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029C45-53D7-4905-B6F9-4D7C19B54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CF9DC-62CD-470C-8BB5-282E791E5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9146E-CB71-4A50-BDFE-32B4644ADC49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018EB-1E2B-40CD-93AA-2055005F8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3BDFB-BDE1-4E2C-BDC5-B0DA4C103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7F6BD-E33B-483C-8AF7-F81555004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20" y="2538670"/>
            <a:ext cx="8555596" cy="1017972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cs typeface="Arial" panose="020B0604020202020204" pitchFamily="34" charset="0"/>
              </a:rPr>
              <a:t>IIP</a:t>
            </a:r>
            <a:r>
              <a:rPr lang="ko-KR" altLang="en-US" sz="3600" b="1" dirty="0">
                <a:cs typeface="Arial" panose="020B0604020202020204" pitchFamily="34" charset="0"/>
              </a:rPr>
              <a:t> </a:t>
            </a:r>
            <a:r>
              <a:rPr lang="en-US" altLang="ko-KR" sz="3600" b="1" dirty="0">
                <a:cs typeface="Arial" panose="020B0604020202020204" pitchFamily="34" charset="0"/>
              </a:rPr>
              <a:t>LAB SEMINAR</a:t>
            </a:r>
            <a:endParaRPr lang="ko-KR" altLang="en-US" sz="3600" b="1" dirty="0"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260460-FDDC-48FA-95EB-12DAB91DED15}"/>
              </a:ext>
            </a:extLst>
          </p:cNvPr>
          <p:cNvCxnSpPr>
            <a:cxnSpLocks/>
          </p:cNvCxnSpPr>
          <p:nvPr/>
        </p:nvCxnSpPr>
        <p:spPr>
          <a:xfrm>
            <a:off x="251520" y="3765891"/>
            <a:ext cx="1100068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0213B4-5434-4A45-98A7-6B0D2F36632B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1E7A36-34C6-49EB-B350-FB503619A42E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A490DE-ECDB-48D0-B801-CCD125D5B32D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D85BE1-B998-428C-BDB2-1CEAC551BF2B}"/>
              </a:ext>
            </a:extLst>
          </p:cNvPr>
          <p:cNvSpPr txBox="1"/>
          <p:nvPr/>
        </p:nvSpPr>
        <p:spPr>
          <a:xfrm>
            <a:off x="9380504" y="379047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Inpyo-Hong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745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10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1-Stage Detector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452199" y="2049274"/>
            <a:ext cx="1085110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장점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dirty="0"/>
              <a:t>1) </a:t>
            </a:r>
            <a:r>
              <a:rPr lang="ko-KR" altLang="en-US" dirty="0"/>
              <a:t>빠른 속도 </a:t>
            </a:r>
            <a:r>
              <a:rPr lang="en-US" altLang="ko-KR" dirty="0"/>
              <a:t>(Real-Time </a:t>
            </a:r>
            <a:r>
              <a:rPr lang="ko-KR" altLang="en-US" dirty="0"/>
              <a:t>성능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en-US" dirty="0"/>
              <a:t>실시간 객체 탐지 가능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2) End-to-End </a:t>
            </a:r>
            <a:r>
              <a:rPr lang="ko-KR" altLang="en-US" dirty="0"/>
              <a:t>학습 가능</a:t>
            </a:r>
            <a:r>
              <a:rPr lang="en-US" altLang="ko-KR" dirty="0"/>
              <a:t>, </a:t>
            </a:r>
            <a:r>
              <a:rPr lang="ko-KR" altLang="en-US" dirty="0"/>
              <a:t>코드의 문서화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사용 용이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3) </a:t>
            </a:r>
            <a:r>
              <a:rPr lang="ko-KR" altLang="en-US" dirty="0"/>
              <a:t>기존 </a:t>
            </a:r>
            <a:r>
              <a:rPr lang="en-US" altLang="ko-KR" dirty="0"/>
              <a:t>YOLO</a:t>
            </a:r>
            <a:r>
              <a:rPr lang="ko-KR" altLang="en-US" dirty="0"/>
              <a:t>의 경우 성능 저하 문제 발생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b="1" dirty="0">
                <a:sym typeface="Wingdings" panose="05000000000000000000" pitchFamily="2" charset="2"/>
              </a:rPr>
              <a:t>YOLO v7(2022)</a:t>
            </a:r>
            <a:r>
              <a:rPr lang="ko-KR" altLang="en-US" dirty="0">
                <a:sym typeface="Wingdings" panose="05000000000000000000" pitchFamily="2" charset="2"/>
              </a:rPr>
              <a:t>에서 기존 </a:t>
            </a:r>
            <a:r>
              <a:rPr lang="en-US" altLang="ko-KR" dirty="0">
                <a:sym typeface="Wingdings" panose="05000000000000000000" pitchFamily="2" charset="2"/>
              </a:rPr>
              <a:t>SOTA</a:t>
            </a:r>
            <a:r>
              <a:rPr lang="ko-KR" altLang="en-US" dirty="0">
                <a:sym typeface="Wingdings" panose="05000000000000000000" pitchFamily="2" charset="2"/>
              </a:rPr>
              <a:t>모델보다 </a:t>
            </a:r>
            <a:r>
              <a:rPr lang="ko-KR" altLang="en-US" b="1" dirty="0">
                <a:sym typeface="Wingdings" panose="05000000000000000000" pitchFamily="2" charset="2"/>
              </a:rPr>
              <a:t>빠르고 높은 성능 </a:t>
            </a:r>
            <a:r>
              <a:rPr lang="ko-KR" altLang="en-US" dirty="0">
                <a:sym typeface="Wingdings" panose="05000000000000000000" pitchFamily="2" charset="2"/>
              </a:rPr>
              <a:t>달성</a:t>
            </a:r>
            <a:br>
              <a:rPr lang="en-US" altLang="ko-KR" sz="2000" dirty="0"/>
            </a:b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1306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28857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11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Experimental model choice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850339" y="2332304"/>
            <a:ext cx="58617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Faster R-CNN (2015) </a:t>
            </a:r>
            <a:r>
              <a:rPr lang="en-US" altLang="ko-KR" b="1" dirty="0">
                <a:solidFill>
                  <a:schemeClr val="accent6"/>
                </a:solidFill>
              </a:rPr>
              <a:t> - 2 stage detector</a:t>
            </a:r>
            <a:br>
              <a:rPr lang="en-US" altLang="ko-KR" b="1" dirty="0"/>
            </a:b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Retinanet-152 (2017)  </a:t>
            </a:r>
            <a:r>
              <a:rPr lang="en-US" altLang="ko-KR" b="1" dirty="0">
                <a:solidFill>
                  <a:schemeClr val="accent2"/>
                </a:solidFill>
              </a:rPr>
              <a:t>- 1 stage detector</a:t>
            </a:r>
            <a:br>
              <a:rPr lang="en-US" altLang="ko-KR" b="1" dirty="0"/>
            </a:b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Yolo v5 (2020) </a:t>
            </a:r>
            <a:r>
              <a:rPr lang="en-US" altLang="ko-KR" b="1" dirty="0">
                <a:solidFill>
                  <a:schemeClr val="accent2"/>
                </a:solidFill>
              </a:rPr>
              <a:t>- 1 stage detector</a:t>
            </a:r>
            <a:br>
              <a:rPr lang="en-US" altLang="ko-KR" b="1" dirty="0"/>
            </a:b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Yolo v7 (2022) </a:t>
            </a:r>
            <a:r>
              <a:rPr lang="en-US" altLang="ko-KR" b="1" dirty="0">
                <a:solidFill>
                  <a:schemeClr val="accent2"/>
                </a:solidFill>
              </a:rPr>
              <a:t>- 1 stage detector</a:t>
            </a:r>
            <a:br>
              <a:rPr lang="en-US" altLang="ko-KR" b="1" dirty="0"/>
            </a:br>
            <a:r>
              <a:rPr lang="en-US" altLang="ko-KR" b="1" dirty="0"/>
              <a:t>			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02167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38585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12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>
            <a:cxnSpLocks/>
          </p:cNvCxnSpPr>
          <p:nvPr/>
        </p:nvCxnSpPr>
        <p:spPr>
          <a:xfrm>
            <a:off x="452199" y="1473401"/>
            <a:ext cx="43629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Current Progress &amp; Future Work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18221A65-79F3-F2EF-523F-99F06D5C7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689858"/>
              </p:ext>
            </p:extLst>
          </p:nvPr>
        </p:nvGraphicFramePr>
        <p:xfrm>
          <a:off x="1312151" y="2473038"/>
          <a:ext cx="90672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210">
                  <a:extLst>
                    <a:ext uri="{9D8B030D-6E8A-4147-A177-3AD203B41FA5}">
                      <a16:colId xmlns:a16="http://schemas.microsoft.com/office/drawing/2014/main" val="578182893"/>
                    </a:ext>
                  </a:extLst>
                </a:gridCol>
                <a:gridCol w="1511210">
                  <a:extLst>
                    <a:ext uri="{9D8B030D-6E8A-4147-A177-3AD203B41FA5}">
                      <a16:colId xmlns:a16="http://schemas.microsoft.com/office/drawing/2014/main" val="4247579266"/>
                    </a:ext>
                  </a:extLst>
                </a:gridCol>
                <a:gridCol w="1511210">
                  <a:extLst>
                    <a:ext uri="{9D8B030D-6E8A-4147-A177-3AD203B41FA5}">
                      <a16:colId xmlns:a16="http://schemas.microsoft.com/office/drawing/2014/main" val="1786363291"/>
                    </a:ext>
                  </a:extLst>
                </a:gridCol>
                <a:gridCol w="1511210">
                  <a:extLst>
                    <a:ext uri="{9D8B030D-6E8A-4147-A177-3AD203B41FA5}">
                      <a16:colId xmlns:a16="http://schemas.microsoft.com/office/drawing/2014/main" val="1622340602"/>
                    </a:ext>
                  </a:extLst>
                </a:gridCol>
                <a:gridCol w="1511210">
                  <a:extLst>
                    <a:ext uri="{9D8B030D-6E8A-4147-A177-3AD203B41FA5}">
                      <a16:colId xmlns:a16="http://schemas.microsoft.com/office/drawing/2014/main" val="2695149207"/>
                    </a:ext>
                  </a:extLst>
                </a:gridCol>
                <a:gridCol w="1511210">
                  <a:extLst>
                    <a:ext uri="{9D8B030D-6E8A-4147-A177-3AD203B41FA5}">
                      <a16:colId xmlns:a16="http://schemas.microsoft.com/office/drawing/2014/main" val="1014718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Epoch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Transform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Optimizer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mAP@.5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mAP@.5:.95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48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YOLO v5s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SGD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0.452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7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YOLO v5l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SGD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0.463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93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YOLO v5x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SGD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0.471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8617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7B97C9-583F-4C0E-C23E-5EE6B489D38D}"/>
              </a:ext>
            </a:extLst>
          </p:cNvPr>
          <p:cNvSpPr txBox="1"/>
          <p:nvPr/>
        </p:nvSpPr>
        <p:spPr>
          <a:xfrm>
            <a:off x="1051530" y="4456447"/>
            <a:ext cx="10251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모델 </a:t>
            </a:r>
            <a:r>
              <a:rPr lang="en-US" altLang="ko-KR" dirty="0"/>
              <a:t>Parameter </a:t>
            </a:r>
            <a:r>
              <a:rPr lang="ko-KR" altLang="en-US" dirty="0"/>
              <a:t>크기별로 실험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b="1" dirty="0"/>
              <a:t>YOLO v5 X-large</a:t>
            </a:r>
            <a:r>
              <a:rPr lang="ko-KR" altLang="en-US" b="1" dirty="0"/>
              <a:t>모델</a:t>
            </a:r>
            <a:r>
              <a:rPr lang="ko-KR" altLang="en-US" dirty="0"/>
              <a:t>에서 가장 높은 성능 달성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mAP@.5:.95 : </a:t>
            </a:r>
            <a:r>
              <a:rPr lang="en-US" altLang="ko-KR" dirty="0">
                <a:solidFill>
                  <a:srgbClr val="FF0000"/>
                </a:solidFill>
              </a:rPr>
              <a:t>0.471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기존 </a:t>
            </a:r>
            <a:r>
              <a:rPr lang="en-US" altLang="ko-KR" dirty="0">
                <a:sym typeface="Wingdings" panose="05000000000000000000" pitchFamily="2" charset="2"/>
              </a:rPr>
              <a:t>YOLO v5x </a:t>
            </a:r>
            <a:r>
              <a:rPr lang="ko-KR" altLang="en-US" dirty="0">
                <a:sym typeface="Wingdings" panose="05000000000000000000" pitchFamily="2" charset="2"/>
              </a:rPr>
              <a:t>대비 준수한 성능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0.507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추후 학습 조건 변경 후 </a:t>
            </a:r>
            <a:r>
              <a:rPr lang="en-US" altLang="ko-KR" dirty="0">
                <a:sym typeface="Wingdings" panose="05000000000000000000" pitchFamily="2" charset="2"/>
              </a:rPr>
              <a:t>YOLO v5 </a:t>
            </a:r>
            <a:r>
              <a:rPr lang="ko-KR" altLang="en-US" dirty="0">
                <a:sym typeface="Wingdings" panose="05000000000000000000" pitchFamily="2" charset="2"/>
              </a:rPr>
              <a:t>추가 실험 예정 </a:t>
            </a:r>
            <a:r>
              <a:rPr lang="en-US" altLang="ko-KR" dirty="0">
                <a:sym typeface="Wingdings" panose="05000000000000000000" pitchFamily="2" charset="2"/>
              </a:rPr>
              <a:t>(Ex. Transform, Optimizer</a:t>
            </a:r>
            <a:r>
              <a:rPr lang="ko-KR" altLang="en-US" dirty="0">
                <a:sym typeface="Wingdings" panose="05000000000000000000" pitchFamily="2" charset="2"/>
              </a:rPr>
              <a:t>변경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985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38585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13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>
            <a:cxnSpLocks/>
          </p:cNvCxnSpPr>
          <p:nvPr/>
        </p:nvCxnSpPr>
        <p:spPr>
          <a:xfrm>
            <a:off x="452199" y="1473401"/>
            <a:ext cx="43629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Adversarial attack &amp; Homomorphic Encryption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8B7671-95B9-78FF-6652-78AB9D894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255" y="804571"/>
            <a:ext cx="4463897" cy="54807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4AE01-A480-B61F-9F6B-4360824D1E9E}"/>
              </a:ext>
            </a:extLst>
          </p:cNvPr>
          <p:cNvSpPr txBox="1"/>
          <p:nvPr/>
        </p:nvSpPr>
        <p:spPr>
          <a:xfrm>
            <a:off x="429222" y="1640184"/>
            <a:ext cx="648581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Title: </a:t>
            </a:r>
            <a:br>
              <a:rPr lang="en-US" altLang="ko-KR" sz="2000" dirty="0"/>
            </a:br>
            <a:r>
              <a:rPr lang="en-US" altLang="ko-KR" sz="2000" dirty="0"/>
              <a:t>Application vulnerability analysis of AI security using fully homomorphic encryption</a:t>
            </a:r>
            <a:br>
              <a:rPr lang="en-US" altLang="ko-KR" sz="2000" dirty="0"/>
            </a:b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Composition: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1)</a:t>
            </a:r>
            <a:r>
              <a:rPr lang="ko-KR" altLang="en-US" sz="2000" dirty="0"/>
              <a:t>최근 </a:t>
            </a:r>
            <a:r>
              <a:rPr lang="en-US" altLang="ko-KR" sz="2000" dirty="0"/>
              <a:t>AI</a:t>
            </a:r>
            <a:r>
              <a:rPr lang="ko-KR" altLang="en-US" sz="2000" dirty="0"/>
              <a:t>보안에 화두가 되고 있는 </a:t>
            </a:r>
            <a:r>
              <a:rPr lang="ko-KR" altLang="en-US" sz="2000" b="1" dirty="0"/>
              <a:t>적대적공격</a:t>
            </a:r>
            <a:r>
              <a:rPr lang="ko-KR" altLang="en-US" sz="2000" dirty="0"/>
              <a:t>과                   </a:t>
            </a:r>
            <a:r>
              <a:rPr lang="ko-KR" altLang="en-US" sz="2000" b="1" dirty="0"/>
              <a:t>완전동형암호화</a:t>
            </a:r>
            <a:r>
              <a:rPr lang="ko-KR" altLang="en-US" sz="2000" dirty="0"/>
              <a:t>에 대해 소개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2) </a:t>
            </a:r>
            <a:r>
              <a:rPr lang="ko-KR" altLang="en-US" sz="2000" dirty="0"/>
              <a:t>완전동형암호화가 </a:t>
            </a:r>
            <a:r>
              <a:rPr lang="ko-KR" altLang="en-US" sz="2000" b="1" dirty="0"/>
              <a:t>적대적 공격에 견고한지 검증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3) </a:t>
            </a:r>
            <a:r>
              <a:rPr lang="ko-KR" altLang="en-US" sz="2000" dirty="0"/>
              <a:t>완전동형암호화의 </a:t>
            </a:r>
            <a:r>
              <a:rPr lang="ko-KR" altLang="en-US" sz="2000" b="1" dirty="0"/>
              <a:t>취약성 분석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4) </a:t>
            </a:r>
            <a:r>
              <a:rPr lang="ko-KR" altLang="en-US" sz="2000" dirty="0"/>
              <a:t>모델 자체 보안 뿐 아니라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시</a:t>
            </a:r>
            <a:br>
              <a:rPr lang="en-US" altLang="ko-KR" sz="2000" b="1" dirty="0"/>
            </a:br>
            <a:r>
              <a:rPr lang="en-US" altLang="ko-KR" sz="2000" b="1" dirty="0"/>
              <a:t>  </a:t>
            </a:r>
            <a:r>
              <a:rPr lang="ko-KR" altLang="en-US" sz="2000" b="1" dirty="0"/>
              <a:t> 적대적 공격</a:t>
            </a:r>
            <a:r>
              <a:rPr lang="ko-KR" altLang="en-US" sz="2000" dirty="0"/>
              <a:t>도 고려해야함을 제시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4227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58040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14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E515DD-EF47-43B8-A7E9-D219DC2AD135}"/>
              </a:ext>
            </a:extLst>
          </p:cNvPr>
          <p:cNvSpPr txBox="1"/>
          <p:nvPr/>
        </p:nvSpPr>
        <p:spPr>
          <a:xfrm>
            <a:off x="4615637" y="2843131"/>
            <a:ext cx="2320185" cy="929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b="1" dirty="0">
                <a:latin typeface="Raleway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891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38585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2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>
            <a:cxnSpLocks/>
          </p:cNvCxnSpPr>
          <p:nvPr/>
        </p:nvCxnSpPr>
        <p:spPr>
          <a:xfrm>
            <a:off x="452199" y="1473401"/>
            <a:ext cx="43629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Current Work</a:t>
            </a:r>
            <a:r>
              <a:rPr lang="ko-KR" altLang="en-US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3EA9-D70D-8B1A-0865-239B389A8B75}"/>
              </a:ext>
            </a:extLst>
          </p:cNvPr>
          <p:cNvSpPr txBox="1"/>
          <p:nvPr/>
        </p:nvSpPr>
        <p:spPr>
          <a:xfrm>
            <a:off x="452199" y="2423128"/>
            <a:ext cx="36615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/>
              <a:t>신경치료 </a:t>
            </a:r>
            <a:r>
              <a:rPr lang="en-US" altLang="ko-KR" b="1" dirty="0"/>
              <a:t>Detection</a:t>
            </a:r>
            <a:br>
              <a:rPr lang="en-US" altLang="ko-KR" b="1" dirty="0"/>
            </a:b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/>
              <a:t>적대적공격 </a:t>
            </a:r>
            <a:r>
              <a:rPr lang="en-US" altLang="ko-KR" b="1" dirty="0"/>
              <a:t>&amp; </a:t>
            </a:r>
            <a:r>
              <a:rPr lang="ko-KR" altLang="en-US" b="1" dirty="0"/>
              <a:t>완전동형암호화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37301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3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>
            <a:cxnSpLocks/>
          </p:cNvCxnSpPr>
          <p:nvPr/>
        </p:nvCxnSpPr>
        <p:spPr>
          <a:xfrm>
            <a:off x="452199" y="1473401"/>
            <a:ext cx="35180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Index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452199" y="2045938"/>
            <a:ext cx="35180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Object Detection concept</a:t>
            </a:r>
            <a:br>
              <a:rPr lang="en-US" altLang="ko-KR" b="1" dirty="0"/>
            </a:b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Experimental model choice</a:t>
            </a:r>
            <a:br>
              <a:rPr lang="en-US" altLang="ko-KR" b="1" dirty="0"/>
            </a:b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Current progress</a:t>
            </a:r>
          </a:p>
        </p:txBody>
      </p:sp>
    </p:spTree>
    <p:extLst>
      <p:ext uri="{BB962C8B-B14F-4D97-AF65-F5344CB8AC3E}">
        <p14:creationId xmlns:p14="http://schemas.microsoft.com/office/powerpoint/2010/main" val="387564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4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Object Detection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4376087" y="5828954"/>
            <a:ext cx="394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Classification + Localization</a:t>
            </a:r>
            <a:endParaRPr lang="ko-KR" altLang="en-US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D8949B-4475-0707-6C43-8CB5E4438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542" y="1923799"/>
            <a:ext cx="5009554" cy="390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5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DE2DCE-FAEC-2634-DDBB-C9B495F5BF4B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Object Detection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801169-5CD1-8998-C4DD-7CC53AD906AE}"/>
              </a:ext>
            </a:extLst>
          </p:cNvPr>
          <p:cNvSpPr/>
          <p:nvPr/>
        </p:nvSpPr>
        <p:spPr>
          <a:xfrm>
            <a:off x="3331548" y="4528864"/>
            <a:ext cx="7617730" cy="15411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53328C9-2322-7AF4-CF53-F2EC9682B7F1}"/>
              </a:ext>
            </a:extLst>
          </p:cNvPr>
          <p:cNvSpPr/>
          <p:nvPr/>
        </p:nvSpPr>
        <p:spPr>
          <a:xfrm>
            <a:off x="2912447" y="1903150"/>
            <a:ext cx="8391823" cy="13639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0F2226E-2FA2-5C0F-3126-4ADBA2C8E931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B6639433-8AE6-9D25-9F2D-D3131143DA81}"/>
              </a:ext>
            </a:extLst>
          </p:cNvPr>
          <p:cNvSpPr/>
          <p:nvPr/>
        </p:nvSpPr>
        <p:spPr>
          <a:xfrm>
            <a:off x="883498" y="3345036"/>
            <a:ext cx="818553" cy="8762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Alex</a:t>
            </a:r>
          </a:p>
          <a:p>
            <a:pPr algn="ctr"/>
            <a:r>
              <a:rPr lang="en-US" altLang="ko-KR" sz="1600"/>
              <a:t>Net</a:t>
            </a:r>
            <a:endParaRPr lang="ko-KR" altLang="en-US" sz="16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8AC8AD-224B-2A37-377C-C335443CA81E}"/>
              </a:ext>
            </a:extLst>
          </p:cNvPr>
          <p:cNvCxnSpPr>
            <a:cxnSpLocks/>
            <a:stCxn id="17" idx="6"/>
            <a:endCxn id="44" idx="2"/>
          </p:cNvCxnSpPr>
          <p:nvPr/>
        </p:nvCxnSpPr>
        <p:spPr>
          <a:xfrm flipV="1">
            <a:off x="1702051" y="2277487"/>
            <a:ext cx="1848881" cy="1505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2F93A1A-A8BC-0CB2-8013-959C62A48454}"/>
              </a:ext>
            </a:extLst>
          </p:cNvPr>
          <p:cNvCxnSpPr>
            <a:cxnSpLocks/>
            <a:stCxn id="17" idx="6"/>
            <a:endCxn id="24" idx="2"/>
          </p:cNvCxnSpPr>
          <p:nvPr/>
        </p:nvCxnSpPr>
        <p:spPr>
          <a:xfrm>
            <a:off x="1702051" y="3783184"/>
            <a:ext cx="2329527" cy="1186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78762F7-A70B-B264-53CA-DF30750E060C}"/>
              </a:ext>
            </a:extLst>
          </p:cNvPr>
          <p:cNvSpPr txBox="1"/>
          <p:nvPr/>
        </p:nvSpPr>
        <p:spPr>
          <a:xfrm>
            <a:off x="6017073" y="1492538"/>
            <a:ext cx="3007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One-stage detector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C1B9E1-913F-5508-24F0-41BE8E2B8CD3}"/>
              </a:ext>
            </a:extLst>
          </p:cNvPr>
          <p:cNvSpPr txBox="1"/>
          <p:nvPr/>
        </p:nvSpPr>
        <p:spPr>
          <a:xfrm>
            <a:off x="5853150" y="4065356"/>
            <a:ext cx="3697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Two-stage detector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A94AAAD-7706-9861-C31A-565C43F48E24}"/>
              </a:ext>
            </a:extLst>
          </p:cNvPr>
          <p:cNvSpPr/>
          <p:nvPr/>
        </p:nvSpPr>
        <p:spPr>
          <a:xfrm>
            <a:off x="4031578" y="4875878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AA357B-DD9B-249B-83B1-F8176C4CAE69}"/>
              </a:ext>
            </a:extLst>
          </p:cNvPr>
          <p:cNvSpPr txBox="1"/>
          <p:nvPr/>
        </p:nvSpPr>
        <p:spPr>
          <a:xfrm>
            <a:off x="3680209" y="5190301"/>
            <a:ext cx="8837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RCNN(2014)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A18B3B-9E2A-E3E0-0C38-194EB4F48843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4212553" y="4970054"/>
            <a:ext cx="1229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BBB03EF1-4CF2-E37D-D79A-B7B146AC0B38}"/>
              </a:ext>
            </a:extLst>
          </p:cNvPr>
          <p:cNvSpPr/>
          <p:nvPr/>
        </p:nvSpPr>
        <p:spPr>
          <a:xfrm>
            <a:off x="5442231" y="4875878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B1E590-D78E-A676-5F36-36BD15231F81}"/>
              </a:ext>
            </a:extLst>
          </p:cNvPr>
          <p:cNvSpPr txBox="1"/>
          <p:nvPr/>
        </p:nvSpPr>
        <p:spPr>
          <a:xfrm>
            <a:off x="5060557" y="5210828"/>
            <a:ext cx="1043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SPPNet</a:t>
            </a:r>
            <a:br>
              <a:rPr lang="en-US" altLang="ko-KR" b="1"/>
            </a:br>
            <a:r>
              <a:rPr lang="en-US" altLang="ko-KR" b="1"/>
              <a:t>(2014)</a:t>
            </a:r>
            <a:endParaRPr lang="ko-KR" altLang="en-US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8639076-23FD-8B08-1A61-0657465EAFB5}"/>
              </a:ext>
            </a:extLst>
          </p:cNvPr>
          <p:cNvCxnSpPr>
            <a:cxnSpLocks/>
            <a:stCxn id="27" idx="6"/>
            <a:endCxn id="30" idx="2"/>
          </p:cNvCxnSpPr>
          <p:nvPr/>
        </p:nvCxnSpPr>
        <p:spPr>
          <a:xfrm flipV="1">
            <a:off x="5623206" y="4970053"/>
            <a:ext cx="119396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CD10AD0E-2BCA-04B0-847B-484B07C96948}"/>
              </a:ext>
            </a:extLst>
          </p:cNvPr>
          <p:cNvSpPr/>
          <p:nvPr/>
        </p:nvSpPr>
        <p:spPr>
          <a:xfrm>
            <a:off x="6817175" y="4875877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22CF67-39B3-7D71-515E-C66108CFB6C6}"/>
              </a:ext>
            </a:extLst>
          </p:cNvPr>
          <p:cNvSpPr txBox="1"/>
          <p:nvPr/>
        </p:nvSpPr>
        <p:spPr>
          <a:xfrm>
            <a:off x="6166603" y="5182251"/>
            <a:ext cx="1410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Fast RCNN</a:t>
            </a:r>
            <a:br>
              <a:rPr lang="en-US" altLang="ko-KR" b="1" dirty="0"/>
            </a:br>
            <a:r>
              <a:rPr lang="en-US" altLang="ko-KR" b="1"/>
              <a:t>(2015)</a:t>
            </a:r>
            <a:endParaRPr lang="ko-KR" altLang="en-US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FAFC8E1-5D34-2CEE-BAC6-8076688C2C76}"/>
              </a:ext>
            </a:extLst>
          </p:cNvPr>
          <p:cNvCxnSpPr>
            <a:cxnSpLocks/>
            <a:stCxn id="30" idx="6"/>
            <a:endCxn id="33" idx="2"/>
          </p:cNvCxnSpPr>
          <p:nvPr/>
        </p:nvCxnSpPr>
        <p:spPr>
          <a:xfrm>
            <a:off x="6998150" y="4970053"/>
            <a:ext cx="12701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300748EE-1FB3-B446-77D4-71F839BCAF90}"/>
              </a:ext>
            </a:extLst>
          </p:cNvPr>
          <p:cNvSpPr/>
          <p:nvPr/>
        </p:nvSpPr>
        <p:spPr>
          <a:xfrm>
            <a:off x="8268296" y="4875877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3B1E24-146F-2179-D247-E241453A6596}"/>
              </a:ext>
            </a:extLst>
          </p:cNvPr>
          <p:cNvSpPr txBox="1"/>
          <p:nvPr/>
        </p:nvSpPr>
        <p:spPr>
          <a:xfrm>
            <a:off x="7548610" y="5182250"/>
            <a:ext cx="15762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Faster RCNN</a:t>
            </a:r>
            <a:br>
              <a:rPr lang="en-US" altLang="ko-KR" b="1" dirty="0"/>
            </a:br>
            <a:r>
              <a:rPr lang="en-US" altLang="ko-KR" b="1" dirty="0"/>
              <a:t>(2015)</a:t>
            </a:r>
            <a:endParaRPr lang="ko-KR" altLang="en-US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1A2C636-5DDF-E895-70A6-AD66B6C6E967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8449271" y="4970053"/>
            <a:ext cx="12439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1736D62E-87C8-5488-CA92-ED74287F61FA}"/>
              </a:ext>
            </a:extLst>
          </p:cNvPr>
          <p:cNvSpPr/>
          <p:nvPr/>
        </p:nvSpPr>
        <p:spPr>
          <a:xfrm>
            <a:off x="9693259" y="4875877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E70F8A-A0B4-B053-36FB-6743DD69A778}"/>
              </a:ext>
            </a:extLst>
          </p:cNvPr>
          <p:cNvSpPr txBox="1"/>
          <p:nvPr/>
        </p:nvSpPr>
        <p:spPr>
          <a:xfrm>
            <a:off x="9096256" y="5196000"/>
            <a:ext cx="1853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Cascade-RCNN</a:t>
            </a:r>
          </a:p>
          <a:p>
            <a:pPr algn="ctr"/>
            <a:r>
              <a:rPr lang="en-US" altLang="ko-KR" b="1" dirty="0"/>
              <a:t>(2017)</a:t>
            </a:r>
            <a:endParaRPr lang="ko-KR" altLang="en-US" b="1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CEE48E1-2B3B-7772-56C2-780BF987ACCE}"/>
              </a:ext>
            </a:extLst>
          </p:cNvPr>
          <p:cNvSpPr/>
          <p:nvPr/>
        </p:nvSpPr>
        <p:spPr>
          <a:xfrm>
            <a:off x="3550932" y="2183311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972A48-62D1-8418-3CD0-6636F8F7BA87}"/>
              </a:ext>
            </a:extLst>
          </p:cNvPr>
          <p:cNvSpPr txBox="1"/>
          <p:nvPr/>
        </p:nvSpPr>
        <p:spPr>
          <a:xfrm>
            <a:off x="3297333" y="2509864"/>
            <a:ext cx="818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Yolo</a:t>
            </a:r>
            <a:br>
              <a:rPr lang="en-US" altLang="ko-KR" b="1"/>
            </a:br>
            <a:r>
              <a:rPr lang="en-US" altLang="ko-KR" b="1"/>
              <a:t>(2016)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7ABA0F4-A721-FC26-9056-704D758196E6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3731907" y="2277487"/>
            <a:ext cx="1229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ADAACEFC-F146-C6CE-4FA4-55D6ED6A7B6C}"/>
              </a:ext>
            </a:extLst>
          </p:cNvPr>
          <p:cNvSpPr/>
          <p:nvPr/>
        </p:nvSpPr>
        <p:spPr>
          <a:xfrm>
            <a:off x="4961585" y="2183311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6F5C68-068F-E0BA-0A3F-4E08523C4F4D}"/>
              </a:ext>
            </a:extLst>
          </p:cNvPr>
          <p:cNvSpPr txBox="1"/>
          <p:nvPr/>
        </p:nvSpPr>
        <p:spPr>
          <a:xfrm>
            <a:off x="4704708" y="2503433"/>
            <a:ext cx="818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SSD</a:t>
            </a:r>
            <a:br>
              <a:rPr lang="en-US" altLang="ko-KR" b="1" dirty="0"/>
            </a:br>
            <a:r>
              <a:rPr lang="en-US" altLang="ko-KR" b="1"/>
              <a:t>(2016)</a:t>
            </a:r>
            <a:endParaRPr lang="ko-KR" altLang="en-US" b="1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CEA4846-36B7-D4BA-1C17-460AF056FE22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 flipV="1">
            <a:off x="5142560" y="2277486"/>
            <a:ext cx="119396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BAB91F7C-4912-9D2A-B748-F7D7077EDDFB}"/>
              </a:ext>
            </a:extLst>
          </p:cNvPr>
          <p:cNvSpPr/>
          <p:nvPr/>
        </p:nvSpPr>
        <p:spPr>
          <a:xfrm>
            <a:off x="6336529" y="2183310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1B7FEAF-077A-C3B3-1DF3-8672CE5E1A54}"/>
              </a:ext>
            </a:extLst>
          </p:cNvPr>
          <p:cNvCxnSpPr>
            <a:cxnSpLocks/>
            <a:stCxn id="50" idx="6"/>
            <a:endCxn id="82" idx="2"/>
          </p:cNvCxnSpPr>
          <p:nvPr/>
        </p:nvCxnSpPr>
        <p:spPr>
          <a:xfrm>
            <a:off x="6517504" y="2277486"/>
            <a:ext cx="1196437" cy="3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7858559D-30E8-15BC-5135-99AE0FD9C2B2}"/>
              </a:ext>
            </a:extLst>
          </p:cNvPr>
          <p:cNvSpPr/>
          <p:nvPr/>
        </p:nvSpPr>
        <p:spPr>
          <a:xfrm>
            <a:off x="9075430" y="2183310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4DC496-390A-3812-48BB-C192A1F5C338}"/>
              </a:ext>
            </a:extLst>
          </p:cNvPr>
          <p:cNvSpPr txBox="1"/>
          <p:nvPr/>
        </p:nvSpPr>
        <p:spPr>
          <a:xfrm>
            <a:off x="5709691" y="2508139"/>
            <a:ext cx="1410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Retina-Net</a:t>
            </a:r>
            <a:endParaRPr lang="en-US" altLang="ko-KR" b="1" dirty="0"/>
          </a:p>
          <a:p>
            <a:pPr algn="ctr"/>
            <a:r>
              <a:rPr lang="en-US" altLang="ko-KR" b="1"/>
              <a:t>(2017)</a:t>
            </a:r>
            <a:endParaRPr lang="ko-KR" alt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E663E1-121A-CB8C-E077-82B56D166C0C}"/>
              </a:ext>
            </a:extLst>
          </p:cNvPr>
          <p:cNvSpPr txBox="1"/>
          <p:nvPr/>
        </p:nvSpPr>
        <p:spPr>
          <a:xfrm>
            <a:off x="8396843" y="2503433"/>
            <a:ext cx="15762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Yolo v5</a:t>
            </a:r>
            <a:endParaRPr lang="en-US" altLang="ko-KR" b="1" dirty="0"/>
          </a:p>
          <a:p>
            <a:pPr algn="ctr"/>
            <a:r>
              <a:rPr lang="en-US" altLang="ko-KR" b="1"/>
              <a:t>(2020)</a:t>
            </a:r>
            <a:endParaRPr lang="ko-KR" altLang="en-US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E62562-AC1B-1897-EA3A-431A52EDCAD2}"/>
              </a:ext>
            </a:extLst>
          </p:cNvPr>
          <p:cNvSpPr txBox="1"/>
          <p:nvPr/>
        </p:nvSpPr>
        <p:spPr>
          <a:xfrm>
            <a:off x="864017" y="4241687"/>
            <a:ext cx="93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(2012)</a:t>
            </a:r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C1BED8E-F150-AFC2-9B65-4122EB4AD068}"/>
              </a:ext>
            </a:extLst>
          </p:cNvPr>
          <p:cNvCxnSpPr>
            <a:cxnSpLocks/>
            <a:stCxn id="52" idx="6"/>
            <a:endCxn id="77" idx="2"/>
          </p:cNvCxnSpPr>
          <p:nvPr/>
        </p:nvCxnSpPr>
        <p:spPr>
          <a:xfrm flipV="1">
            <a:off x="9256405" y="2276885"/>
            <a:ext cx="1225214" cy="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DD2224F1-5484-4E72-1FFD-DC0F4F9BAB38}"/>
              </a:ext>
            </a:extLst>
          </p:cNvPr>
          <p:cNvSpPr/>
          <p:nvPr/>
        </p:nvSpPr>
        <p:spPr>
          <a:xfrm>
            <a:off x="10481619" y="2182709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B009FD-3C50-F8BD-C52C-C23216B817F7}"/>
              </a:ext>
            </a:extLst>
          </p:cNvPr>
          <p:cNvSpPr txBox="1"/>
          <p:nvPr/>
        </p:nvSpPr>
        <p:spPr>
          <a:xfrm>
            <a:off x="9843482" y="2503433"/>
            <a:ext cx="15762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Yolo v7</a:t>
            </a:r>
            <a:endParaRPr lang="en-US" altLang="ko-KR" b="1" dirty="0"/>
          </a:p>
          <a:p>
            <a:pPr algn="ctr"/>
            <a:r>
              <a:rPr lang="en-US" altLang="ko-KR" b="1"/>
              <a:t>(2022)</a:t>
            </a:r>
            <a:endParaRPr lang="ko-KR" altLang="en-US" b="1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F6DCBBB6-8B70-3FC8-3985-8916B82B2967}"/>
              </a:ext>
            </a:extLst>
          </p:cNvPr>
          <p:cNvSpPr/>
          <p:nvPr/>
        </p:nvSpPr>
        <p:spPr>
          <a:xfrm>
            <a:off x="7713941" y="2186711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1F37CA8-ECF0-DA51-99D8-50AD9FACC2A2}"/>
              </a:ext>
            </a:extLst>
          </p:cNvPr>
          <p:cNvCxnSpPr>
            <a:cxnSpLocks/>
            <a:stCxn id="82" idx="6"/>
            <a:endCxn id="52" idx="2"/>
          </p:cNvCxnSpPr>
          <p:nvPr/>
        </p:nvCxnSpPr>
        <p:spPr>
          <a:xfrm flipV="1">
            <a:off x="7894916" y="2277486"/>
            <a:ext cx="1180514" cy="3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FD2AF9B-99B0-E5F3-7CF5-A370FEE3DF23}"/>
              </a:ext>
            </a:extLst>
          </p:cNvPr>
          <p:cNvSpPr txBox="1"/>
          <p:nvPr/>
        </p:nvSpPr>
        <p:spPr>
          <a:xfrm>
            <a:off x="7030252" y="2509863"/>
            <a:ext cx="15762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/>
              <a:t>EfficientDet</a:t>
            </a:r>
            <a:endParaRPr lang="en-US" altLang="ko-KR" b="1" dirty="0"/>
          </a:p>
          <a:p>
            <a:pPr algn="ctr"/>
            <a:r>
              <a:rPr lang="en-US" altLang="ko-KR" b="1" dirty="0"/>
              <a:t>(2020)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7511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6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Stage Detector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452199" y="1951304"/>
            <a:ext cx="108511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2-Stage Detector</a:t>
            </a:r>
            <a:br>
              <a:rPr lang="en-US" altLang="ko-KR" sz="2000" dirty="0"/>
            </a:br>
            <a:r>
              <a:rPr lang="en-US" altLang="ko-KR" sz="2000" dirty="0"/>
              <a:t>: </a:t>
            </a:r>
            <a:r>
              <a:rPr lang="ko-KR" altLang="en-US" sz="2000" dirty="0"/>
              <a:t>물체의 </a:t>
            </a:r>
            <a:r>
              <a:rPr lang="en-US" altLang="ko-KR" sz="2000" dirty="0">
                <a:solidFill>
                  <a:schemeClr val="accent2"/>
                </a:solidFill>
              </a:rPr>
              <a:t>Localization</a:t>
            </a:r>
            <a:r>
              <a:rPr lang="ko-KR" altLang="en-US" sz="2000" dirty="0"/>
              <a:t>과 </a:t>
            </a:r>
            <a:r>
              <a:rPr lang="en-US" altLang="ko-KR" sz="2000" dirty="0">
                <a:solidFill>
                  <a:schemeClr val="accent6"/>
                </a:solidFill>
              </a:rPr>
              <a:t>Classification</a:t>
            </a:r>
            <a:r>
              <a:rPr lang="ko-KR" altLang="en-US" sz="2000" dirty="0"/>
              <a:t>을 </a:t>
            </a:r>
            <a:r>
              <a:rPr lang="ko-KR" altLang="en-US" sz="2000" b="1" dirty="0"/>
              <a:t>순차적</a:t>
            </a:r>
            <a:r>
              <a:rPr lang="ko-KR" altLang="en-US" sz="2000" dirty="0"/>
              <a:t>으로 처리</a:t>
            </a:r>
            <a:br>
              <a:rPr lang="en-US" altLang="ko-KR" sz="2000" dirty="0"/>
            </a:br>
            <a:br>
              <a:rPr lang="en-US" altLang="ko-KR" sz="2000" dirty="0"/>
            </a:b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1-Stage Detector</a:t>
            </a:r>
            <a:br>
              <a:rPr lang="en-US" altLang="ko-KR" sz="2000" dirty="0"/>
            </a:br>
            <a:r>
              <a:rPr lang="en-US" altLang="ko-KR" sz="2000" dirty="0"/>
              <a:t>: </a:t>
            </a:r>
            <a:r>
              <a:rPr lang="ko-KR" altLang="en-US" sz="2000" dirty="0"/>
              <a:t>물체의 </a:t>
            </a:r>
            <a:r>
              <a:rPr lang="en-US" altLang="ko-KR" sz="2000" dirty="0"/>
              <a:t>Localization</a:t>
            </a:r>
            <a:r>
              <a:rPr lang="ko-KR" altLang="en-US" sz="2000" dirty="0"/>
              <a:t>과 </a:t>
            </a:r>
            <a:r>
              <a:rPr lang="en-US" altLang="ko-KR" sz="2000" dirty="0"/>
              <a:t>Classification</a:t>
            </a:r>
            <a:r>
              <a:rPr lang="ko-KR" altLang="en-US" sz="2000" dirty="0"/>
              <a:t>을 </a:t>
            </a:r>
            <a:r>
              <a:rPr lang="ko-KR" altLang="en-US" sz="2000" b="1" dirty="0"/>
              <a:t>동시</a:t>
            </a:r>
            <a:r>
              <a:rPr lang="ko-KR" altLang="en-US" sz="2000" dirty="0"/>
              <a:t>에 처리</a:t>
            </a:r>
            <a:r>
              <a:rPr lang="en-US" altLang="ko-KR" sz="2000" dirty="0"/>
              <a:t>		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689E45-ABCE-8DB1-C437-C178472E4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825" y="2836546"/>
            <a:ext cx="1252980" cy="1228486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B7C65D7-F51E-3FF1-A495-16271F775A26}"/>
              </a:ext>
            </a:extLst>
          </p:cNvPr>
          <p:cNvSpPr/>
          <p:nvPr/>
        </p:nvSpPr>
        <p:spPr>
          <a:xfrm>
            <a:off x="4679950" y="3124200"/>
            <a:ext cx="314325" cy="476250"/>
          </a:xfrm>
          <a:prstGeom prst="rightArrow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F38397-D678-A1A8-8101-7E75B3DE5E4A}"/>
              </a:ext>
            </a:extLst>
          </p:cNvPr>
          <p:cNvSpPr/>
          <p:nvPr/>
        </p:nvSpPr>
        <p:spPr>
          <a:xfrm>
            <a:off x="5165725" y="3038475"/>
            <a:ext cx="1524000" cy="657225"/>
          </a:xfrm>
          <a:prstGeom prst="rect">
            <a:avLst/>
          </a:prstGeom>
          <a:noFill/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2"/>
                </a:solidFill>
              </a:rPr>
              <a:t>Region</a:t>
            </a:r>
            <a:r>
              <a:rPr lang="ko-KR" altLang="en-US">
                <a:solidFill>
                  <a:schemeClr val="accent2"/>
                </a:solidFill>
              </a:rPr>
              <a:t> </a:t>
            </a:r>
            <a:r>
              <a:rPr lang="en-US" altLang="ko-KR">
                <a:solidFill>
                  <a:schemeClr val="accent2"/>
                </a:solidFill>
              </a:rPr>
              <a:t>Proposal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7D1AC3-7B06-E0FA-4FA9-8CB2A9404AF2}"/>
              </a:ext>
            </a:extLst>
          </p:cNvPr>
          <p:cNvSpPr txBox="1"/>
          <p:nvPr/>
        </p:nvSpPr>
        <p:spPr>
          <a:xfrm>
            <a:off x="5203623" y="3695700"/>
            <a:ext cx="1419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chemeClr val="accent2"/>
                </a:solidFill>
              </a:rPr>
              <a:t>Localization</a:t>
            </a:r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9A3BBFE-657D-AD55-CDD0-7AAD9AC33791}"/>
              </a:ext>
            </a:extLst>
          </p:cNvPr>
          <p:cNvSpPr/>
          <p:nvPr/>
        </p:nvSpPr>
        <p:spPr>
          <a:xfrm>
            <a:off x="6861175" y="3124200"/>
            <a:ext cx="314325" cy="476250"/>
          </a:xfrm>
          <a:prstGeom prst="rightArrow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8C05E6-9621-15A2-3000-DA01FF3EBC62}"/>
              </a:ext>
            </a:extLst>
          </p:cNvPr>
          <p:cNvSpPr/>
          <p:nvPr/>
        </p:nvSpPr>
        <p:spPr>
          <a:xfrm>
            <a:off x="7346950" y="3038475"/>
            <a:ext cx="1524000" cy="657225"/>
          </a:xfrm>
          <a:prstGeom prst="rect">
            <a:avLst/>
          </a:prstGeom>
          <a:noFill/>
          <a:ln w="222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6"/>
                </a:solidFill>
              </a:rPr>
              <a:t>Feature</a:t>
            </a:r>
          </a:p>
          <a:p>
            <a:pPr algn="ctr"/>
            <a:r>
              <a:rPr lang="en-US" altLang="ko-KR">
                <a:solidFill>
                  <a:schemeClr val="accent6"/>
                </a:solidFill>
              </a:rPr>
              <a:t>Extractor</a:t>
            </a:r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166E77-6411-38A3-CE99-377C367FA6B7}"/>
              </a:ext>
            </a:extLst>
          </p:cNvPr>
          <p:cNvSpPr txBox="1"/>
          <p:nvPr/>
        </p:nvSpPr>
        <p:spPr>
          <a:xfrm>
            <a:off x="7337222" y="3695700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chemeClr val="accent6"/>
                </a:solidFill>
              </a:rPr>
              <a:t>Classification</a:t>
            </a:r>
            <a:endParaRPr lang="ko-KR" altLang="en-US">
              <a:solidFill>
                <a:schemeClr val="accent6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71E2E8D-B137-7BB2-02DB-A6412C232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097" y="5121403"/>
            <a:ext cx="1252980" cy="1228486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AC64D83-C1AF-6B9D-31D6-E833EC90D6AD}"/>
              </a:ext>
            </a:extLst>
          </p:cNvPr>
          <p:cNvSpPr/>
          <p:nvPr/>
        </p:nvSpPr>
        <p:spPr>
          <a:xfrm>
            <a:off x="4670222" y="5409057"/>
            <a:ext cx="1076324" cy="476250"/>
          </a:xfrm>
          <a:prstGeom prst="rightArrow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61CCAC-A018-1A0B-AA4F-F4DE560243E9}"/>
              </a:ext>
            </a:extLst>
          </p:cNvPr>
          <p:cNvSpPr/>
          <p:nvPr/>
        </p:nvSpPr>
        <p:spPr>
          <a:xfrm>
            <a:off x="6095999" y="5311407"/>
            <a:ext cx="1524000" cy="657225"/>
          </a:xfrm>
          <a:prstGeom prst="rect">
            <a:avLst/>
          </a:prstGeom>
          <a:noFill/>
          <a:ln w="222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/>
              <a:t>Feature</a:t>
            </a:r>
            <a:br>
              <a:rPr lang="en-US" altLang="ko-KR"/>
            </a:br>
            <a:r>
              <a:rPr lang="en-US" altLang="ko-KR"/>
              <a:t>Extractor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8DA02E-EB91-2B6C-265F-32D587359965}"/>
              </a:ext>
            </a:extLst>
          </p:cNvPr>
          <p:cNvSpPr txBox="1"/>
          <p:nvPr/>
        </p:nvSpPr>
        <p:spPr>
          <a:xfrm>
            <a:off x="5430634" y="6033555"/>
            <a:ext cx="3175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chemeClr val="accent2"/>
                </a:solidFill>
              </a:rPr>
              <a:t>Localization </a:t>
            </a:r>
            <a:r>
              <a:rPr lang="en-US" altLang="ko-KR" sz="1800"/>
              <a:t>+</a:t>
            </a:r>
            <a:r>
              <a:rPr lang="en-US" altLang="ko-KR" sz="1800">
                <a:solidFill>
                  <a:schemeClr val="accent2"/>
                </a:solidFill>
              </a:rPr>
              <a:t> </a:t>
            </a:r>
            <a:r>
              <a:rPr lang="en-US" altLang="ko-KR" sz="1800">
                <a:solidFill>
                  <a:schemeClr val="accent6"/>
                </a:solidFill>
              </a:rPr>
              <a:t>Classification</a:t>
            </a:r>
            <a:endParaRPr lang="ko-KR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1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0F5C49F-F616-2FF5-417E-6AB3A503D810}"/>
              </a:ext>
            </a:extLst>
          </p:cNvPr>
          <p:cNvSpPr/>
          <p:nvPr/>
        </p:nvSpPr>
        <p:spPr>
          <a:xfrm>
            <a:off x="2286765" y="4044962"/>
            <a:ext cx="4486319" cy="208505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EF89542-8672-39D8-18B4-FDAC0A3049E0}"/>
              </a:ext>
            </a:extLst>
          </p:cNvPr>
          <p:cNvSpPr/>
          <p:nvPr/>
        </p:nvSpPr>
        <p:spPr>
          <a:xfrm>
            <a:off x="1541166" y="2601680"/>
            <a:ext cx="2120324" cy="161474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7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2-Stage Detector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452199" y="1711816"/>
            <a:ext cx="10851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Ex. Faster R-CNN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689E45-ABCE-8DB1-C437-C178472E4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86" y="3012762"/>
            <a:ext cx="1252980" cy="1228486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5B37B70-702A-1DA8-04BB-8D1D95F229D8}"/>
              </a:ext>
            </a:extLst>
          </p:cNvPr>
          <p:cNvSpPr/>
          <p:nvPr/>
        </p:nvSpPr>
        <p:spPr>
          <a:xfrm>
            <a:off x="1646979" y="3512705"/>
            <a:ext cx="1043602" cy="23741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03071-EA6B-7631-8B7F-E458336101BA}"/>
              </a:ext>
            </a:extLst>
          </p:cNvPr>
          <p:cNvSpPr txBox="1"/>
          <p:nvPr/>
        </p:nvSpPr>
        <p:spPr>
          <a:xfrm>
            <a:off x="1811803" y="3257673"/>
            <a:ext cx="713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/>
              <a:t>CNN</a:t>
            </a:r>
            <a:endParaRPr lang="ko-KR" altLang="en-US" b="1"/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75F3E716-362A-0651-F68D-28BE5C1A181E}"/>
              </a:ext>
            </a:extLst>
          </p:cNvPr>
          <p:cNvSpPr/>
          <p:nvPr/>
        </p:nvSpPr>
        <p:spPr>
          <a:xfrm rot="16200000">
            <a:off x="2651230" y="3250232"/>
            <a:ext cx="884787" cy="713952"/>
          </a:xfrm>
          <a:prstGeom prst="cube">
            <a:avLst>
              <a:gd name="adj" fmla="val 884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0D17886-23F9-8609-B989-9C97FFA98135}"/>
              </a:ext>
            </a:extLst>
          </p:cNvPr>
          <p:cNvSpPr/>
          <p:nvPr/>
        </p:nvSpPr>
        <p:spPr>
          <a:xfrm>
            <a:off x="3661490" y="3508295"/>
            <a:ext cx="1951811" cy="2418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13150D8F-1A2A-E35D-14C6-1D9B62594AAD}"/>
              </a:ext>
            </a:extLst>
          </p:cNvPr>
          <p:cNvSpPr/>
          <p:nvPr/>
        </p:nvSpPr>
        <p:spPr>
          <a:xfrm rot="16200000">
            <a:off x="5753044" y="3250231"/>
            <a:ext cx="884787" cy="713952"/>
          </a:xfrm>
          <a:prstGeom prst="cube">
            <a:avLst>
              <a:gd name="adj" fmla="val 884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387D9C-187A-F729-1397-BF83C62A525D}"/>
              </a:ext>
            </a:extLst>
          </p:cNvPr>
          <p:cNvSpPr txBox="1"/>
          <p:nvPr/>
        </p:nvSpPr>
        <p:spPr>
          <a:xfrm>
            <a:off x="2736800" y="4389778"/>
            <a:ext cx="34587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/>
              <a:t>Region Proposal</a:t>
            </a:r>
          </a:p>
          <a:p>
            <a:pPr algn="ctr"/>
            <a:r>
              <a:rPr lang="en-US" altLang="ko-KR" sz="1800" b="1"/>
              <a:t> Network (RPN)</a:t>
            </a:r>
            <a:endParaRPr lang="ko-KR" altLang="en-US" b="1"/>
          </a:p>
        </p:txBody>
      </p:sp>
      <p:sp>
        <p:nvSpPr>
          <p:cNvPr id="26" name="화살표: 위로 굽음 25">
            <a:extLst>
              <a:ext uri="{FF2B5EF4-FFF2-40B4-BE49-F238E27FC236}">
                <a16:creationId xmlns:a16="http://schemas.microsoft.com/office/drawing/2014/main" id="{02A77215-539C-76A0-A012-D7BC8D6B5B14}"/>
              </a:ext>
            </a:extLst>
          </p:cNvPr>
          <p:cNvSpPr/>
          <p:nvPr/>
        </p:nvSpPr>
        <p:spPr>
          <a:xfrm rot="5400000">
            <a:off x="2831602" y="4168698"/>
            <a:ext cx="760550" cy="659695"/>
          </a:xfrm>
          <a:prstGeom prst="bentUpArrow">
            <a:avLst>
              <a:gd name="adj1" fmla="val 15820"/>
              <a:gd name="adj2" fmla="val 25000"/>
              <a:gd name="adj3" fmla="val 2988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위로 굽음 26">
            <a:extLst>
              <a:ext uri="{FF2B5EF4-FFF2-40B4-BE49-F238E27FC236}">
                <a16:creationId xmlns:a16="http://schemas.microsoft.com/office/drawing/2014/main" id="{4625911D-4729-1BD6-4DD0-2B5A2612617F}"/>
              </a:ext>
            </a:extLst>
          </p:cNvPr>
          <p:cNvSpPr/>
          <p:nvPr/>
        </p:nvSpPr>
        <p:spPr>
          <a:xfrm>
            <a:off x="5615419" y="4172862"/>
            <a:ext cx="760550" cy="659695"/>
          </a:xfrm>
          <a:prstGeom prst="bentUpArrow">
            <a:avLst>
              <a:gd name="adj1" fmla="val 15820"/>
              <a:gd name="adj2" fmla="val 25000"/>
              <a:gd name="adj3" fmla="val 2988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6C8D4F65-E431-25A0-119E-9DF211E564F5}"/>
              </a:ext>
            </a:extLst>
          </p:cNvPr>
          <p:cNvSpPr/>
          <p:nvPr/>
        </p:nvSpPr>
        <p:spPr>
          <a:xfrm rot="16200000">
            <a:off x="6023352" y="3290826"/>
            <a:ext cx="277293" cy="332609"/>
          </a:xfrm>
          <a:prstGeom prst="cube">
            <a:avLst>
              <a:gd name="adj" fmla="val 884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정육면체 29">
            <a:extLst>
              <a:ext uri="{FF2B5EF4-FFF2-40B4-BE49-F238E27FC236}">
                <a16:creationId xmlns:a16="http://schemas.microsoft.com/office/drawing/2014/main" id="{414F65E9-6FA0-779A-A108-F1DC603410EC}"/>
              </a:ext>
            </a:extLst>
          </p:cNvPr>
          <p:cNvSpPr/>
          <p:nvPr/>
        </p:nvSpPr>
        <p:spPr>
          <a:xfrm rot="16200000">
            <a:off x="6167856" y="3548335"/>
            <a:ext cx="402115" cy="332609"/>
          </a:xfrm>
          <a:prstGeom prst="cube">
            <a:avLst>
              <a:gd name="adj" fmla="val 884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A97E490-0D37-0606-D311-C5195DA95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207" y="5043746"/>
            <a:ext cx="1047976" cy="102749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BCD75C23-35F2-4003-018B-28231E39B978}"/>
              </a:ext>
            </a:extLst>
          </p:cNvPr>
          <p:cNvSpPr/>
          <p:nvPr/>
        </p:nvSpPr>
        <p:spPr>
          <a:xfrm>
            <a:off x="4237600" y="5069483"/>
            <a:ext cx="595313" cy="93330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11A9232-72F6-6EDF-7DD0-636F55E857C2}"/>
              </a:ext>
            </a:extLst>
          </p:cNvPr>
          <p:cNvSpPr/>
          <p:nvPr/>
        </p:nvSpPr>
        <p:spPr>
          <a:xfrm>
            <a:off x="4315045" y="5279895"/>
            <a:ext cx="397669" cy="4782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95E3E1-1362-493E-8095-5EB8F32F84BA}"/>
              </a:ext>
            </a:extLst>
          </p:cNvPr>
          <p:cNvSpPr/>
          <p:nvPr/>
        </p:nvSpPr>
        <p:spPr>
          <a:xfrm>
            <a:off x="4117401" y="5351153"/>
            <a:ext cx="825049" cy="4782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8F8D6F2-41EB-FFFA-7700-6A6CF25EB8CA}"/>
              </a:ext>
            </a:extLst>
          </p:cNvPr>
          <p:cNvSpPr/>
          <p:nvPr/>
        </p:nvSpPr>
        <p:spPr>
          <a:xfrm>
            <a:off x="6709648" y="3513025"/>
            <a:ext cx="864084" cy="2418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7FB295-342E-538A-FFDE-991A7713B466}"/>
              </a:ext>
            </a:extLst>
          </p:cNvPr>
          <p:cNvSpPr txBox="1"/>
          <p:nvPr/>
        </p:nvSpPr>
        <p:spPr>
          <a:xfrm>
            <a:off x="7581314" y="2508086"/>
            <a:ext cx="1530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/>
              <a:t>RoI </a:t>
            </a:r>
          </a:p>
          <a:p>
            <a:pPr algn="ctr"/>
            <a:r>
              <a:rPr lang="en-US" altLang="ko-KR" sz="1800" b="1"/>
              <a:t>Pooling</a:t>
            </a:r>
            <a:endParaRPr lang="ko-KR" altLang="en-US" b="1"/>
          </a:p>
        </p:txBody>
      </p:sp>
      <p:graphicFrame>
        <p:nvGraphicFramePr>
          <p:cNvPr id="37" name="표 37">
            <a:extLst>
              <a:ext uri="{FF2B5EF4-FFF2-40B4-BE49-F238E27FC236}">
                <a16:creationId xmlns:a16="http://schemas.microsoft.com/office/drawing/2014/main" id="{DBC6303A-DDF2-5248-8A36-4326EDD4B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88990"/>
              </p:ext>
            </p:extLst>
          </p:nvPr>
        </p:nvGraphicFramePr>
        <p:xfrm>
          <a:off x="7834048" y="3184985"/>
          <a:ext cx="102473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577">
                  <a:extLst>
                    <a:ext uri="{9D8B030D-6E8A-4147-A177-3AD203B41FA5}">
                      <a16:colId xmlns:a16="http://schemas.microsoft.com/office/drawing/2014/main" val="324994625"/>
                    </a:ext>
                  </a:extLst>
                </a:gridCol>
                <a:gridCol w="366635">
                  <a:extLst>
                    <a:ext uri="{9D8B030D-6E8A-4147-A177-3AD203B41FA5}">
                      <a16:colId xmlns:a16="http://schemas.microsoft.com/office/drawing/2014/main" val="500485439"/>
                    </a:ext>
                  </a:extLst>
                </a:gridCol>
                <a:gridCol w="316519">
                  <a:extLst>
                    <a:ext uri="{9D8B030D-6E8A-4147-A177-3AD203B41FA5}">
                      <a16:colId xmlns:a16="http://schemas.microsoft.com/office/drawing/2014/main" val="3425685452"/>
                    </a:ext>
                  </a:extLst>
                </a:gridCol>
              </a:tblGrid>
              <a:tr h="29492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34141"/>
                  </a:ext>
                </a:extLst>
              </a:tr>
              <a:tr h="29492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329423"/>
                  </a:ext>
                </a:extLst>
              </a:tr>
              <a:tr h="29492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574094"/>
                  </a:ext>
                </a:extLst>
              </a:tr>
            </a:tbl>
          </a:graphicData>
        </a:graphic>
      </p:graphicFrame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E55B0CC8-D9AD-8CCF-72C5-2259F201E758}"/>
              </a:ext>
            </a:extLst>
          </p:cNvPr>
          <p:cNvSpPr/>
          <p:nvPr/>
        </p:nvSpPr>
        <p:spPr>
          <a:xfrm>
            <a:off x="9013755" y="3525994"/>
            <a:ext cx="478583" cy="22412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62C73549-F791-D59A-26F0-7E75CF0CA0E9}"/>
              </a:ext>
            </a:extLst>
          </p:cNvPr>
          <p:cNvSpPr/>
          <p:nvPr/>
        </p:nvSpPr>
        <p:spPr>
          <a:xfrm rot="16200000">
            <a:off x="9230170" y="3570990"/>
            <a:ext cx="884787" cy="223420"/>
          </a:xfrm>
          <a:prstGeom prst="cube">
            <a:avLst>
              <a:gd name="adj" fmla="val 2305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75B14A-81EA-B2A4-852A-9E30CB835733}"/>
              </a:ext>
            </a:extLst>
          </p:cNvPr>
          <p:cNvSpPr txBox="1"/>
          <p:nvPr/>
        </p:nvSpPr>
        <p:spPr>
          <a:xfrm>
            <a:off x="8907464" y="2753856"/>
            <a:ext cx="153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/>
              <a:t>FC</a:t>
            </a:r>
            <a:endParaRPr lang="ko-KR" altLang="en-US" b="1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F1A922BA-296E-E682-872E-65030E00297E}"/>
              </a:ext>
            </a:extLst>
          </p:cNvPr>
          <p:cNvSpPr/>
          <p:nvPr/>
        </p:nvSpPr>
        <p:spPr>
          <a:xfrm>
            <a:off x="9955120" y="3525994"/>
            <a:ext cx="478583" cy="22412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B860BB-F0F2-D8EB-DE31-C7972E5A2144}"/>
              </a:ext>
            </a:extLst>
          </p:cNvPr>
          <p:cNvSpPr txBox="1"/>
          <p:nvPr/>
        </p:nvSpPr>
        <p:spPr>
          <a:xfrm>
            <a:off x="10449346" y="3320740"/>
            <a:ext cx="1688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Regressor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Softmax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3DF7C7-5F35-5054-1A02-F50E7BAB6CB1}"/>
              </a:ext>
            </a:extLst>
          </p:cNvPr>
          <p:cNvSpPr txBox="1"/>
          <p:nvPr/>
        </p:nvSpPr>
        <p:spPr>
          <a:xfrm>
            <a:off x="1682217" y="2339970"/>
            <a:ext cx="1730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/>
              <a:t>Classification</a:t>
            </a:r>
            <a:endParaRPr lang="ko-KR" altLang="en-US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379E51-7F6E-F8FB-A037-B35D7AC3DC65}"/>
              </a:ext>
            </a:extLst>
          </p:cNvPr>
          <p:cNvSpPr txBox="1"/>
          <p:nvPr/>
        </p:nvSpPr>
        <p:spPr>
          <a:xfrm>
            <a:off x="5645614" y="5701904"/>
            <a:ext cx="1730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Localization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54016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3" grpId="0" animBg="1"/>
      <p:bldP spid="44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8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2-Stage Detector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452199" y="2049274"/>
            <a:ext cx="108511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장점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1) </a:t>
            </a:r>
            <a:r>
              <a:rPr lang="ko-KR" altLang="en-US" dirty="0"/>
              <a:t>높은 분류 성능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단점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1) </a:t>
            </a:r>
            <a:r>
              <a:rPr lang="ko-KR" altLang="en-US" dirty="0"/>
              <a:t>낮은 속도 </a:t>
            </a:r>
            <a:r>
              <a:rPr lang="en-US" altLang="ko-KR" dirty="0"/>
              <a:t>(</a:t>
            </a:r>
            <a:r>
              <a:rPr lang="ko-KR" altLang="en-US" dirty="0"/>
              <a:t>∵</a:t>
            </a:r>
            <a:r>
              <a:rPr lang="en-US" altLang="ko-KR" dirty="0"/>
              <a:t> 2,000</a:t>
            </a:r>
            <a:r>
              <a:rPr lang="ko-KR" altLang="en-US" dirty="0"/>
              <a:t>번의 </a:t>
            </a:r>
            <a:r>
              <a:rPr lang="en-US" altLang="ko-KR" dirty="0" err="1"/>
              <a:t>RoI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2) End-to-End </a:t>
            </a:r>
            <a:r>
              <a:rPr lang="ko-KR" altLang="en-US" dirty="0"/>
              <a:t>학습 </a:t>
            </a:r>
            <a:r>
              <a:rPr lang="en-US" altLang="ko-KR" dirty="0"/>
              <a:t>X (</a:t>
            </a:r>
            <a:r>
              <a:rPr lang="ko-KR" altLang="en-US" dirty="0"/>
              <a:t>∵ 각 모듈</a:t>
            </a:r>
            <a:r>
              <a:rPr lang="en-US" altLang="ko-KR" dirty="0"/>
              <a:t>(</a:t>
            </a:r>
            <a:r>
              <a:rPr lang="en-US" altLang="ko-KR" dirty="0" err="1"/>
              <a:t>ex.CNN</a:t>
            </a:r>
            <a:r>
              <a:rPr lang="en-US" altLang="ko-KR" dirty="0"/>
              <a:t>, Regressor)</a:t>
            </a:r>
            <a:r>
              <a:rPr lang="ko-KR" altLang="en-US" dirty="0"/>
              <a:t>이 분리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235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9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1-Stage Detector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452199" y="1711816"/>
            <a:ext cx="10851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Ex. YOLO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3B97B14-938E-3F1D-8AE0-D0350A749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944" y="1744991"/>
            <a:ext cx="7197241" cy="38007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F0AE8B-2094-D573-2F35-9B30D2BD6359}"/>
              </a:ext>
            </a:extLst>
          </p:cNvPr>
          <p:cNvSpPr txBox="1"/>
          <p:nvPr/>
        </p:nvSpPr>
        <p:spPr>
          <a:xfrm>
            <a:off x="656493" y="56776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Grid</a:t>
            </a:r>
            <a:r>
              <a:rPr lang="ko-KR" altLang="en-US" dirty="0">
                <a:solidFill>
                  <a:srgbClr val="00B050"/>
                </a:solidFill>
              </a:rPr>
              <a:t>별 </a:t>
            </a:r>
            <a:r>
              <a:rPr lang="en-US" altLang="ko-KR" dirty="0">
                <a:solidFill>
                  <a:srgbClr val="00B050"/>
                </a:solidFill>
              </a:rPr>
              <a:t>classification</a:t>
            </a:r>
            <a:r>
              <a:rPr lang="ko-KR" altLang="en-US" dirty="0"/>
              <a:t>과 </a:t>
            </a:r>
            <a:r>
              <a:rPr lang="en-US" altLang="ko-KR" dirty="0" err="1">
                <a:solidFill>
                  <a:schemeClr val="accent2"/>
                </a:solidFill>
              </a:rPr>
              <a:t>bbox</a:t>
            </a:r>
            <a:r>
              <a:rPr lang="en-US" altLang="ko-KR" dirty="0">
                <a:solidFill>
                  <a:schemeClr val="accent2"/>
                </a:solidFill>
              </a:rPr>
              <a:t> regression</a:t>
            </a:r>
            <a:r>
              <a:rPr lang="ko-KR" altLang="en-US" dirty="0"/>
              <a:t> 동시에 진행</a:t>
            </a:r>
          </a:p>
        </p:txBody>
      </p:sp>
    </p:spTree>
    <p:extLst>
      <p:ext uri="{BB962C8B-B14F-4D97-AF65-F5344CB8AC3E}">
        <p14:creationId xmlns:p14="http://schemas.microsoft.com/office/powerpoint/2010/main" val="295307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3509</TotalTime>
  <Words>534</Words>
  <Application>Microsoft Office PowerPoint</Application>
  <PresentationFormat>와이드스크린</PresentationFormat>
  <Paragraphs>156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Raleway</vt:lpstr>
      <vt:lpstr>times</vt:lpstr>
      <vt:lpstr>Office 테마</vt:lpstr>
      <vt:lpstr>IIP LAB SEMINAR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model for  resistance to multi adversarial attacks</dc:title>
  <dc:creator>홍인표</dc:creator>
  <cp:lastModifiedBy>HongInpyoi</cp:lastModifiedBy>
  <cp:revision>136</cp:revision>
  <dcterms:created xsi:type="dcterms:W3CDTF">2022-04-27T07:26:45Z</dcterms:created>
  <dcterms:modified xsi:type="dcterms:W3CDTF">2022-09-01T05:49:42Z</dcterms:modified>
</cp:coreProperties>
</file>