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0" r:id="rId3"/>
    <p:sldId id="287" r:id="rId4"/>
    <p:sldId id="288" r:id="rId5"/>
    <p:sldId id="289" r:id="rId6"/>
    <p:sldId id="294" r:id="rId7"/>
    <p:sldId id="291" r:id="rId8"/>
    <p:sldId id="292" r:id="rId9"/>
    <p:sldId id="29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617695"/>
    <a:srgbClr val="536580"/>
    <a:srgbClr val="8899B1"/>
    <a:srgbClr val="6075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51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975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42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40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44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5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09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10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16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145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73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089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95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70000">
              <a:srgbClr val="FAFAFA"/>
            </a:gs>
            <a:gs pos="70000">
              <a:srgbClr val="FAFAFA"/>
            </a:gs>
            <a:gs pos="36054">
              <a:srgbClr val="FAFAFA"/>
            </a:gs>
            <a:gs pos="51701">
              <a:srgbClr val="FAFAFA"/>
            </a:gs>
            <a:gs pos="70000">
              <a:schemeClr val="bg1">
                <a:lumMod val="85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4302569" y="823794"/>
            <a:ext cx="6768973" cy="769441"/>
          </a:xfrm>
          <a:prstGeom prst="rect">
            <a:avLst/>
          </a:prstGeom>
          <a:solidFill>
            <a:srgbClr val="FAFAFA"/>
          </a:solidFill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4400" b="1" kern="0" dirty="0"/>
              <a:t>Dive into Deep Learning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D2AA2A4-A1CC-46C6-8DAB-77EA480BB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034" y="3525429"/>
            <a:ext cx="5924041" cy="25087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5A8EBB-48A1-4A7D-B478-F69E82AF7C92}"/>
              </a:ext>
            </a:extLst>
          </p:cNvPr>
          <p:cNvSpPr txBox="1"/>
          <p:nvPr/>
        </p:nvSpPr>
        <p:spPr>
          <a:xfrm>
            <a:off x="6318504" y="1801367"/>
            <a:ext cx="2843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</a:rPr>
              <a:t>1. Introduction</a:t>
            </a:r>
            <a:endParaRPr lang="ko-KR" altLang="en-US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BD16B41-F7FD-471B-9BA2-685E4CBA434D}"/>
              </a:ext>
            </a:extLst>
          </p:cNvPr>
          <p:cNvSpPr/>
          <p:nvPr/>
        </p:nvSpPr>
        <p:spPr>
          <a:xfrm>
            <a:off x="1120458" y="1053235"/>
            <a:ext cx="1080000" cy="1080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FB44EF-FBA7-4D4E-A519-F7E0DB07363F}"/>
              </a:ext>
            </a:extLst>
          </p:cNvPr>
          <p:cNvSpPr txBox="1"/>
          <p:nvPr/>
        </p:nvSpPr>
        <p:spPr>
          <a:xfrm>
            <a:off x="378657" y="2324587"/>
            <a:ext cx="2922788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 b="1" u="sng" dirty="0">
                <a:solidFill>
                  <a:srgbClr val="C5A48D"/>
                </a:solidFill>
              </a:rPr>
              <a:t>Introduction / </a:t>
            </a:r>
            <a:r>
              <a:rPr lang="en-US" altLang="ko-KR" sz="1800" b="1" u="sng" dirty="0" err="1">
                <a:solidFill>
                  <a:srgbClr val="C5A48D"/>
                </a:solidFill>
              </a:rPr>
              <a:t>Yejin</a:t>
            </a:r>
            <a:r>
              <a:rPr lang="en-US" altLang="ko-KR" sz="1800" b="1" u="sng" dirty="0">
                <a:solidFill>
                  <a:srgbClr val="C5A48D"/>
                </a:solidFill>
              </a:rPr>
              <a:t> Kim</a:t>
            </a:r>
          </a:p>
          <a:p>
            <a:pPr algn="ctr">
              <a:lnSpc>
                <a:spcPct val="150000"/>
              </a:lnSpc>
            </a:pPr>
            <a:endParaRPr lang="en-US" altLang="ko-KR" b="1" u="sng" dirty="0">
              <a:solidFill>
                <a:srgbClr val="C5A48D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b="1" u="sng" dirty="0">
              <a:solidFill>
                <a:srgbClr val="C5A48D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b="1" u="sng" dirty="0">
              <a:solidFill>
                <a:srgbClr val="C5A48D"/>
              </a:solidFill>
            </a:endParaRPr>
          </a:p>
          <a:p>
            <a:pPr>
              <a:spcBef>
                <a:spcPts val="1200"/>
              </a:spcBef>
            </a:pPr>
            <a:r>
              <a:rPr lang="en-US" altLang="ko-KR" sz="1600" b="1" i="1" dirty="0"/>
              <a:t>〮  Introduction</a:t>
            </a:r>
          </a:p>
          <a:p>
            <a:pPr>
              <a:spcBef>
                <a:spcPts val="1200"/>
              </a:spcBef>
            </a:pPr>
            <a:r>
              <a:rPr lang="en-US" altLang="ko-KR" sz="1600" b="1" i="1" dirty="0"/>
              <a:t>〮  Key Components</a:t>
            </a:r>
          </a:p>
          <a:p>
            <a:pPr>
              <a:spcBef>
                <a:spcPts val="1200"/>
              </a:spcBef>
            </a:pPr>
            <a:r>
              <a:rPr lang="en-US" altLang="ko-KR" sz="1600" b="1" i="1" dirty="0"/>
              <a:t>〮  Kinds of Machine </a:t>
            </a:r>
          </a:p>
          <a:p>
            <a:r>
              <a:rPr lang="en-US" altLang="ko-KR" sz="1600" b="1" i="1" dirty="0"/>
              <a:t>  Learning Problems</a:t>
            </a:r>
          </a:p>
          <a:p>
            <a:pPr>
              <a:spcBef>
                <a:spcPts val="1200"/>
              </a:spcBef>
            </a:pPr>
            <a:r>
              <a:rPr lang="en-US" altLang="ko-KR" sz="1600" b="1" i="1" dirty="0"/>
              <a:t>〮  Success Stories</a:t>
            </a:r>
            <a:endParaRPr lang="ko-KR" alt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137459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2000">
              <a:srgbClr val="FAFAFA"/>
            </a:gs>
            <a:gs pos="72000">
              <a:schemeClr val="bg1"/>
            </a:gs>
            <a:gs pos="72000">
              <a:schemeClr val="bg1">
                <a:lumMod val="85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D6B506-9931-4EAF-97D2-ED631DB7F43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88E15D24-C853-407E-AB82-5F6CBFBCEA87}"/>
              </a:ext>
            </a:extLst>
          </p:cNvPr>
          <p:cNvGrpSpPr/>
          <p:nvPr/>
        </p:nvGrpSpPr>
        <p:grpSpPr>
          <a:xfrm>
            <a:off x="520391" y="458243"/>
            <a:ext cx="2713260" cy="5750089"/>
            <a:chOff x="521146" y="458243"/>
            <a:chExt cx="2885885" cy="575008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74DEFD0-8194-4D35-876E-8D27D8399D6F}"/>
                </a:ext>
              </a:extLst>
            </p:cNvPr>
            <p:cNvSpPr/>
            <p:nvPr/>
          </p:nvSpPr>
          <p:spPr>
            <a:xfrm>
              <a:off x="521146" y="458243"/>
              <a:ext cx="2885885" cy="11953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2800" b="1" kern="0" dirty="0"/>
                <a:t>Dive</a:t>
              </a:r>
              <a:r>
                <a:rPr lang="ko-KR" altLang="en-US" sz="2800" b="1" kern="0" dirty="0"/>
                <a:t> </a:t>
              </a:r>
              <a:r>
                <a:rPr lang="en-US" altLang="ko-KR" sz="2800" b="1" kern="0" dirty="0"/>
                <a:t>into</a:t>
              </a:r>
            </a:p>
            <a:p>
              <a:pPr latinLnBrk="0">
                <a:defRPr/>
              </a:pPr>
              <a:r>
                <a:rPr lang="en-US" altLang="ko-KR" sz="2800" b="1" kern="0" dirty="0"/>
                <a:t>Deep</a:t>
              </a:r>
              <a:r>
                <a:rPr lang="ko-KR" altLang="en-US" sz="2800" b="1" kern="0" dirty="0"/>
                <a:t> </a:t>
              </a:r>
              <a:r>
                <a:rPr lang="en-US" altLang="ko-KR" sz="2800" b="1" kern="0" dirty="0"/>
                <a:t>Learning </a:t>
              </a:r>
            </a:p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1200" kern="0" dirty="0"/>
                <a:t>Introduction</a:t>
              </a:r>
              <a:endParaRPr lang="en-US" altLang="ko-KR" sz="900" kern="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DFC654-F103-4D74-9344-CECAE2D89465}"/>
                </a:ext>
              </a:extLst>
            </p:cNvPr>
            <p:cNvSpPr txBox="1"/>
            <p:nvPr/>
          </p:nvSpPr>
          <p:spPr>
            <a:xfrm>
              <a:off x="521146" y="4423228"/>
              <a:ext cx="2885884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altLang="ko-KR" sz="1600" b="1" i="1" dirty="0"/>
                <a:t>Introduction</a:t>
              </a:r>
              <a:endParaRPr lang="en-US" altLang="ko-KR" sz="1600" b="1" i="1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spcBef>
                  <a:spcPts val="1200"/>
                </a:spcBef>
              </a:pPr>
              <a:r>
                <a:rPr lang="en-US" altLang="ko-KR" sz="1600" b="1" i="1" dirty="0">
                  <a:solidFill>
                    <a:schemeClr val="bg1">
                      <a:lumMod val="65000"/>
                    </a:schemeClr>
                  </a:solidFill>
                </a:rPr>
                <a:t>Key Components</a:t>
              </a:r>
            </a:p>
            <a:p>
              <a:pPr>
                <a:spcBef>
                  <a:spcPts val="1200"/>
                </a:spcBef>
              </a:pPr>
              <a:r>
                <a:rPr lang="en-US" altLang="ko-KR" sz="1600" b="1" i="1" dirty="0">
                  <a:solidFill>
                    <a:schemeClr val="bg1">
                      <a:lumMod val="65000"/>
                    </a:schemeClr>
                  </a:solidFill>
                </a:rPr>
                <a:t>Kinds of Machine </a:t>
              </a:r>
            </a:p>
            <a:p>
              <a:r>
                <a:rPr lang="en-US" altLang="ko-KR" sz="1600" b="1" i="1" dirty="0">
                  <a:solidFill>
                    <a:schemeClr val="bg1">
                      <a:lumMod val="65000"/>
                    </a:schemeClr>
                  </a:solidFill>
                </a:rPr>
                <a:t>Learning Problems</a:t>
              </a:r>
            </a:p>
            <a:p>
              <a:pPr>
                <a:spcBef>
                  <a:spcPts val="1200"/>
                </a:spcBef>
              </a:pPr>
              <a:r>
                <a:rPr lang="en-US" altLang="ko-KR" sz="1600" b="1" i="1" dirty="0">
                  <a:solidFill>
                    <a:schemeClr val="bg1">
                      <a:lumMod val="65000"/>
                    </a:schemeClr>
                  </a:solidFill>
                </a:rPr>
                <a:t>Success Stories</a:t>
              </a:r>
              <a:endParaRPr lang="ko-KR" altLang="en-US" sz="1600" b="1" i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4AA3226-BFF0-4E67-9A2E-849019DCD150}"/>
              </a:ext>
            </a:extLst>
          </p:cNvPr>
          <p:cNvSpPr txBox="1"/>
          <p:nvPr/>
        </p:nvSpPr>
        <p:spPr>
          <a:xfrm>
            <a:off x="3815334" y="704088"/>
            <a:ext cx="4414266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effectLst/>
                <a:latin typeface="Roboto"/>
              </a:rPr>
              <a:t> </a:t>
            </a:r>
            <a:r>
              <a:rPr lang="en-US" altLang="ko-KR" b="1" i="0" u="sng" dirty="0">
                <a:effectLst/>
                <a:latin typeface="Roboto"/>
              </a:rPr>
              <a:t>machine learning</a:t>
            </a:r>
          </a:p>
          <a:p>
            <a:endParaRPr lang="en-US" altLang="ko-KR" sz="1600" b="0" i="0" u="sng" dirty="0">
              <a:effectLst/>
              <a:latin typeface="Roboto"/>
            </a:endParaRPr>
          </a:p>
          <a:p>
            <a:r>
              <a:rPr lang="ko-KR" altLang="en-US" sz="160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머신 러닝</a:t>
            </a:r>
            <a:r>
              <a:rPr lang="en-US" altLang="ko-KR" sz="160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sz="160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기계학습</a:t>
            </a:r>
            <a:r>
              <a:rPr lang="en-US" altLang="ko-KR" sz="160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ko-KR" altLang="en-US" sz="160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은 </a:t>
            </a:r>
            <a:r>
              <a:rPr lang="ko-KR" altLang="en-US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경험을 통해 자동으로 </a:t>
            </a:r>
            <a:endParaRPr lang="en-US" altLang="ko-KR" sz="1600" b="0" i="0" dirty="0">
              <a:solidFill>
                <a:schemeClr val="bg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r>
              <a:rPr lang="ko-KR" altLang="en-US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개선하는 컴퓨터 알고리즘의 연구로</a:t>
            </a:r>
            <a:r>
              <a:rPr lang="en-US" altLang="ko-KR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r>
              <a:rPr lang="ko-KR" altLang="en-US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인공지능의 한 분야</a:t>
            </a:r>
            <a:endParaRPr lang="en-US" altLang="ko-KR" sz="1600" b="0" i="0" dirty="0">
              <a:solidFill>
                <a:schemeClr val="bg1">
                  <a:lumMod val="50000"/>
                </a:schemeClr>
              </a:solidFill>
              <a:effectLst/>
              <a:latin typeface="Roboto"/>
            </a:endParaRPr>
          </a:p>
          <a:p>
            <a:endParaRPr lang="en-US" altLang="ko-KR" sz="1600" dirty="0">
              <a:latin typeface="Roboto"/>
            </a:endParaRPr>
          </a:p>
          <a:p>
            <a:r>
              <a:rPr lang="en-US" altLang="ko-KR" sz="1600" dirty="0">
                <a:latin typeface="Roboto"/>
              </a:rPr>
              <a:t> </a:t>
            </a:r>
            <a:r>
              <a:rPr lang="en-US" altLang="ko-KR" b="1" u="sng" dirty="0">
                <a:latin typeface="Roboto"/>
              </a:rPr>
              <a:t>deep</a:t>
            </a:r>
            <a:r>
              <a:rPr lang="ko-KR" altLang="en-US" b="1" u="sng" dirty="0">
                <a:latin typeface="Roboto"/>
              </a:rPr>
              <a:t> </a:t>
            </a:r>
            <a:r>
              <a:rPr lang="en-US" altLang="ko-KR" b="1" u="sng" dirty="0">
                <a:latin typeface="Roboto"/>
              </a:rPr>
              <a:t>learning</a:t>
            </a:r>
          </a:p>
          <a:p>
            <a:endParaRPr lang="en-US" altLang="ko-KR" sz="1600" dirty="0">
              <a:latin typeface="Roboto"/>
            </a:endParaRPr>
          </a:p>
          <a:p>
            <a:r>
              <a:rPr lang="ko-KR" altLang="en-US" sz="16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기계 학습</a:t>
            </a:r>
            <a:r>
              <a:rPr lang="ko-KR" altLang="en-US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 알고리즘의 집합으로 정의되며</a:t>
            </a:r>
            <a:r>
              <a:rPr lang="en-US" altLang="ko-KR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, </a:t>
            </a:r>
          </a:p>
          <a:p>
            <a:r>
              <a:rPr lang="ko-KR" altLang="en-US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사람의 사고방식을 컴퓨터에게 가르치는 </a:t>
            </a:r>
            <a:endParaRPr lang="en-US" altLang="ko-KR" sz="1600" b="0" i="0" dirty="0">
              <a:solidFill>
                <a:schemeClr val="bg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r>
              <a:rPr lang="ko-KR" altLang="en-US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기계학습의 한 분야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Roboto"/>
            </a:endParaRPr>
          </a:p>
          <a:p>
            <a:endParaRPr lang="en-US" altLang="ko-KR" sz="1600" dirty="0">
              <a:latin typeface="Roboto"/>
            </a:endParaRPr>
          </a:p>
          <a:p>
            <a:endParaRPr lang="en-US" altLang="ko-KR" sz="1600" dirty="0">
              <a:latin typeface="Roboto"/>
            </a:endParaRPr>
          </a:p>
          <a:p>
            <a:endParaRPr lang="en-US" altLang="ko-KR" sz="1600" dirty="0">
              <a:latin typeface="Roboto"/>
            </a:endParaRPr>
          </a:p>
          <a:p>
            <a:endParaRPr lang="en-US" altLang="ko-KR" sz="1600" dirty="0">
              <a:latin typeface="Roboto"/>
            </a:endParaRPr>
          </a:p>
          <a:p>
            <a:endParaRPr lang="en-US" altLang="ko-KR" sz="1600" dirty="0">
              <a:latin typeface="Roboto"/>
            </a:endParaRPr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id="{F03A3C74-8775-422C-B45D-18DDB643D2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4532" y="3764655"/>
            <a:ext cx="1709928" cy="1709928"/>
          </a:xfrm>
          <a:prstGeom prst="rect">
            <a:avLst/>
          </a:prstGeom>
        </p:spPr>
      </p:pic>
      <p:pic>
        <p:nvPicPr>
          <p:cNvPr id="23" name="그래픽 22">
            <a:extLst>
              <a:ext uri="{FF2B5EF4-FFF2-40B4-BE49-F238E27FC236}">
                <a16:creationId xmlns:a16="http://schemas.microsoft.com/office/drawing/2014/main" id="{0AC99DD3-8E7A-49A8-974C-33B83D03162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65291" y="3046095"/>
            <a:ext cx="1437120" cy="143712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FFB716C-C534-4783-8C0D-1F4F63F57E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1408" y="4797516"/>
            <a:ext cx="3067050" cy="11334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9CCF6B9-B2D1-4ABA-9179-B32CCCE625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8548" y="5074165"/>
            <a:ext cx="12096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01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2000">
              <a:srgbClr val="FAFAFA"/>
            </a:gs>
            <a:gs pos="72000">
              <a:schemeClr val="bg1"/>
            </a:gs>
            <a:gs pos="72000">
              <a:schemeClr val="bg1">
                <a:lumMod val="85000"/>
              </a:scheme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D6B506-9931-4EAF-97D2-ED631DB7F43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38CB64CC-F0C6-4862-ABDF-4C4663B06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953" y="509349"/>
            <a:ext cx="5695950" cy="18954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5DD4668-E9DB-4575-B210-E6CA6EA2A846}"/>
              </a:ext>
            </a:extLst>
          </p:cNvPr>
          <p:cNvSpPr txBox="1"/>
          <p:nvPr/>
        </p:nvSpPr>
        <p:spPr>
          <a:xfrm>
            <a:off x="4082796" y="2650617"/>
            <a:ext cx="334213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sng" dirty="0"/>
              <a:t>Data</a:t>
            </a:r>
          </a:p>
          <a:p>
            <a:endParaRPr lang="en-US" altLang="ko-KR" dirty="0"/>
          </a:p>
          <a:p>
            <a:r>
              <a:rPr lang="ko-KR" altLang="en-US" sz="1600" dirty="0"/>
              <a:t>적절한 수치표현</a:t>
            </a:r>
            <a:endParaRPr lang="en-US" altLang="ko-KR" sz="1600" dirty="0"/>
          </a:p>
          <a:p>
            <a:r>
              <a:rPr lang="ko-KR" altLang="en-US" sz="1600" dirty="0"/>
              <a:t>데이터 양이 많을수록 좋음</a:t>
            </a:r>
            <a:endParaRPr lang="en-US" altLang="ko-KR" sz="1600" dirty="0"/>
          </a:p>
          <a:p>
            <a:r>
              <a:rPr lang="ko-KR" altLang="en-US" sz="1600" dirty="0"/>
              <a:t>올바른 데이터 필요</a:t>
            </a:r>
            <a:endParaRPr lang="en-US" altLang="ko-KR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25A1CE-F6F8-46C4-B714-60F37E32F97B}"/>
              </a:ext>
            </a:extLst>
          </p:cNvPr>
          <p:cNvSpPr txBox="1"/>
          <p:nvPr/>
        </p:nvSpPr>
        <p:spPr>
          <a:xfrm>
            <a:off x="8123300" y="2599563"/>
            <a:ext cx="36175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sng" dirty="0"/>
              <a:t>Model</a:t>
            </a:r>
          </a:p>
          <a:p>
            <a:endParaRPr lang="en-US" altLang="ko-KR" dirty="0"/>
          </a:p>
          <a:p>
            <a:r>
              <a:rPr lang="ko-KR" altLang="en-US" sz="1600" dirty="0"/>
              <a:t>다양한 유형의 모델 개발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b="0" i="0" dirty="0">
                <a:effectLst/>
                <a:latin typeface="Roboto"/>
              </a:rPr>
              <a:t>한 유형의 데이터를 수집</a:t>
            </a:r>
            <a:endParaRPr lang="en-US" altLang="ko-KR" sz="1600" b="0" i="0" dirty="0">
              <a:effectLst/>
              <a:latin typeface="Roboto"/>
            </a:endParaRPr>
          </a:p>
          <a:p>
            <a:r>
              <a:rPr lang="en-US" altLang="ko-KR" sz="1600" dirty="0">
                <a:latin typeface="Roboto"/>
              </a:rPr>
              <a:t>-&gt;</a:t>
            </a:r>
            <a:r>
              <a:rPr lang="ko-KR" altLang="en-US" sz="1600" b="0" i="0" dirty="0">
                <a:effectLst/>
                <a:latin typeface="Roboto"/>
              </a:rPr>
              <a:t>가능한 다른 유형의 예측</a:t>
            </a:r>
            <a:endParaRPr lang="en-US" altLang="ko-KR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CB9A30-1BB1-4233-A08C-56FBF6E1D9EE}"/>
              </a:ext>
            </a:extLst>
          </p:cNvPr>
          <p:cNvSpPr txBox="1"/>
          <p:nvPr/>
        </p:nvSpPr>
        <p:spPr>
          <a:xfrm>
            <a:off x="4082796" y="4754582"/>
            <a:ext cx="395478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sng" dirty="0"/>
              <a:t>Objective Function</a:t>
            </a:r>
          </a:p>
          <a:p>
            <a:endParaRPr lang="en-US" altLang="ko-KR" dirty="0"/>
          </a:p>
          <a:p>
            <a:r>
              <a:rPr lang="ko-KR" altLang="en-US" sz="1600" dirty="0"/>
              <a:t>모델 평가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b="0" i="0" dirty="0">
                <a:solidFill>
                  <a:srgbClr val="000000"/>
                </a:solidFill>
                <a:effectLst/>
                <a:latin typeface="se-nanumgothic"/>
              </a:rPr>
              <a:t>손실함수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se-nanumgothic"/>
              </a:rPr>
              <a:t>(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se-nanumgothic"/>
              </a:rPr>
              <a:t>비용함수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se-nanumgothic"/>
              </a:rPr>
              <a:t>)</a:t>
            </a:r>
          </a:p>
          <a:p>
            <a:r>
              <a:rPr lang="en-US" altLang="ko-KR" sz="1600" b="0" i="0" dirty="0">
                <a:solidFill>
                  <a:srgbClr val="000000"/>
                </a:solidFill>
                <a:effectLst/>
                <a:latin typeface="se-nanumgothic"/>
              </a:rPr>
              <a:t>=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se-nanumgothic"/>
              </a:rPr>
              <a:t>예측 값과 실제 값의 차이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se-nanumgothic"/>
              </a:rPr>
              <a:t>(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se-nanumgothic"/>
              </a:rPr>
              <a:t>오차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se-nanumgothic"/>
              </a:rPr>
              <a:t>)</a:t>
            </a:r>
            <a:r>
              <a:rPr lang="ko-KR" altLang="en-US" sz="1600" dirty="0">
                <a:solidFill>
                  <a:srgbClr val="000000"/>
                </a:solidFill>
                <a:latin typeface="se-nanumgothic"/>
              </a:rPr>
              <a:t>의 제곱</a:t>
            </a:r>
            <a:endParaRPr lang="en-US" altLang="ko-KR" sz="1600" dirty="0">
              <a:solidFill>
                <a:srgbClr val="000000"/>
              </a:solidFill>
              <a:latin typeface="se-nanumgothic"/>
            </a:endParaRPr>
          </a:p>
          <a:p>
            <a:r>
              <a:rPr lang="en-US" altLang="ko-KR" sz="1600" b="0" i="0" dirty="0">
                <a:solidFill>
                  <a:srgbClr val="000000"/>
                </a:solidFill>
                <a:effectLst/>
                <a:latin typeface="se-nanumgothic"/>
              </a:rPr>
              <a:t>-&gt; 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se-nanumgothic"/>
              </a:rPr>
              <a:t>오류율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se-nanumgothic"/>
              </a:rPr>
              <a:t> 최소화</a:t>
            </a:r>
            <a:endParaRPr lang="en-US" altLang="ko-KR" sz="1600" b="0" i="0" dirty="0">
              <a:solidFill>
                <a:srgbClr val="000000"/>
              </a:solidFill>
              <a:effectLst/>
              <a:latin typeface="se-nanumgothic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EB42D1-7A9D-4A88-B5A8-D769400B159B}"/>
              </a:ext>
            </a:extLst>
          </p:cNvPr>
          <p:cNvSpPr txBox="1"/>
          <p:nvPr/>
        </p:nvSpPr>
        <p:spPr>
          <a:xfrm>
            <a:off x="8123301" y="4754582"/>
            <a:ext cx="334213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sng" dirty="0"/>
              <a:t>Optimization Algorithms</a:t>
            </a:r>
          </a:p>
          <a:p>
            <a:endParaRPr lang="en-US" altLang="ko-KR" dirty="0"/>
          </a:p>
          <a:p>
            <a:r>
              <a:rPr lang="ko-KR" altLang="en-US" sz="1600" b="0" i="0" dirty="0">
                <a:effectLst/>
                <a:latin typeface="Roboto"/>
              </a:rPr>
              <a:t>매개변수 조정 손실 함수를 최소화</a:t>
            </a:r>
            <a:endParaRPr lang="en-US" altLang="ko-KR" sz="1600" b="0" i="0" dirty="0">
              <a:effectLst/>
              <a:latin typeface="Roboto"/>
            </a:endParaRPr>
          </a:p>
          <a:p>
            <a:r>
              <a:rPr lang="ko-KR" altLang="en-US" sz="1600" b="0" i="0" dirty="0">
                <a:effectLst/>
                <a:latin typeface="Roboto"/>
              </a:rPr>
              <a:t> </a:t>
            </a:r>
            <a:r>
              <a:rPr lang="ko-KR" altLang="en-US" sz="1600" b="0" i="0" dirty="0" err="1">
                <a:effectLst/>
                <a:latin typeface="Roboto"/>
              </a:rPr>
              <a:t>경사하강법</a:t>
            </a:r>
            <a:r>
              <a:rPr lang="ko-KR" altLang="en-US" sz="1600" b="0" i="0" dirty="0">
                <a:effectLst/>
                <a:latin typeface="Roboto"/>
              </a:rPr>
              <a:t> </a:t>
            </a:r>
            <a:endParaRPr lang="en-US" altLang="ko-KR" sz="1600" b="0" i="0" dirty="0">
              <a:effectLst/>
              <a:latin typeface="Roboto"/>
            </a:endParaRPr>
          </a:p>
          <a:p>
            <a:endParaRPr lang="en-US" altLang="ko-KR" sz="1600" b="0" i="0" dirty="0">
              <a:effectLst/>
              <a:latin typeface="Roboto"/>
            </a:endParaRPr>
          </a:p>
          <a:p>
            <a:r>
              <a:rPr lang="en-US" altLang="ko-KR" sz="1600" dirty="0">
                <a:latin typeface="Roboto"/>
              </a:rPr>
              <a:t>-&gt; </a:t>
            </a:r>
            <a:r>
              <a:rPr lang="ko-KR" altLang="en-US" sz="1600" dirty="0">
                <a:latin typeface="Roboto"/>
              </a:rPr>
              <a:t>손실을 줄일 수 있는 방향으로</a:t>
            </a:r>
            <a:endParaRPr lang="en-US" altLang="ko-KR" sz="1600" dirty="0">
              <a:latin typeface="Roboto"/>
            </a:endParaRPr>
          </a:p>
          <a:p>
            <a:r>
              <a:rPr lang="en-US" altLang="ko-KR" sz="1600" dirty="0">
                <a:latin typeface="Roboto"/>
              </a:rPr>
              <a:t>   </a:t>
            </a:r>
            <a:r>
              <a:rPr lang="ko-KR" altLang="en-US" sz="1600" dirty="0">
                <a:latin typeface="Roboto"/>
              </a:rPr>
              <a:t>매개변수 업데이트</a:t>
            </a:r>
            <a:endParaRPr lang="en-US" altLang="ko-KR" sz="16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6A06A0D-327E-48EE-9E6F-19DB880EDA30}"/>
              </a:ext>
            </a:extLst>
          </p:cNvPr>
          <p:cNvGrpSpPr/>
          <p:nvPr/>
        </p:nvGrpSpPr>
        <p:grpSpPr>
          <a:xfrm>
            <a:off x="520391" y="458243"/>
            <a:ext cx="2713260" cy="5750089"/>
            <a:chOff x="521146" y="458243"/>
            <a:chExt cx="2885885" cy="5750089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131F794-964A-45B5-AC24-2EF9B212A8CB}"/>
                </a:ext>
              </a:extLst>
            </p:cNvPr>
            <p:cNvSpPr/>
            <p:nvPr/>
          </p:nvSpPr>
          <p:spPr>
            <a:xfrm>
              <a:off x="521146" y="458243"/>
              <a:ext cx="2885885" cy="11953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2800" b="1" kern="0" dirty="0"/>
                <a:t>Dive</a:t>
              </a:r>
              <a:r>
                <a:rPr lang="ko-KR" altLang="en-US" sz="2800" b="1" kern="0" dirty="0"/>
                <a:t> </a:t>
              </a:r>
              <a:r>
                <a:rPr lang="en-US" altLang="ko-KR" sz="2800" b="1" kern="0" dirty="0"/>
                <a:t>into</a:t>
              </a:r>
            </a:p>
            <a:p>
              <a:pPr latinLnBrk="0">
                <a:defRPr/>
              </a:pPr>
              <a:r>
                <a:rPr lang="en-US" altLang="ko-KR" sz="2800" b="1" kern="0" dirty="0"/>
                <a:t>Deep</a:t>
              </a:r>
              <a:r>
                <a:rPr lang="ko-KR" altLang="en-US" sz="2800" b="1" kern="0" dirty="0"/>
                <a:t> </a:t>
              </a:r>
              <a:r>
                <a:rPr lang="en-US" altLang="ko-KR" sz="2800" b="1" kern="0" dirty="0"/>
                <a:t>Learning </a:t>
              </a:r>
            </a:p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1200" kern="0" dirty="0"/>
                <a:t>Introduction</a:t>
              </a:r>
              <a:endParaRPr lang="en-US" altLang="ko-KR" sz="900" kern="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A6F5120-0C3E-40CC-9991-DFB422FBB3C8}"/>
                </a:ext>
              </a:extLst>
            </p:cNvPr>
            <p:cNvSpPr txBox="1"/>
            <p:nvPr/>
          </p:nvSpPr>
          <p:spPr>
            <a:xfrm>
              <a:off x="521146" y="4423228"/>
              <a:ext cx="2885884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altLang="ko-KR" sz="1600" b="1" i="1" dirty="0">
                  <a:solidFill>
                    <a:schemeClr val="bg1">
                      <a:lumMod val="65000"/>
                    </a:schemeClr>
                  </a:solidFill>
                </a:rPr>
                <a:t>Introduction</a:t>
              </a:r>
            </a:p>
            <a:p>
              <a:pPr>
                <a:spcBef>
                  <a:spcPts val="1200"/>
                </a:spcBef>
              </a:pPr>
              <a:r>
                <a:rPr lang="en-US" altLang="ko-KR" sz="1600" b="1" i="1" dirty="0"/>
                <a:t>Key Components</a:t>
              </a:r>
            </a:p>
            <a:p>
              <a:pPr>
                <a:spcBef>
                  <a:spcPts val="1200"/>
                </a:spcBef>
              </a:pPr>
              <a:r>
                <a:rPr lang="en-US" altLang="ko-KR" sz="1600" b="1" i="1" dirty="0">
                  <a:solidFill>
                    <a:schemeClr val="bg1">
                      <a:lumMod val="65000"/>
                    </a:schemeClr>
                  </a:solidFill>
                </a:rPr>
                <a:t>Kinds of Machine </a:t>
              </a:r>
            </a:p>
            <a:p>
              <a:r>
                <a:rPr lang="en-US" altLang="ko-KR" sz="1600" b="1" i="1" dirty="0">
                  <a:solidFill>
                    <a:schemeClr val="bg1">
                      <a:lumMod val="65000"/>
                    </a:schemeClr>
                  </a:solidFill>
                </a:rPr>
                <a:t>Learning Problems</a:t>
              </a:r>
            </a:p>
            <a:p>
              <a:pPr>
                <a:spcBef>
                  <a:spcPts val="1200"/>
                </a:spcBef>
              </a:pPr>
              <a:r>
                <a:rPr lang="en-US" altLang="ko-KR" sz="1600" b="1" i="1" dirty="0">
                  <a:solidFill>
                    <a:schemeClr val="bg1">
                      <a:lumMod val="65000"/>
                    </a:schemeClr>
                  </a:solidFill>
                </a:rPr>
                <a:t>Success Stories</a:t>
              </a:r>
              <a:endParaRPr lang="ko-KR" altLang="en-US" sz="1600" b="1" i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9368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2000">
              <a:srgbClr val="FAFAFA"/>
            </a:gs>
            <a:gs pos="72000">
              <a:schemeClr val="bg1"/>
            </a:gs>
            <a:gs pos="72000">
              <a:schemeClr val="bg1">
                <a:lumMod val="85000"/>
              </a:scheme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D6B506-9931-4EAF-97D2-ED631DB7F43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4AA3226-BFF0-4E67-9A2E-849019DCD150}"/>
              </a:ext>
            </a:extLst>
          </p:cNvPr>
          <p:cNvSpPr txBox="1"/>
          <p:nvPr/>
        </p:nvSpPr>
        <p:spPr>
          <a:xfrm>
            <a:off x="3815334" y="704088"/>
            <a:ext cx="441426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1600" dirty="0">
              <a:latin typeface="Roboto"/>
            </a:endParaRPr>
          </a:p>
          <a:p>
            <a:endParaRPr lang="en-US" altLang="ko-KR" sz="1600" dirty="0">
              <a:latin typeface="Roboto"/>
            </a:endParaRPr>
          </a:p>
          <a:p>
            <a:endParaRPr lang="en-US" altLang="ko-KR" sz="1600" dirty="0">
              <a:latin typeface="Roboto"/>
            </a:endParaRPr>
          </a:p>
          <a:p>
            <a:endParaRPr lang="en-US" altLang="ko-KR" sz="1600" dirty="0">
              <a:latin typeface="Roboto"/>
            </a:endParaRPr>
          </a:p>
          <a:p>
            <a:endParaRPr lang="en-US" altLang="ko-KR" sz="1600" dirty="0">
              <a:latin typeface="Robot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DD4668-E9DB-4575-B210-E6CA6EA2A846}"/>
              </a:ext>
            </a:extLst>
          </p:cNvPr>
          <p:cNvSpPr txBox="1"/>
          <p:nvPr/>
        </p:nvSpPr>
        <p:spPr>
          <a:xfrm>
            <a:off x="4082796" y="586990"/>
            <a:ext cx="71917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sng" dirty="0"/>
              <a:t>Supervised Learning</a:t>
            </a:r>
          </a:p>
          <a:p>
            <a:endParaRPr lang="en-US" altLang="ko-KR" dirty="0"/>
          </a:p>
          <a:p>
            <a:r>
              <a:rPr lang="ko-KR" altLang="en-US" sz="1600" dirty="0"/>
              <a:t>레이블이 형성된 데이터 세트로 학습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b="0" i="0" dirty="0">
                <a:effectLst/>
                <a:latin typeface="Roboto"/>
              </a:rPr>
              <a:t>학습은 유형</a:t>
            </a:r>
            <a:r>
              <a:rPr lang="en-US" altLang="ko-KR" sz="1600" b="0" i="0" dirty="0">
                <a:effectLst/>
                <a:latin typeface="Roboto"/>
              </a:rPr>
              <a:t>, </a:t>
            </a:r>
            <a:r>
              <a:rPr lang="ko-KR" altLang="en-US" sz="1600" b="0" i="0" dirty="0">
                <a:effectLst/>
                <a:latin typeface="Roboto"/>
              </a:rPr>
              <a:t>크기 및 입력 및 출력의 수에 따라 많은 형태를 취할 수 있으며 </a:t>
            </a:r>
            <a:endParaRPr lang="en-US" altLang="ko-KR" sz="1600" b="0" i="0" dirty="0">
              <a:effectLst/>
              <a:latin typeface="Roboto"/>
            </a:endParaRPr>
          </a:p>
          <a:p>
            <a:r>
              <a:rPr lang="ko-KR" altLang="en-US" sz="1600" b="0" i="0" dirty="0">
                <a:effectLst/>
                <a:latin typeface="Roboto"/>
              </a:rPr>
              <a:t>많은 모델링 결정이 필요할 수 있음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1674DB-3A7D-4339-B378-AF72C4571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798" y="2529429"/>
            <a:ext cx="5553075" cy="1752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29B50B-BB01-4441-A48F-9FD143712F16}"/>
              </a:ext>
            </a:extLst>
          </p:cNvPr>
          <p:cNvSpPr txBox="1"/>
          <p:nvPr/>
        </p:nvSpPr>
        <p:spPr>
          <a:xfrm>
            <a:off x="4381356" y="4639795"/>
            <a:ext cx="5149167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〮 Regression</a:t>
            </a:r>
          </a:p>
          <a:p>
            <a:endParaRPr lang="en-US" altLang="ko-KR" dirty="0"/>
          </a:p>
          <a:p>
            <a:r>
              <a:rPr lang="ko-KR" altLang="en-US" b="0" i="0" dirty="0">
                <a:effectLst/>
                <a:latin typeface="Roboto"/>
              </a:rPr>
              <a:t>레이블이 임의의 숫자 값을 가질 때</a:t>
            </a:r>
            <a:endParaRPr lang="en-US" altLang="ko-KR" b="0" i="0" dirty="0">
              <a:effectLst/>
              <a:latin typeface="Roboto"/>
            </a:endParaRPr>
          </a:p>
          <a:p>
            <a:endParaRPr lang="en-US" altLang="ko-KR" b="0" i="0" dirty="0">
              <a:effectLst/>
              <a:latin typeface="Roboto"/>
            </a:endParaRPr>
          </a:p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Roboto"/>
              </a:rPr>
              <a:t>Ex)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Roboto"/>
              </a:rPr>
              <a:t>병원에 입원한 환자의 입원 기간 예측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Roboto"/>
              </a:rPr>
              <a:t>,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Roboto"/>
              </a:rPr>
              <a:t>날씨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Roboto"/>
              </a:rPr>
              <a:t>(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Roboto"/>
              </a:rPr>
              <a:t>습도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Roboto"/>
              </a:rPr>
              <a:t>,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Roboto"/>
              </a:rPr>
              <a:t>온도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Roboto"/>
              </a:rPr>
              <a:t>)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Roboto"/>
              </a:rPr>
              <a:t>예측</a:t>
            </a: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Roboto"/>
            </a:endParaRPr>
          </a:p>
          <a:p>
            <a:r>
              <a:rPr lang="en-US" altLang="ko-KR" sz="1400" dirty="0">
                <a:latin typeface="Roboto"/>
              </a:rPr>
              <a:t>= </a:t>
            </a:r>
            <a:r>
              <a:rPr lang="ko-KR" altLang="en-US" sz="1400" dirty="0">
                <a:latin typeface="Roboto"/>
              </a:rPr>
              <a:t>선형회귀</a:t>
            </a:r>
            <a:r>
              <a:rPr lang="en-US" altLang="ko-KR" sz="1400" dirty="0">
                <a:latin typeface="Roboto"/>
              </a:rPr>
              <a:t>, </a:t>
            </a:r>
            <a:r>
              <a:rPr lang="ko-KR" altLang="en-US" sz="1400" dirty="0">
                <a:latin typeface="Roboto"/>
              </a:rPr>
              <a:t>비선형회귀</a:t>
            </a:r>
            <a:endParaRPr lang="en-US" altLang="ko-KR" sz="1400" b="0" i="0" dirty="0">
              <a:effectLst/>
              <a:latin typeface="Roboto"/>
            </a:endParaRPr>
          </a:p>
          <a:p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D07B6BB-5300-4374-99AA-ABC064F4992C}"/>
              </a:ext>
            </a:extLst>
          </p:cNvPr>
          <p:cNvGrpSpPr/>
          <p:nvPr/>
        </p:nvGrpSpPr>
        <p:grpSpPr>
          <a:xfrm>
            <a:off x="520391" y="458243"/>
            <a:ext cx="2713260" cy="5750089"/>
            <a:chOff x="521146" y="458243"/>
            <a:chExt cx="2885885" cy="5750089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21319E7-925E-434A-B423-1D6C4E7A41C3}"/>
                </a:ext>
              </a:extLst>
            </p:cNvPr>
            <p:cNvSpPr/>
            <p:nvPr/>
          </p:nvSpPr>
          <p:spPr>
            <a:xfrm>
              <a:off x="521146" y="458243"/>
              <a:ext cx="2885885" cy="11953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2800" b="1" kern="0" dirty="0"/>
                <a:t>Dive</a:t>
              </a:r>
              <a:r>
                <a:rPr lang="ko-KR" altLang="en-US" sz="2800" b="1" kern="0" dirty="0"/>
                <a:t> </a:t>
              </a:r>
              <a:r>
                <a:rPr lang="en-US" altLang="ko-KR" sz="2800" b="1" kern="0" dirty="0"/>
                <a:t>into</a:t>
              </a:r>
            </a:p>
            <a:p>
              <a:pPr latinLnBrk="0">
                <a:defRPr/>
              </a:pPr>
              <a:r>
                <a:rPr lang="en-US" altLang="ko-KR" sz="2800" b="1" kern="0" dirty="0"/>
                <a:t>Deep</a:t>
              </a:r>
              <a:r>
                <a:rPr lang="ko-KR" altLang="en-US" sz="2800" b="1" kern="0" dirty="0"/>
                <a:t> </a:t>
              </a:r>
              <a:r>
                <a:rPr lang="en-US" altLang="ko-KR" sz="2800" b="1" kern="0" dirty="0"/>
                <a:t>Learning </a:t>
              </a:r>
            </a:p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1200" kern="0" dirty="0"/>
                <a:t>Introduction</a:t>
              </a:r>
              <a:endParaRPr lang="en-US" altLang="ko-KR" sz="900" kern="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1B88022-D64A-4231-B497-1EEAEEFA419F}"/>
                </a:ext>
              </a:extLst>
            </p:cNvPr>
            <p:cNvSpPr txBox="1"/>
            <p:nvPr/>
          </p:nvSpPr>
          <p:spPr>
            <a:xfrm>
              <a:off x="521146" y="4423228"/>
              <a:ext cx="2885884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altLang="ko-KR" sz="1600" b="1" i="1" dirty="0">
                  <a:solidFill>
                    <a:schemeClr val="bg1">
                      <a:lumMod val="65000"/>
                    </a:schemeClr>
                  </a:solidFill>
                </a:rPr>
                <a:t>Introduction</a:t>
              </a:r>
            </a:p>
            <a:p>
              <a:pPr>
                <a:spcBef>
                  <a:spcPts val="1200"/>
                </a:spcBef>
              </a:pPr>
              <a:r>
                <a:rPr lang="en-US" altLang="ko-KR" sz="1600" b="1" i="1" dirty="0">
                  <a:solidFill>
                    <a:schemeClr val="bg1">
                      <a:lumMod val="65000"/>
                    </a:schemeClr>
                  </a:solidFill>
                </a:rPr>
                <a:t>Key Components</a:t>
              </a:r>
            </a:p>
            <a:p>
              <a:pPr>
                <a:spcBef>
                  <a:spcPts val="1200"/>
                </a:spcBef>
              </a:pPr>
              <a:r>
                <a:rPr lang="en-US" altLang="ko-KR" sz="1600" b="1" i="1" dirty="0"/>
                <a:t>Kinds of Machine </a:t>
              </a:r>
            </a:p>
            <a:p>
              <a:r>
                <a:rPr lang="en-US" altLang="ko-KR" sz="1600" b="1" i="1" dirty="0"/>
                <a:t>Learning Problems</a:t>
              </a:r>
            </a:p>
            <a:p>
              <a:pPr>
                <a:spcBef>
                  <a:spcPts val="1200"/>
                </a:spcBef>
              </a:pPr>
              <a:r>
                <a:rPr lang="en-US" altLang="ko-KR" sz="1600" b="1" i="1" dirty="0">
                  <a:solidFill>
                    <a:schemeClr val="bg1">
                      <a:lumMod val="65000"/>
                    </a:schemeClr>
                  </a:solidFill>
                </a:rPr>
                <a:t>Success Stories</a:t>
              </a:r>
              <a:endParaRPr lang="ko-KR" altLang="en-US" sz="1600" b="1" i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7822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2000">
              <a:schemeClr val="bg1"/>
            </a:gs>
            <a:gs pos="72000">
              <a:schemeClr val="bg1">
                <a:lumMod val="85000"/>
              </a:scheme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D6B506-9931-4EAF-97D2-ED631DB7F43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4AA3226-BFF0-4E67-9A2E-849019DCD150}"/>
              </a:ext>
            </a:extLst>
          </p:cNvPr>
          <p:cNvSpPr txBox="1"/>
          <p:nvPr/>
        </p:nvSpPr>
        <p:spPr>
          <a:xfrm>
            <a:off x="3815334" y="387567"/>
            <a:ext cx="441426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1600" dirty="0">
              <a:latin typeface="Roboto"/>
            </a:endParaRPr>
          </a:p>
          <a:p>
            <a:endParaRPr lang="en-US" altLang="ko-KR" sz="1600" dirty="0">
              <a:latin typeface="Roboto"/>
            </a:endParaRPr>
          </a:p>
          <a:p>
            <a:endParaRPr lang="en-US" altLang="ko-KR" sz="1600" dirty="0">
              <a:latin typeface="Roboto"/>
            </a:endParaRPr>
          </a:p>
          <a:p>
            <a:endParaRPr lang="en-US" altLang="ko-KR" sz="1600" dirty="0">
              <a:latin typeface="Roboto"/>
            </a:endParaRPr>
          </a:p>
          <a:p>
            <a:endParaRPr lang="en-US" altLang="ko-KR" sz="1600" dirty="0">
              <a:latin typeface="Robot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29B50B-BB01-4441-A48F-9FD143712F16}"/>
              </a:ext>
            </a:extLst>
          </p:cNvPr>
          <p:cNvSpPr txBox="1"/>
          <p:nvPr/>
        </p:nvSpPr>
        <p:spPr>
          <a:xfrm>
            <a:off x="4171044" y="264456"/>
            <a:ext cx="6040436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〮 Classification</a:t>
            </a:r>
          </a:p>
          <a:p>
            <a:endParaRPr lang="en-US" altLang="ko-KR" dirty="0"/>
          </a:p>
          <a:p>
            <a:r>
              <a:rPr lang="en-US" altLang="ko-KR" sz="1400" dirty="0">
                <a:latin typeface="Roboto"/>
              </a:rPr>
              <a:t>	</a:t>
            </a:r>
            <a:r>
              <a:rPr lang="ko-KR" altLang="en-US" sz="1400" dirty="0">
                <a:latin typeface="Roboto"/>
              </a:rPr>
              <a:t>이진분류</a:t>
            </a:r>
            <a:r>
              <a:rPr lang="en-US" altLang="ko-KR" sz="1400" dirty="0">
                <a:latin typeface="Roboto"/>
              </a:rPr>
              <a:t>(</a:t>
            </a:r>
            <a:r>
              <a:rPr lang="en-US" altLang="ko-KR" sz="1400" i="1" dirty="0">
                <a:latin typeface="Roboto"/>
              </a:rPr>
              <a:t>Binary classification</a:t>
            </a:r>
            <a:r>
              <a:rPr lang="en-US" altLang="ko-KR" sz="1400" dirty="0">
                <a:latin typeface="Roboto"/>
              </a:rPr>
              <a:t>) : 2</a:t>
            </a:r>
            <a:r>
              <a:rPr lang="ko-KR" altLang="en-US" sz="1400" dirty="0">
                <a:latin typeface="Roboto"/>
              </a:rPr>
              <a:t>가지 중 하나로 분류</a:t>
            </a:r>
            <a:endParaRPr lang="en-US" altLang="ko-KR" sz="1400" b="0" i="0" dirty="0">
              <a:effectLst/>
              <a:latin typeface="Roboto"/>
            </a:endParaRPr>
          </a:p>
          <a:p>
            <a:endParaRPr lang="en-US" altLang="ko-KR" sz="1400" dirty="0">
              <a:latin typeface="Roboto"/>
            </a:endParaRPr>
          </a:p>
          <a:p>
            <a:endParaRPr lang="en-US" altLang="ko-KR" sz="1400" dirty="0">
              <a:latin typeface="Roboto"/>
            </a:endParaRPr>
          </a:p>
          <a:p>
            <a:endParaRPr lang="en-US" altLang="ko-KR" sz="1400" dirty="0">
              <a:latin typeface="Roboto"/>
            </a:endParaRPr>
          </a:p>
          <a:p>
            <a:endParaRPr lang="en-US" altLang="ko-KR" sz="1400" dirty="0">
              <a:latin typeface="Roboto"/>
            </a:endParaRPr>
          </a:p>
          <a:p>
            <a:endParaRPr lang="en-US" altLang="ko-KR" sz="1400" dirty="0">
              <a:latin typeface="Roboto"/>
            </a:endParaRPr>
          </a:p>
          <a:p>
            <a:r>
              <a:rPr lang="en-US" altLang="ko-KR" sz="1400" dirty="0">
                <a:latin typeface="Roboto"/>
              </a:rPr>
              <a:t>	</a:t>
            </a:r>
            <a:r>
              <a:rPr lang="ko-KR" altLang="en-US" sz="1400" dirty="0">
                <a:latin typeface="Roboto"/>
              </a:rPr>
              <a:t>다중분류</a:t>
            </a:r>
            <a:r>
              <a:rPr lang="en-US" altLang="ko-KR" sz="1400" dirty="0">
                <a:latin typeface="Roboto"/>
              </a:rPr>
              <a:t>(</a:t>
            </a:r>
            <a:r>
              <a:rPr lang="en-US" altLang="ko-KR" sz="1400" b="0" i="1" dirty="0">
                <a:effectLst/>
                <a:latin typeface="Roboto"/>
              </a:rPr>
              <a:t>multiclass classification) </a:t>
            </a:r>
            <a:r>
              <a:rPr lang="en-US" altLang="ko-KR" sz="1400" b="0" dirty="0">
                <a:effectLst/>
                <a:latin typeface="Roboto"/>
              </a:rPr>
              <a:t>: 3</a:t>
            </a:r>
            <a:r>
              <a:rPr lang="ko-KR" altLang="en-US" sz="1400" b="0" dirty="0">
                <a:effectLst/>
                <a:latin typeface="Roboto"/>
              </a:rPr>
              <a:t>가지 이상 중 하나로 분류</a:t>
            </a:r>
            <a:endParaRPr lang="en-US" altLang="ko-KR" sz="1400" b="0" dirty="0">
              <a:effectLst/>
              <a:latin typeface="Roboto"/>
            </a:endParaRPr>
          </a:p>
          <a:p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왼쪽 대괄호 6">
            <a:extLst>
              <a:ext uri="{FF2B5EF4-FFF2-40B4-BE49-F238E27FC236}">
                <a16:creationId xmlns:a16="http://schemas.microsoft.com/office/drawing/2014/main" id="{7EBFC3F0-2723-4DCF-BC1D-D118D601B683}"/>
              </a:ext>
            </a:extLst>
          </p:cNvPr>
          <p:cNvSpPr/>
          <p:nvPr/>
        </p:nvSpPr>
        <p:spPr>
          <a:xfrm>
            <a:off x="4846320" y="974215"/>
            <a:ext cx="193404" cy="123444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래픽 14" descr="고양이 윤곽선">
            <a:extLst>
              <a:ext uri="{FF2B5EF4-FFF2-40B4-BE49-F238E27FC236}">
                <a16:creationId xmlns:a16="http://schemas.microsoft.com/office/drawing/2014/main" id="{39BD6D87-3A68-4270-B04B-F92B1C036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2794" y="1245579"/>
            <a:ext cx="725424" cy="725424"/>
          </a:xfrm>
          <a:prstGeom prst="rect">
            <a:avLst/>
          </a:prstGeom>
        </p:spPr>
      </p:pic>
      <p:pic>
        <p:nvPicPr>
          <p:cNvPr id="17" name="그래픽 16" descr="개 윤곽선">
            <a:extLst>
              <a:ext uri="{FF2B5EF4-FFF2-40B4-BE49-F238E27FC236}">
                <a16:creationId xmlns:a16="http://schemas.microsoft.com/office/drawing/2014/main" id="{AE0EC938-B0E7-4384-AD98-D11AB12FB6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28110" y="1151091"/>
            <a:ext cx="914400" cy="914400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B23C647-A38B-4298-997E-3793B2F0D807}"/>
              </a:ext>
            </a:extLst>
          </p:cNvPr>
          <p:cNvCxnSpPr/>
          <p:nvPr/>
        </p:nvCxnSpPr>
        <p:spPr>
          <a:xfrm>
            <a:off x="7266807" y="1608291"/>
            <a:ext cx="6861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20">
            <a:extLst>
              <a:ext uri="{FF2B5EF4-FFF2-40B4-BE49-F238E27FC236}">
                <a16:creationId xmlns:a16="http://schemas.microsoft.com/office/drawing/2014/main" id="{2B2BEE7D-B840-4D10-ACB0-7C256322D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37861"/>
              </p:ext>
            </p:extLst>
          </p:nvPr>
        </p:nvGraphicFramePr>
        <p:xfrm>
          <a:off x="5360669" y="2593314"/>
          <a:ext cx="4620198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0066">
                  <a:extLst>
                    <a:ext uri="{9D8B030D-6E8A-4147-A177-3AD203B41FA5}">
                      <a16:colId xmlns:a16="http://schemas.microsoft.com/office/drawing/2014/main" val="2455389260"/>
                    </a:ext>
                  </a:extLst>
                </a:gridCol>
                <a:gridCol w="1540066">
                  <a:extLst>
                    <a:ext uri="{9D8B030D-6E8A-4147-A177-3AD203B41FA5}">
                      <a16:colId xmlns:a16="http://schemas.microsoft.com/office/drawing/2014/main" val="2045711137"/>
                    </a:ext>
                  </a:extLst>
                </a:gridCol>
                <a:gridCol w="1540066">
                  <a:extLst>
                    <a:ext uri="{9D8B030D-6E8A-4147-A177-3AD203B41FA5}">
                      <a16:colId xmlns:a16="http://schemas.microsoft.com/office/drawing/2014/main" val="10645438"/>
                    </a:ext>
                  </a:extLst>
                </a:gridCol>
              </a:tblGrid>
              <a:tr h="2172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키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몸무게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결과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914782"/>
                  </a:ext>
                </a:extLst>
              </a:tr>
              <a:tr h="217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166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정상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45238"/>
                  </a:ext>
                </a:extLst>
              </a:tr>
              <a:tr h="217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152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미달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128054"/>
                  </a:ext>
                </a:extLst>
              </a:tr>
              <a:tr h="217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172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98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과체중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298060"/>
                  </a:ext>
                </a:extLst>
              </a:tr>
            </a:tbl>
          </a:graphicData>
        </a:graphic>
      </p:graphicFrame>
      <p:grpSp>
        <p:nvGrpSpPr>
          <p:cNvPr id="25" name="그룹 24">
            <a:extLst>
              <a:ext uri="{FF2B5EF4-FFF2-40B4-BE49-F238E27FC236}">
                <a16:creationId xmlns:a16="http://schemas.microsoft.com/office/drawing/2014/main" id="{CAA3323E-ADB9-487F-BC34-389E7741924F}"/>
              </a:ext>
            </a:extLst>
          </p:cNvPr>
          <p:cNvGrpSpPr/>
          <p:nvPr/>
        </p:nvGrpSpPr>
        <p:grpSpPr>
          <a:xfrm>
            <a:off x="520391" y="458243"/>
            <a:ext cx="2713260" cy="5750089"/>
            <a:chOff x="521146" y="458243"/>
            <a:chExt cx="2885885" cy="575008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72D8147-4E9E-485A-A4E9-E9A18079DAEE}"/>
                </a:ext>
              </a:extLst>
            </p:cNvPr>
            <p:cNvSpPr/>
            <p:nvPr/>
          </p:nvSpPr>
          <p:spPr>
            <a:xfrm>
              <a:off x="521146" y="458243"/>
              <a:ext cx="2885885" cy="11953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2800" b="1" kern="0" dirty="0"/>
                <a:t>Dive</a:t>
              </a:r>
              <a:r>
                <a:rPr lang="ko-KR" altLang="en-US" sz="2800" b="1" kern="0" dirty="0"/>
                <a:t> </a:t>
              </a:r>
              <a:r>
                <a:rPr lang="en-US" altLang="ko-KR" sz="2800" b="1" kern="0" dirty="0"/>
                <a:t>into</a:t>
              </a:r>
            </a:p>
            <a:p>
              <a:pPr latinLnBrk="0">
                <a:defRPr/>
              </a:pPr>
              <a:r>
                <a:rPr lang="en-US" altLang="ko-KR" sz="2800" b="1" kern="0" dirty="0"/>
                <a:t>Deep</a:t>
              </a:r>
              <a:r>
                <a:rPr lang="ko-KR" altLang="en-US" sz="2800" b="1" kern="0" dirty="0"/>
                <a:t> </a:t>
              </a:r>
              <a:r>
                <a:rPr lang="en-US" altLang="ko-KR" sz="2800" b="1" kern="0" dirty="0"/>
                <a:t>Learning </a:t>
              </a:r>
            </a:p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1200" kern="0" dirty="0"/>
                <a:t>Introduction</a:t>
              </a:r>
              <a:endParaRPr lang="en-US" altLang="ko-KR" sz="900" kern="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17D0FB0-9DB7-4D85-A7ED-4EAB31706CF9}"/>
                </a:ext>
              </a:extLst>
            </p:cNvPr>
            <p:cNvSpPr txBox="1"/>
            <p:nvPr/>
          </p:nvSpPr>
          <p:spPr>
            <a:xfrm>
              <a:off x="521146" y="4423228"/>
              <a:ext cx="2885884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altLang="ko-KR" sz="1600" b="1" i="1" dirty="0">
                  <a:solidFill>
                    <a:schemeClr val="bg1">
                      <a:lumMod val="65000"/>
                    </a:schemeClr>
                  </a:solidFill>
                </a:rPr>
                <a:t>Introduction</a:t>
              </a:r>
            </a:p>
            <a:p>
              <a:pPr>
                <a:spcBef>
                  <a:spcPts val="1200"/>
                </a:spcBef>
              </a:pPr>
              <a:r>
                <a:rPr lang="en-US" altLang="ko-KR" sz="1600" b="1" i="1" dirty="0">
                  <a:solidFill>
                    <a:schemeClr val="bg1">
                      <a:lumMod val="65000"/>
                    </a:schemeClr>
                  </a:solidFill>
                </a:rPr>
                <a:t>Key Components</a:t>
              </a:r>
            </a:p>
            <a:p>
              <a:pPr>
                <a:spcBef>
                  <a:spcPts val="1200"/>
                </a:spcBef>
              </a:pPr>
              <a:r>
                <a:rPr lang="en-US" altLang="ko-KR" sz="1600" b="1" i="1" dirty="0"/>
                <a:t>Kinds of Machine </a:t>
              </a:r>
            </a:p>
            <a:p>
              <a:r>
                <a:rPr lang="en-US" altLang="ko-KR" sz="1600" b="1" i="1" dirty="0"/>
                <a:t>Learning Problems</a:t>
              </a:r>
            </a:p>
            <a:p>
              <a:pPr>
                <a:spcBef>
                  <a:spcPts val="1200"/>
                </a:spcBef>
              </a:pPr>
              <a:r>
                <a:rPr lang="en-US" altLang="ko-KR" sz="1600" b="1" i="1" dirty="0">
                  <a:solidFill>
                    <a:schemeClr val="bg1">
                      <a:lumMod val="65000"/>
                    </a:schemeClr>
                  </a:solidFill>
                </a:rPr>
                <a:t>Success Stories</a:t>
              </a:r>
              <a:endParaRPr lang="ko-KR" altLang="en-US" sz="1600" b="1" i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0D1DA1A-FD93-4A02-83B1-5BD2266097B3}"/>
              </a:ext>
            </a:extLst>
          </p:cNvPr>
          <p:cNvSpPr txBox="1"/>
          <p:nvPr/>
        </p:nvSpPr>
        <p:spPr>
          <a:xfrm>
            <a:off x="4171044" y="4051425"/>
            <a:ext cx="611738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〮 Search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sz="1400" dirty="0"/>
          </a:p>
          <a:p>
            <a:r>
              <a:rPr lang="ko-KR" altLang="en-US" sz="1400" b="0" i="0" dirty="0">
                <a:effectLst/>
                <a:latin typeface="Roboto"/>
              </a:rPr>
              <a:t>정보 검색 분야</a:t>
            </a:r>
            <a:endParaRPr lang="en-US" altLang="ko-KR" sz="1400" dirty="0"/>
          </a:p>
          <a:p>
            <a:r>
              <a:rPr lang="ko-KR" altLang="en-US" sz="1400" b="0" i="0" dirty="0">
                <a:effectLst/>
                <a:latin typeface="Roboto"/>
              </a:rPr>
              <a:t>검색 결과 중 어느 것이 특정 사용자에게 가장 관련성이 있는지 확인하는 것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dirty="0"/>
              <a:t>〮 Recommender</a:t>
            </a:r>
            <a:r>
              <a:rPr lang="ko-KR" altLang="en-US" dirty="0"/>
              <a:t> </a:t>
            </a:r>
            <a:r>
              <a:rPr lang="en-US" altLang="ko-KR" dirty="0"/>
              <a:t>Systems</a:t>
            </a:r>
          </a:p>
          <a:p>
            <a:endParaRPr lang="en-US" altLang="ko-KR" sz="1400" dirty="0"/>
          </a:p>
          <a:p>
            <a:r>
              <a:rPr lang="ko-KR" altLang="en-US" sz="1400" b="0" i="0" dirty="0">
                <a:effectLst/>
                <a:latin typeface="Roboto"/>
              </a:rPr>
              <a:t>사용자에게 관련 항목 집합을 표시하는 것이 목표라는 점에서 문제는 유사</a:t>
            </a:r>
            <a:endParaRPr lang="en-US" altLang="ko-KR" sz="1400" dirty="0"/>
          </a:p>
          <a:p>
            <a:r>
              <a:rPr lang="ko-KR" altLang="en-US" sz="1400" b="0" i="0" dirty="0">
                <a:effectLst/>
                <a:latin typeface="Roboto"/>
              </a:rPr>
              <a:t>특정 사용자에 대한 </a:t>
            </a:r>
            <a:r>
              <a:rPr lang="ko-KR" altLang="en-US" sz="1400" b="0" dirty="0">
                <a:effectLst/>
                <a:latin typeface="Roboto"/>
              </a:rPr>
              <a:t>개인화 </a:t>
            </a:r>
            <a:r>
              <a:rPr lang="ko-KR" altLang="en-US" sz="1400" b="0" i="0" dirty="0">
                <a:effectLst/>
                <a:latin typeface="Roboto"/>
              </a:rPr>
              <a:t>가 강조</a:t>
            </a:r>
            <a:endParaRPr lang="en-US" altLang="ko-KR" sz="1400" b="0" i="0" dirty="0">
              <a:effectLst/>
              <a:latin typeface="Roboto"/>
            </a:endParaRPr>
          </a:p>
          <a:p>
            <a:r>
              <a:rPr lang="ko-KR" altLang="en-US" sz="1400" b="0" i="0" dirty="0">
                <a:effectLst/>
                <a:latin typeface="Roboto"/>
              </a:rPr>
              <a:t>예상 평점 또는 구매 확률과 같은 일부 점수를 추정하도록 훈련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884238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2000">
              <a:schemeClr val="bg1"/>
            </a:gs>
            <a:gs pos="72000">
              <a:schemeClr val="bg1">
                <a:lumMod val="85000"/>
              </a:scheme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D6B506-9931-4EAF-97D2-ED631DB7F43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AA3323E-ADB9-487F-BC34-389E7741924F}"/>
              </a:ext>
            </a:extLst>
          </p:cNvPr>
          <p:cNvGrpSpPr/>
          <p:nvPr/>
        </p:nvGrpSpPr>
        <p:grpSpPr>
          <a:xfrm>
            <a:off x="520391" y="458243"/>
            <a:ext cx="2713260" cy="5750089"/>
            <a:chOff x="521146" y="458243"/>
            <a:chExt cx="2885885" cy="575008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72D8147-4E9E-485A-A4E9-E9A18079DAEE}"/>
                </a:ext>
              </a:extLst>
            </p:cNvPr>
            <p:cNvSpPr/>
            <p:nvPr/>
          </p:nvSpPr>
          <p:spPr>
            <a:xfrm>
              <a:off x="521146" y="458243"/>
              <a:ext cx="2885885" cy="11953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2800" b="1" kern="0" dirty="0"/>
                <a:t>Dive</a:t>
              </a:r>
              <a:r>
                <a:rPr lang="ko-KR" altLang="en-US" sz="2800" b="1" kern="0" dirty="0"/>
                <a:t> </a:t>
              </a:r>
              <a:r>
                <a:rPr lang="en-US" altLang="ko-KR" sz="2800" b="1" kern="0" dirty="0"/>
                <a:t>into</a:t>
              </a:r>
            </a:p>
            <a:p>
              <a:pPr latinLnBrk="0">
                <a:defRPr/>
              </a:pPr>
              <a:r>
                <a:rPr lang="en-US" altLang="ko-KR" sz="2800" b="1" kern="0" dirty="0"/>
                <a:t>Deep</a:t>
              </a:r>
              <a:r>
                <a:rPr lang="ko-KR" altLang="en-US" sz="2800" b="1" kern="0" dirty="0"/>
                <a:t> </a:t>
              </a:r>
              <a:r>
                <a:rPr lang="en-US" altLang="ko-KR" sz="2800" b="1" kern="0" dirty="0"/>
                <a:t>Learning </a:t>
              </a:r>
            </a:p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1200" kern="0" dirty="0"/>
                <a:t>Introduction</a:t>
              </a:r>
              <a:endParaRPr lang="en-US" altLang="ko-KR" sz="900" kern="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17D0FB0-9DB7-4D85-A7ED-4EAB31706CF9}"/>
                </a:ext>
              </a:extLst>
            </p:cNvPr>
            <p:cNvSpPr txBox="1"/>
            <p:nvPr/>
          </p:nvSpPr>
          <p:spPr>
            <a:xfrm>
              <a:off x="521146" y="4423228"/>
              <a:ext cx="2885884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altLang="ko-KR" sz="1600" b="1" i="1" dirty="0">
                  <a:solidFill>
                    <a:schemeClr val="bg1">
                      <a:lumMod val="65000"/>
                    </a:schemeClr>
                  </a:solidFill>
                </a:rPr>
                <a:t>Introduction</a:t>
              </a:r>
            </a:p>
            <a:p>
              <a:pPr>
                <a:spcBef>
                  <a:spcPts val="1200"/>
                </a:spcBef>
              </a:pPr>
              <a:r>
                <a:rPr lang="en-US" altLang="ko-KR" sz="1600" b="1" i="1" dirty="0">
                  <a:solidFill>
                    <a:schemeClr val="bg1">
                      <a:lumMod val="65000"/>
                    </a:schemeClr>
                  </a:solidFill>
                </a:rPr>
                <a:t>Key Components</a:t>
              </a:r>
            </a:p>
            <a:p>
              <a:pPr>
                <a:spcBef>
                  <a:spcPts val="1200"/>
                </a:spcBef>
              </a:pPr>
              <a:r>
                <a:rPr lang="en-US" altLang="ko-KR" sz="1600" b="1" i="1" dirty="0"/>
                <a:t>Kinds of Machine </a:t>
              </a:r>
            </a:p>
            <a:p>
              <a:r>
                <a:rPr lang="en-US" altLang="ko-KR" sz="1600" b="1" i="1" dirty="0"/>
                <a:t>Learning Problems</a:t>
              </a:r>
            </a:p>
            <a:p>
              <a:pPr>
                <a:spcBef>
                  <a:spcPts val="1200"/>
                </a:spcBef>
              </a:pPr>
              <a:r>
                <a:rPr lang="en-US" altLang="ko-KR" sz="1600" b="1" i="1" dirty="0">
                  <a:solidFill>
                    <a:schemeClr val="bg1">
                      <a:lumMod val="65000"/>
                    </a:schemeClr>
                  </a:solidFill>
                </a:rPr>
                <a:t>Success Stories</a:t>
              </a:r>
              <a:endParaRPr lang="ko-KR" altLang="en-US" sz="1600" b="1" i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28F02B3-457B-4D7E-A963-DF42C6DBEB5A}"/>
              </a:ext>
            </a:extLst>
          </p:cNvPr>
          <p:cNvSpPr txBox="1"/>
          <p:nvPr/>
        </p:nvSpPr>
        <p:spPr>
          <a:xfrm>
            <a:off x="4006646" y="798534"/>
            <a:ext cx="643156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〮 Sequence Learning</a:t>
            </a:r>
          </a:p>
          <a:p>
            <a:endParaRPr lang="en-US" altLang="ko-KR" dirty="0"/>
          </a:p>
          <a:p>
            <a:r>
              <a:rPr lang="en-US" altLang="ko-KR" sz="1400" dirty="0">
                <a:latin typeface="Roboto"/>
              </a:rPr>
              <a:t>   Sequence</a:t>
            </a:r>
            <a:r>
              <a:rPr lang="ko-KR" altLang="en-US" sz="1400" dirty="0">
                <a:latin typeface="Roboto"/>
              </a:rPr>
              <a:t> </a:t>
            </a:r>
            <a:r>
              <a:rPr lang="en-US" altLang="ko-KR" sz="1400" dirty="0">
                <a:latin typeface="Roboto"/>
              </a:rPr>
              <a:t>to</a:t>
            </a:r>
            <a:r>
              <a:rPr lang="ko-KR" altLang="en-US" sz="1400" dirty="0">
                <a:latin typeface="Roboto"/>
              </a:rPr>
              <a:t> </a:t>
            </a:r>
            <a:r>
              <a:rPr lang="en-US" altLang="ko-KR" sz="1400" dirty="0">
                <a:latin typeface="Roboto"/>
              </a:rPr>
              <a:t>sequence : </a:t>
            </a:r>
            <a:r>
              <a:rPr lang="ko-KR" altLang="en-US" sz="1400" b="0" i="0" dirty="0">
                <a:effectLst/>
                <a:latin typeface="Roboto"/>
              </a:rPr>
              <a:t>입력과 출력이 모두 가변 길이 시퀀스 인 문제를 고려</a:t>
            </a:r>
            <a:endParaRPr lang="en-US" altLang="ko-KR" sz="1400" dirty="0">
              <a:latin typeface="Roboto"/>
            </a:endParaRPr>
          </a:p>
          <a:p>
            <a:endParaRPr lang="en-US" altLang="ko-KR" sz="1400" dirty="0">
              <a:latin typeface="Roboto"/>
            </a:endParaRPr>
          </a:p>
          <a:p>
            <a:r>
              <a:rPr lang="en-US" altLang="ko-KR" sz="1400" dirty="0">
                <a:latin typeface="Roboto"/>
              </a:rPr>
              <a:t>	Tagging and Parsing : </a:t>
            </a:r>
            <a:r>
              <a:rPr lang="ko-KR" altLang="en-US" sz="1400" dirty="0">
                <a:latin typeface="Roboto"/>
              </a:rPr>
              <a:t>텍스트에 주석을 다는 작업</a:t>
            </a:r>
            <a:endParaRPr lang="en-US" altLang="ko-KR" sz="1400" dirty="0">
              <a:latin typeface="Roboto"/>
            </a:endParaRPr>
          </a:p>
          <a:p>
            <a:endParaRPr lang="en-US" altLang="ko-KR" sz="1400" dirty="0">
              <a:latin typeface="Roboto"/>
            </a:endParaRPr>
          </a:p>
          <a:p>
            <a:r>
              <a:rPr lang="en-US" altLang="ko-KR" sz="1400" dirty="0">
                <a:latin typeface="Roboto"/>
              </a:rPr>
              <a:t>	Automatic Speech Recognition : </a:t>
            </a:r>
            <a:r>
              <a:rPr lang="ko-KR" altLang="en-US" sz="1400" dirty="0">
                <a:latin typeface="Roboto"/>
              </a:rPr>
              <a:t>자동음성인식</a:t>
            </a:r>
            <a:endParaRPr lang="en-US" altLang="ko-KR" sz="1400" dirty="0">
              <a:latin typeface="Roboto"/>
            </a:endParaRPr>
          </a:p>
          <a:p>
            <a:r>
              <a:rPr lang="en-US" altLang="ko-KR" sz="1400" dirty="0">
                <a:latin typeface="Roboto"/>
              </a:rPr>
              <a:t>	</a:t>
            </a:r>
          </a:p>
          <a:p>
            <a:r>
              <a:rPr lang="en-US" altLang="ko-KR" sz="1400" dirty="0">
                <a:latin typeface="Roboto"/>
              </a:rPr>
              <a:t>	Text to Speech : </a:t>
            </a:r>
            <a:r>
              <a:rPr lang="ko-KR" altLang="en-US" sz="1400" dirty="0">
                <a:latin typeface="Roboto"/>
              </a:rPr>
              <a:t>입력 </a:t>
            </a:r>
            <a:r>
              <a:rPr lang="en-US" altLang="ko-KR" sz="1400" dirty="0">
                <a:latin typeface="Roboto"/>
              </a:rPr>
              <a:t>– </a:t>
            </a:r>
            <a:r>
              <a:rPr lang="ko-KR" altLang="en-US" sz="1400" dirty="0">
                <a:latin typeface="Roboto"/>
              </a:rPr>
              <a:t>텍스트 </a:t>
            </a:r>
            <a:r>
              <a:rPr lang="en-US" altLang="ko-KR" sz="1400" dirty="0">
                <a:latin typeface="Roboto"/>
              </a:rPr>
              <a:t>/ </a:t>
            </a:r>
            <a:r>
              <a:rPr lang="ko-KR" altLang="en-US" sz="1400" dirty="0">
                <a:latin typeface="Roboto"/>
              </a:rPr>
              <a:t>출력 </a:t>
            </a:r>
            <a:r>
              <a:rPr lang="en-US" altLang="ko-KR" sz="1400" dirty="0">
                <a:latin typeface="Roboto"/>
              </a:rPr>
              <a:t>- </a:t>
            </a:r>
            <a:r>
              <a:rPr lang="ko-KR" altLang="en-US" sz="1400" dirty="0">
                <a:latin typeface="Roboto"/>
              </a:rPr>
              <a:t>오디오파일</a:t>
            </a:r>
            <a:endParaRPr lang="en-US" altLang="ko-KR" sz="1400" dirty="0">
              <a:latin typeface="Roboto"/>
            </a:endParaRPr>
          </a:p>
          <a:p>
            <a:endParaRPr lang="en-US" altLang="ko-KR" sz="1400" dirty="0">
              <a:latin typeface="Roboto"/>
            </a:endParaRPr>
          </a:p>
          <a:p>
            <a:r>
              <a:rPr lang="en-US" altLang="ko-KR" sz="1400" dirty="0">
                <a:latin typeface="Roboto"/>
              </a:rPr>
              <a:t>	Machine Translation : </a:t>
            </a:r>
            <a:r>
              <a:rPr lang="ko-KR" altLang="en-US" sz="1400" dirty="0">
                <a:latin typeface="Roboto"/>
              </a:rPr>
              <a:t>기계번역</a:t>
            </a:r>
            <a:endParaRPr lang="en-US" altLang="ko-KR" sz="1400" dirty="0">
              <a:latin typeface="Roboto"/>
            </a:endParaRPr>
          </a:p>
        </p:txBody>
      </p:sp>
      <p:sp>
        <p:nvSpPr>
          <p:cNvPr id="18" name="왼쪽 대괄호 17">
            <a:extLst>
              <a:ext uri="{FF2B5EF4-FFF2-40B4-BE49-F238E27FC236}">
                <a16:creationId xmlns:a16="http://schemas.microsoft.com/office/drawing/2014/main" id="{98A58A41-E065-4331-BC53-2D6896DEDF5C}"/>
              </a:ext>
            </a:extLst>
          </p:cNvPr>
          <p:cNvSpPr/>
          <p:nvPr/>
        </p:nvSpPr>
        <p:spPr>
          <a:xfrm>
            <a:off x="4681922" y="1964724"/>
            <a:ext cx="193404" cy="1249328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65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2000">
              <a:srgbClr val="FAFAFA"/>
            </a:gs>
            <a:gs pos="72000">
              <a:schemeClr val="bg1"/>
            </a:gs>
            <a:gs pos="72000">
              <a:schemeClr val="bg1">
                <a:lumMod val="85000"/>
              </a:scheme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D6B506-9931-4EAF-97D2-ED631DB7F43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4AA3226-BFF0-4E67-9A2E-849019DCD150}"/>
              </a:ext>
            </a:extLst>
          </p:cNvPr>
          <p:cNvSpPr txBox="1"/>
          <p:nvPr/>
        </p:nvSpPr>
        <p:spPr>
          <a:xfrm>
            <a:off x="3815334" y="704088"/>
            <a:ext cx="441426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1600" dirty="0">
              <a:latin typeface="Roboto"/>
            </a:endParaRPr>
          </a:p>
          <a:p>
            <a:endParaRPr lang="en-US" altLang="ko-KR" sz="1600" dirty="0">
              <a:latin typeface="Roboto"/>
            </a:endParaRPr>
          </a:p>
          <a:p>
            <a:endParaRPr lang="en-US" altLang="ko-KR" sz="1600" dirty="0">
              <a:latin typeface="Roboto"/>
            </a:endParaRPr>
          </a:p>
          <a:p>
            <a:endParaRPr lang="en-US" altLang="ko-KR" sz="1600" dirty="0">
              <a:latin typeface="Roboto"/>
            </a:endParaRPr>
          </a:p>
          <a:p>
            <a:endParaRPr lang="en-US" altLang="ko-KR" sz="1600" dirty="0">
              <a:latin typeface="Robot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DD4668-E9DB-4575-B210-E6CA6EA2A846}"/>
              </a:ext>
            </a:extLst>
          </p:cNvPr>
          <p:cNvSpPr txBox="1"/>
          <p:nvPr/>
        </p:nvSpPr>
        <p:spPr>
          <a:xfrm>
            <a:off x="4082796" y="239518"/>
            <a:ext cx="7191756" cy="658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sng" dirty="0"/>
              <a:t>Unsupervised Learning</a:t>
            </a:r>
          </a:p>
          <a:p>
            <a:endParaRPr lang="en-US" altLang="ko-KR" dirty="0"/>
          </a:p>
          <a:p>
            <a:r>
              <a:rPr lang="ko-KR" altLang="en-US" sz="1600" dirty="0"/>
              <a:t>레이블이 형성되지 않은 데이터 세트로 학습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b="0" i="0" dirty="0">
                <a:effectLst/>
                <a:latin typeface="Roboto"/>
              </a:rPr>
              <a:t>비슷한 특징이나 </a:t>
            </a:r>
            <a:r>
              <a:rPr lang="ko-KR" altLang="en-US" sz="1600" dirty="0">
                <a:latin typeface="Roboto"/>
              </a:rPr>
              <a:t>패</a:t>
            </a:r>
            <a:r>
              <a:rPr lang="ko-KR" altLang="en-US" sz="1600" b="0" i="0" dirty="0">
                <a:effectLst/>
                <a:latin typeface="Roboto"/>
              </a:rPr>
              <a:t>턴으로 군집화 하여 데이터에 대한 결과 예측</a:t>
            </a:r>
            <a:endParaRPr lang="en-US" altLang="ko-KR" sz="1600" b="0" i="0" dirty="0">
              <a:effectLst/>
              <a:latin typeface="Roboto"/>
            </a:endParaRPr>
          </a:p>
          <a:p>
            <a:endParaRPr lang="en-US" altLang="ko-KR" sz="1600" dirty="0">
              <a:latin typeface="Roboto"/>
            </a:endParaRPr>
          </a:p>
          <a:p>
            <a:endParaRPr lang="en-US" altLang="ko-KR" sz="1600" dirty="0">
              <a:latin typeface="Roboto"/>
            </a:endParaRPr>
          </a:p>
          <a:p>
            <a:r>
              <a:rPr lang="en-US" altLang="ko-KR" b="1" u="sng" dirty="0"/>
              <a:t>Reinforcement Learning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자신이 한 행동에 대해 보상</a:t>
            </a:r>
            <a:r>
              <a:rPr lang="ko-KR" altLang="en-US" sz="1600" dirty="0">
                <a:solidFill>
                  <a:srgbClr val="333333"/>
                </a:solidFill>
                <a:latin typeface="Apple SD Gothic Neo"/>
              </a:rPr>
              <a:t>을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받으며 학습</a:t>
            </a:r>
            <a:endParaRPr lang="en-US" altLang="ko-KR" sz="1600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endParaRPr lang="en-US" altLang="ko-KR" sz="1600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r>
              <a:rPr lang="ko-KR" altLang="en-US" sz="1600" dirty="0">
                <a:solidFill>
                  <a:srgbClr val="333333"/>
                </a:solidFill>
                <a:latin typeface="Apple SD Gothic Neo"/>
              </a:rPr>
              <a:t>환경과 상호작용하여 조치를 취함</a:t>
            </a:r>
            <a:br>
              <a:rPr lang="ko-KR" altLang="en-US" sz="1600" dirty="0"/>
            </a:b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지도 학습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(Supervised Learning)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의 분류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(Classification)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를 통해 학습하면 </a:t>
            </a:r>
            <a:endParaRPr lang="en-US" altLang="ko-KR" sz="1600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모든 상황에 대해 어떠한 행동을 해야 하는지 모든 상황을 예측하고 </a:t>
            </a:r>
            <a:endParaRPr lang="en-US" altLang="ko-KR" sz="1600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답을 설정해야 하기 때문에 엄청난 예제가 필요</a:t>
            </a:r>
            <a:br>
              <a:rPr lang="ko-KR" altLang="en-US" sz="1600" dirty="0"/>
            </a:br>
            <a:endParaRPr lang="en-US" altLang="ko-KR" sz="16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C6E7A75-E26F-41C7-92B7-D43C26BF7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370" y="3446933"/>
            <a:ext cx="4702302" cy="1880921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985F8CB3-B379-4D71-9A63-0289564B2FB4}"/>
              </a:ext>
            </a:extLst>
          </p:cNvPr>
          <p:cNvGrpSpPr/>
          <p:nvPr/>
        </p:nvGrpSpPr>
        <p:grpSpPr>
          <a:xfrm>
            <a:off x="520391" y="458243"/>
            <a:ext cx="2713260" cy="5750089"/>
            <a:chOff x="521146" y="458243"/>
            <a:chExt cx="2885885" cy="5750089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0BFECD7-8AF3-431E-91C3-522BF6EA6153}"/>
                </a:ext>
              </a:extLst>
            </p:cNvPr>
            <p:cNvSpPr/>
            <p:nvPr/>
          </p:nvSpPr>
          <p:spPr>
            <a:xfrm>
              <a:off x="521146" y="458243"/>
              <a:ext cx="2885885" cy="11953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2800" b="1" kern="0" dirty="0"/>
                <a:t>Dive</a:t>
              </a:r>
              <a:r>
                <a:rPr lang="ko-KR" altLang="en-US" sz="2800" b="1" kern="0" dirty="0"/>
                <a:t> </a:t>
              </a:r>
              <a:r>
                <a:rPr lang="en-US" altLang="ko-KR" sz="2800" b="1" kern="0" dirty="0"/>
                <a:t>into</a:t>
              </a:r>
            </a:p>
            <a:p>
              <a:pPr latinLnBrk="0">
                <a:defRPr/>
              </a:pPr>
              <a:r>
                <a:rPr lang="en-US" altLang="ko-KR" sz="2800" b="1" kern="0" dirty="0"/>
                <a:t>Deep</a:t>
              </a:r>
              <a:r>
                <a:rPr lang="ko-KR" altLang="en-US" sz="2800" b="1" kern="0" dirty="0"/>
                <a:t> </a:t>
              </a:r>
              <a:r>
                <a:rPr lang="en-US" altLang="ko-KR" sz="2800" b="1" kern="0" dirty="0"/>
                <a:t>Learning </a:t>
              </a:r>
            </a:p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1200" kern="0" dirty="0"/>
                <a:t>Introduction</a:t>
              </a:r>
              <a:endParaRPr lang="en-US" altLang="ko-KR" sz="900" kern="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DA45C10-BF77-4055-B6BF-DDC9AB0A1655}"/>
                </a:ext>
              </a:extLst>
            </p:cNvPr>
            <p:cNvSpPr txBox="1"/>
            <p:nvPr/>
          </p:nvSpPr>
          <p:spPr>
            <a:xfrm>
              <a:off x="521146" y="4423228"/>
              <a:ext cx="2885884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altLang="ko-KR" sz="1600" b="1" i="1" dirty="0">
                  <a:solidFill>
                    <a:schemeClr val="bg1">
                      <a:lumMod val="65000"/>
                    </a:schemeClr>
                  </a:solidFill>
                </a:rPr>
                <a:t>Introduction</a:t>
              </a:r>
            </a:p>
            <a:p>
              <a:pPr>
                <a:spcBef>
                  <a:spcPts val="1200"/>
                </a:spcBef>
              </a:pPr>
              <a:r>
                <a:rPr lang="en-US" altLang="ko-KR" sz="1600" b="1" i="1" dirty="0">
                  <a:solidFill>
                    <a:schemeClr val="bg1">
                      <a:lumMod val="65000"/>
                    </a:schemeClr>
                  </a:solidFill>
                </a:rPr>
                <a:t>Key Components</a:t>
              </a:r>
            </a:p>
            <a:p>
              <a:pPr>
                <a:spcBef>
                  <a:spcPts val="1200"/>
                </a:spcBef>
              </a:pPr>
              <a:r>
                <a:rPr lang="en-US" altLang="ko-KR" sz="1600" b="1" i="1" dirty="0"/>
                <a:t>Kinds of Machine </a:t>
              </a:r>
            </a:p>
            <a:p>
              <a:r>
                <a:rPr lang="en-US" altLang="ko-KR" sz="1600" b="1" i="1" dirty="0"/>
                <a:t>Learning Problems</a:t>
              </a:r>
            </a:p>
            <a:p>
              <a:pPr>
                <a:spcBef>
                  <a:spcPts val="1200"/>
                </a:spcBef>
              </a:pPr>
              <a:r>
                <a:rPr lang="en-US" altLang="ko-KR" sz="1600" b="1" i="1" dirty="0">
                  <a:solidFill>
                    <a:schemeClr val="bg1">
                      <a:lumMod val="65000"/>
                    </a:schemeClr>
                  </a:solidFill>
                </a:rPr>
                <a:t>Success Stories</a:t>
              </a:r>
              <a:endParaRPr lang="ko-KR" altLang="en-US" sz="1600" b="1" i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6424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2000">
              <a:schemeClr val="bg1"/>
            </a:gs>
            <a:gs pos="72000">
              <a:schemeClr val="bg1">
                <a:lumMod val="85000"/>
              </a:scheme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D6B506-9931-4EAF-97D2-ED631DB7F43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4AA3226-BFF0-4E67-9A2E-849019DCD150}"/>
              </a:ext>
            </a:extLst>
          </p:cNvPr>
          <p:cNvSpPr txBox="1"/>
          <p:nvPr/>
        </p:nvSpPr>
        <p:spPr>
          <a:xfrm>
            <a:off x="3815334" y="704088"/>
            <a:ext cx="441426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1600" dirty="0">
              <a:latin typeface="Roboto"/>
            </a:endParaRPr>
          </a:p>
          <a:p>
            <a:endParaRPr lang="en-US" altLang="ko-KR" sz="1600" dirty="0">
              <a:latin typeface="Roboto"/>
            </a:endParaRPr>
          </a:p>
          <a:p>
            <a:endParaRPr lang="en-US" altLang="ko-KR" sz="1600" dirty="0">
              <a:latin typeface="Roboto"/>
            </a:endParaRPr>
          </a:p>
          <a:p>
            <a:endParaRPr lang="en-US" altLang="ko-KR" sz="1600" dirty="0">
              <a:latin typeface="Roboto"/>
            </a:endParaRPr>
          </a:p>
          <a:p>
            <a:endParaRPr lang="en-US" altLang="ko-KR" sz="1600" dirty="0">
              <a:latin typeface="Roboto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0EDC03A-B1AA-44E6-8CBB-4EA8F0660FCA}"/>
              </a:ext>
            </a:extLst>
          </p:cNvPr>
          <p:cNvGrpSpPr/>
          <p:nvPr/>
        </p:nvGrpSpPr>
        <p:grpSpPr>
          <a:xfrm>
            <a:off x="520391" y="458243"/>
            <a:ext cx="2713260" cy="5750089"/>
            <a:chOff x="521146" y="458243"/>
            <a:chExt cx="2885885" cy="5750089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1530982-1487-44D8-A1EC-B0A772AEB362}"/>
                </a:ext>
              </a:extLst>
            </p:cNvPr>
            <p:cNvSpPr/>
            <p:nvPr/>
          </p:nvSpPr>
          <p:spPr>
            <a:xfrm>
              <a:off x="521146" y="458243"/>
              <a:ext cx="2885885" cy="11953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2800" b="1" kern="0" dirty="0"/>
                <a:t>Dive</a:t>
              </a:r>
              <a:r>
                <a:rPr lang="ko-KR" altLang="en-US" sz="2800" b="1" kern="0" dirty="0"/>
                <a:t> </a:t>
              </a:r>
              <a:r>
                <a:rPr lang="en-US" altLang="ko-KR" sz="2800" b="1" kern="0" dirty="0"/>
                <a:t>into</a:t>
              </a:r>
            </a:p>
            <a:p>
              <a:pPr latinLnBrk="0">
                <a:defRPr/>
              </a:pPr>
              <a:r>
                <a:rPr lang="en-US" altLang="ko-KR" sz="2800" b="1" kern="0" dirty="0"/>
                <a:t>Deep</a:t>
              </a:r>
              <a:r>
                <a:rPr lang="ko-KR" altLang="en-US" sz="2800" b="1" kern="0" dirty="0"/>
                <a:t> </a:t>
              </a:r>
              <a:r>
                <a:rPr lang="en-US" altLang="ko-KR" sz="2800" b="1" kern="0" dirty="0"/>
                <a:t>Learning </a:t>
              </a:r>
            </a:p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1200" kern="0" dirty="0"/>
                <a:t>Introduction</a:t>
              </a:r>
              <a:endParaRPr lang="en-US" altLang="ko-KR" sz="900" kern="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85D5317-B9AB-4968-B92C-D802E11D9A18}"/>
                </a:ext>
              </a:extLst>
            </p:cNvPr>
            <p:cNvSpPr txBox="1"/>
            <p:nvPr/>
          </p:nvSpPr>
          <p:spPr>
            <a:xfrm>
              <a:off x="521146" y="4423228"/>
              <a:ext cx="2885884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altLang="ko-KR" sz="1600" b="1" i="1" dirty="0">
                  <a:solidFill>
                    <a:schemeClr val="bg1">
                      <a:lumMod val="65000"/>
                    </a:schemeClr>
                  </a:solidFill>
                </a:rPr>
                <a:t>Introduction</a:t>
              </a:r>
            </a:p>
            <a:p>
              <a:pPr>
                <a:spcBef>
                  <a:spcPts val="1200"/>
                </a:spcBef>
              </a:pPr>
              <a:r>
                <a:rPr lang="en-US" altLang="ko-KR" sz="1600" b="1" i="1" dirty="0">
                  <a:solidFill>
                    <a:schemeClr val="bg1">
                      <a:lumMod val="65000"/>
                    </a:schemeClr>
                  </a:solidFill>
                </a:rPr>
                <a:t>Key Components</a:t>
              </a:r>
            </a:p>
            <a:p>
              <a:pPr>
                <a:spcBef>
                  <a:spcPts val="1200"/>
                </a:spcBef>
              </a:pPr>
              <a:r>
                <a:rPr lang="en-US" altLang="ko-KR" sz="1600" b="1" i="1" dirty="0">
                  <a:solidFill>
                    <a:schemeClr val="bg1">
                      <a:lumMod val="65000"/>
                    </a:schemeClr>
                  </a:solidFill>
                </a:rPr>
                <a:t>Kinds of Machine </a:t>
              </a:r>
            </a:p>
            <a:p>
              <a:r>
                <a:rPr lang="en-US" altLang="ko-KR" sz="1600" b="1" i="1" dirty="0">
                  <a:solidFill>
                    <a:schemeClr val="bg1">
                      <a:lumMod val="65000"/>
                    </a:schemeClr>
                  </a:solidFill>
                </a:rPr>
                <a:t>Learning Problems</a:t>
              </a:r>
            </a:p>
            <a:p>
              <a:pPr>
                <a:spcBef>
                  <a:spcPts val="1200"/>
                </a:spcBef>
              </a:pPr>
              <a:r>
                <a:rPr lang="en-US" altLang="ko-KR" sz="1600" b="1" i="1" dirty="0"/>
                <a:t>Success Stories</a:t>
              </a:r>
              <a:endParaRPr lang="ko-KR" altLang="en-US" sz="1600" b="1" i="1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0BD9C0B0-C855-495D-91F0-D310FE9D7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341" y="264056"/>
            <a:ext cx="4261317" cy="243806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9EB2207-C233-4E40-8275-EBB554CEC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3863" y="1483089"/>
            <a:ext cx="2771775" cy="23907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F18A86B-0BB8-4903-A7B5-2079B4E0E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4985" y="4265731"/>
            <a:ext cx="5421255" cy="22905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ED2AC05-FEF1-4683-94B1-A5DD93DDAC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2113" y="2953870"/>
            <a:ext cx="3167903" cy="262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525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3000">
              <a:schemeClr val="accent1">
                <a:lumMod val="5000"/>
                <a:lumOff val="95000"/>
              </a:schemeClr>
            </a:gs>
            <a:gs pos="73000">
              <a:schemeClr val="bg1">
                <a:lumMod val="85000"/>
              </a:schemeClr>
            </a:gs>
            <a:gs pos="73000">
              <a:schemeClr val="bg1">
                <a:lumMod val="85000"/>
              </a:schemeClr>
            </a:gs>
            <a:gs pos="73000">
              <a:schemeClr val="bg1">
                <a:lumMod val="85000"/>
              </a:schemeClr>
            </a:gs>
            <a:gs pos="73000">
              <a:schemeClr val="bg1">
                <a:lumMod val="85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D6B506-9931-4EAF-97D2-ED631DB7F43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4AA3226-BFF0-4E67-9A2E-849019DCD150}"/>
              </a:ext>
            </a:extLst>
          </p:cNvPr>
          <p:cNvSpPr txBox="1"/>
          <p:nvPr/>
        </p:nvSpPr>
        <p:spPr>
          <a:xfrm>
            <a:off x="3815334" y="704088"/>
            <a:ext cx="441426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1600" dirty="0">
              <a:latin typeface="Roboto"/>
            </a:endParaRPr>
          </a:p>
          <a:p>
            <a:endParaRPr lang="en-US" altLang="ko-KR" sz="1600" dirty="0">
              <a:latin typeface="Roboto"/>
            </a:endParaRPr>
          </a:p>
          <a:p>
            <a:endParaRPr lang="en-US" altLang="ko-KR" sz="1600" dirty="0">
              <a:latin typeface="Roboto"/>
            </a:endParaRPr>
          </a:p>
          <a:p>
            <a:endParaRPr lang="en-US" altLang="ko-KR" sz="1600" dirty="0">
              <a:latin typeface="Roboto"/>
            </a:endParaRPr>
          </a:p>
          <a:p>
            <a:endParaRPr lang="en-US" altLang="ko-KR" sz="1600" dirty="0">
              <a:latin typeface="Roboto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1530982-1487-44D8-A1EC-B0A772AEB362}"/>
              </a:ext>
            </a:extLst>
          </p:cNvPr>
          <p:cNvSpPr/>
          <p:nvPr/>
        </p:nvSpPr>
        <p:spPr>
          <a:xfrm>
            <a:off x="520391" y="458243"/>
            <a:ext cx="2713260" cy="1195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kern="0" dirty="0"/>
              <a:t>Dive</a:t>
            </a:r>
            <a:r>
              <a:rPr lang="ko-KR" altLang="en-US" sz="2800" b="1" kern="0" dirty="0"/>
              <a:t> </a:t>
            </a:r>
            <a:r>
              <a:rPr lang="en-US" altLang="ko-KR" sz="2800" b="1" kern="0" dirty="0"/>
              <a:t>into</a:t>
            </a:r>
          </a:p>
          <a:p>
            <a:pPr latinLnBrk="0">
              <a:defRPr/>
            </a:pPr>
            <a:r>
              <a:rPr lang="en-US" altLang="ko-KR" sz="2800" b="1" kern="0" dirty="0"/>
              <a:t>Deep</a:t>
            </a:r>
            <a:r>
              <a:rPr lang="ko-KR" altLang="en-US" sz="2800" b="1" kern="0" dirty="0"/>
              <a:t> </a:t>
            </a:r>
            <a:r>
              <a:rPr lang="en-US" altLang="ko-KR" sz="2800" b="1" kern="0" dirty="0"/>
              <a:t>Learning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/>
              <a:t>Introduction</a:t>
            </a:r>
            <a:endParaRPr lang="en-US" altLang="ko-KR" sz="900" kern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020450-A04C-443F-86D6-B29EC6A89FB6}"/>
              </a:ext>
            </a:extLst>
          </p:cNvPr>
          <p:cNvSpPr txBox="1"/>
          <p:nvPr/>
        </p:nvSpPr>
        <p:spPr>
          <a:xfrm>
            <a:off x="5239512" y="3172968"/>
            <a:ext cx="3255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Thank</a:t>
            </a:r>
            <a:r>
              <a:rPr lang="ko-KR" altLang="en-US" sz="4000" dirty="0"/>
              <a:t> </a:t>
            </a:r>
            <a:r>
              <a:rPr lang="en-US" altLang="ko-KR" sz="4000" dirty="0"/>
              <a:t>you </a:t>
            </a:r>
            <a:r>
              <a:rPr lang="en-US" altLang="ko-KR" sz="4000" dirty="0">
                <a:sym typeface="Wingdings" panose="05000000000000000000" pitchFamily="2" charset="2"/>
              </a:rPr>
              <a:t>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1731668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2227</TotalTime>
  <Words>492</Words>
  <Application>Microsoft Office PowerPoint</Application>
  <PresentationFormat>와이드스크린</PresentationFormat>
  <Paragraphs>204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Apple SD Gothic Neo</vt:lpstr>
      <vt:lpstr>Roboto</vt:lpstr>
      <vt:lpstr>se-nanumgothic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김예진</cp:lastModifiedBy>
  <cp:revision>346</cp:revision>
  <dcterms:created xsi:type="dcterms:W3CDTF">2020-09-22T02:49:34Z</dcterms:created>
  <dcterms:modified xsi:type="dcterms:W3CDTF">2021-03-18T07:04:29Z</dcterms:modified>
</cp:coreProperties>
</file>