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1" r:id="rId4"/>
    <p:sldId id="282" r:id="rId5"/>
    <p:sldId id="283" r:id="rId6"/>
    <p:sldId id="284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9B1"/>
    <a:srgbClr val="607594"/>
    <a:srgbClr val="536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CE%A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290813" y="2861129"/>
            <a:ext cx="3248643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C5A48D"/>
                </a:solidFill>
              </a:rPr>
              <a:t>Attention Mechanism / </a:t>
            </a:r>
            <a:r>
              <a:rPr lang="en-US" altLang="ko-KR" sz="1400" b="1" err="1">
                <a:solidFill>
                  <a:srgbClr val="C5A48D"/>
                </a:solidFill>
              </a:rPr>
              <a:t>JunHo</a:t>
            </a:r>
            <a:r>
              <a:rPr lang="en-US" altLang="ko-KR" sz="1400" b="1">
                <a:solidFill>
                  <a:srgbClr val="C5A48D"/>
                </a:solidFill>
              </a:rPr>
              <a:t> Yoon</a:t>
            </a: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>
              <a:solidFill>
                <a:srgbClr val="C5A4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Single RNN disadvantage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Sequence to Sequence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Sequence with Attention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Teacher forcing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>
                <a:solidFill>
                  <a:schemeClr val="bg1"/>
                </a:solidFill>
                <a:cs typeface="Aharoni" panose="02010803020104030203" pitchFamily="2" charset="-79"/>
              </a:rPr>
              <a:t>Transformer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375135" y="1233029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8AEC4A-6DC8-4C3B-A5BF-A32693A6AD71}"/>
              </a:ext>
            </a:extLst>
          </p:cNvPr>
          <p:cNvGrpSpPr/>
          <p:nvPr/>
        </p:nvGrpSpPr>
        <p:grpSpPr>
          <a:xfrm>
            <a:off x="4166007" y="650059"/>
            <a:ext cx="5659637" cy="2508777"/>
            <a:chOff x="4706334" y="1714088"/>
            <a:chExt cx="5659637" cy="25087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A19975-759C-41E4-BE94-5BF7C5E983E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334" y="1714088"/>
              <a:ext cx="5659637" cy="25087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F20A7C-65C8-4325-83F7-99B54500B6C6}"/>
                </a:ext>
              </a:extLst>
            </p:cNvPr>
            <p:cNvSpPr/>
            <p:nvPr/>
          </p:nvSpPr>
          <p:spPr>
            <a:xfrm>
              <a:off x="5372955" y="1959895"/>
              <a:ext cx="4145117" cy="1754326"/>
            </a:xfrm>
            <a:prstGeom prst="rect">
              <a:avLst/>
            </a:prstGeom>
            <a:solidFill>
              <a:srgbClr val="536580"/>
            </a:solidFill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kern="0">
                  <a:solidFill>
                    <a:prstClr val="white"/>
                  </a:solidFill>
                </a:rPr>
                <a:t>Dive into</a:t>
              </a:r>
            </a:p>
            <a:p>
              <a:pPr latinLnBrk="0">
                <a:defRPr/>
              </a:pPr>
              <a:r>
                <a:rPr lang="en-US" altLang="ko-KR" sz="4400" b="1" kern="0">
                  <a:solidFill>
                    <a:prstClr val="white"/>
                  </a:solidFill>
                </a:rPr>
                <a:t>Deep Learning</a:t>
              </a:r>
            </a:p>
            <a:p>
              <a:r>
                <a:rPr lang="en-US" altLang="ko-Kore-KR" sz="2000" kern="0">
                  <a:solidFill>
                    <a:srgbClr val="8899B2"/>
                  </a:solidFill>
                </a:rPr>
                <a:t>Attention Mechanism</a:t>
              </a:r>
              <a:endParaRPr lang="en" altLang="ko-Kore-KR" sz="200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D2AA2A4-A1CC-46C6-8DAB-77EA480B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28" y="3699165"/>
            <a:ext cx="5924041" cy="25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391474"/>
            <a:chOff x="521146" y="458243"/>
            <a:chExt cx="3566688" cy="53914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Single RNN disadvantage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Single RNN disadvantage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to Sequence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with Attention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Teacher forcing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Transformer</a:t>
              </a:r>
              <a:endParaRPr lang="en-US" altLang="ko-KR" sz="11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26777A-BE00-40CC-9C21-227C3D48B44E}"/>
              </a:ext>
            </a:extLst>
          </p:cNvPr>
          <p:cNvGrpSpPr/>
          <p:nvPr/>
        </p:nvGrpSpPr>
        <p:grpSpPr>
          <a:xfrm>
            <a:off x="4222800" y="784680"/>
            <a:ext cx="3654537" cy="2636043"/>
            <a:chOff x="4208114" y="1069690"/>
            <a:chExt cx="3654537" cy="263604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D7B14A1-90C5-4C8E-9E19-E7094F0B104D}"/>
                </a:ext>
              </a:extLst>
            </p:cNvPr>
            <p:cNvSpPr/>
            <p:nvPr/>
          </p:nvSpPr>
          <p:spPr>
            <a:xfrm>
              <a:off x="4208114" y="1069690"/>
              <a:ext cx="1242659" cy="2636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Input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_____________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I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love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you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I love you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_____________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Answer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BA2F58-259E-4E4D-BF8F-7564B2C92CEA}"/>
                </a:ext>
              </a:extLst>
            </p:cNvPr>
            <p:cNvSpPr/>
            <p:nvPr/>
          </p:nvSpPr>
          <p:spPr>
            <a:xfrm>
              <a:off x="6272441" y="1069690"/>
              <a:ext cx="1590210" cy="2636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Output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__________________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나는</a:t>
              </a: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사랑해</a:t>
              </a: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너를</a:t>
              </a: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나는 사랑해 너를</a:t>
              </a: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__________________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나는 너를 사랑해</a:t>
              </a:r>
              <a:endParaRPr lang="en-US" altLang="ko-KR" sz="1400" b="1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6A87FA-556F-4E72-85B8-154A9627DBCB}"/>
                </a:ext>
              </a:extLst>
            </p:cNvPr>
            <p:cNvSpPr/>
            <p:nvPr/>
          </p:nvSpPr>
          <p:spPr>
            <a:xfrm>
              <a:off x="5507619" y="1069690"/>
              <a:ext cx="589225" cy="2636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--&gt;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--&gt;</a:t>
              </a:r>
            </a:p>
            <a:p>
              <a:pPr>
                <a:lnSpc>
                  <a:spcPct val="150000"/>
                </a:lnSpc>
              </a:pP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--&gt;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AC608A-6C1A-4785-A14D-4CB3F27C0CC9}"/>
              </a:ext>
            </a:extLst>
          </p:cNvPr>
          <p:cNvGrpSpPr/>
          <p:nvPr/>
        </p:nvGrpSpPr>
        <p:grpSpPr>
          <a:xfrm>
            <a:off x="4222800" y="4584905"/>
            <a:ext cx="3654535" cy="1020216"/>
            <a:chOff x="4208114" y="1069690"/>
            <a:chExt cx="3654535" cy="10202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211BA2-9E61-4D3F-A176-A88CD6FE4BD2}"/>
                </a:ext>
              </a:extLst>
            </p:cNvPr>
            <p:cNvSpPr/>
            <p:nvPr/>
          </p:nvSpPr>
          <p:spPr>
            <a:xfrm>
              <a:off x="4208114" y="1069690"/>
              <a:ext cx="1325670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How are you?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______________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3words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DD59C47-1046-4D86-B1B1-FAF3B84CCE92}"/>
                </a:ext>
              </a:extLst>
            </p:cNvPr>
            <p:cNvSpPr/>
            <p:nvPr/>
          </p:nvSpPr>
          <p:spPr>
            <a:xfrm>
              <a:off x="6272440" y="1069690"/>
              <a:ext cx="1590209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어떻게 지내</a:t>
              </a:r>
              <a:r>
                <a:rPr lang="en-US" altLang="ko-KR" sz="1400" b="1">
                  <a:solidFill>
                    <a:prstClr val="white"/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__________________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2 words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A4EF165-1702-4A55-BAC2-5BED1E617B2C}"/>
                </a:ext>
              </a:extLst>
            </p:cNvPr>
            <p:cNvSpPr/>
            <p:nvPr/>
          </p:nvSpPr>
          <p:spPr>
            <a:xfrm>
              <a:off x="5507619" y="1069690"/>
              <a:ext cx="589225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--&gt;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391474"/>
            <a:chOff x="521146" y="458243"/>
            <a:chExt cx="3566688" cy="53914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Sequence to Sequence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Single RNN disadvantage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Sequence to Sequence</a:t>
              </a:r>
              <a:endParaRPr lang="en-US" altLang="ko-KR" sz="14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with Attention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Teacher forcing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Transformer</a:t>
              </a:r>
              <a:endParaRPr lang="en-US" altLang="ko-KR" sz="11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E7C27F-821F-4370-B386-D6DC038FBB17}"/>
              </a:ext>
            </a:extLst>
          </p:cNvPr>
          <p:cNvGrpSpPr/>
          <p:nvPr/>
        </p:nvGrpSpPr>
        <p:grpSpPr>
          <a:xfrm>
            <a:off x="4222800" y="1199839"/>
            <a:ext cx="6354481" cy="4458322"/>
            <a:chOff x="4240483" y="1083461"/>
            <a:chExt cx="6354481" cy="445832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108D445-6228-462C-8F92-F5BC53696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5377" y="1083461"/>
              <a:ext cx="5639587" cy="445832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75B223-95FA-4CF2-B233-45D89D5CAEBB}"/>
                </a:ext>
              </a:extLst>
            </p:cNvPr>
            <p:cNvSpPr/>
            <p:nvPr/>
          </p:nvSpPr>
          <p:spPr>
            <a:xfrm>
              <a:off x="4240483" y="1316217"/>
              <a:ext cx="1096288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Encoder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E77A68-6C2D-4F00-ACF0-057860A75409}"/>
                </a:ext>
              </a:extLst>
            </p:cNvPr>
            <p:cNvSpPr/>
            <p:nvPr/>
          </p:nvSpPr>
          <p:spPr>
            <a:xfrm>
              <a:off x="4240483" y="3846174"/>
              <a:ext cx="124265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Decoder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7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391474"/>
            <a:chOff x="521146" y="458243"/>
            <a:chExt cx="3566688" cy="53914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Sequence with Attention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Single RNN disadvantage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to Sequence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Sequence with Attention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Teacher forcing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Transformer</a:t>
              </a:r>
              <a:endParaRPr lang="en-US" altLang="ko-KR" sz="11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CB143E-2BF8-437A-A01D-DFE99070236A}"/>
              </a:ext>
            </a:extLst>
          </p:cNvPr>
          <p:cNvGrpSpPr/>
          <p:nvPr/>
        </p:nvGrpSpPr>
        <p:grpSpPr>
          <a:xfrm>
            <a:off x="4222800" y="242732"/>
            <a:ext cx="3179371" cy="6372535"/>
            <a:chOff x="4435088" y="242732"/>
            <a:chExt cx="3179371" cy="63725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591372A-7057-4316-BC3F-68459A13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088" y="242732"/>
              <a:ext cx="3179371" cy="637253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121C7F-A936-44B5-91E1-A012EABC3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9" y="1566464"/>
              <a:ext cx="1686160" cy="419158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3735103-15AC-4EC5-8DF8-82D0FADD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800" y="241200"/>
            <a:ext cx="5930171" cy="63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391474"/>
            <a:chOff x="521146" y="458243"/>
            <a:chExt cx="3566688" cy="53914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Teacher forcing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Single RNN disadvantage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to Sequence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with Attention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Teacher forcing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Transformer</a:t>
              </a:r>
              <a:endParaRPr lang="en-US" altLang="ko-KR" sz="1100" b="1" i="1">
                <a:solidFill>
                  <a:srgbClr val="8899B1"/>
                </a:solidFill>
                <a:cs typeface="Aharoni" panose="02010803020104030203" pitchFamily="2" charset="-79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4186FB-1707-456C-A9ED-5434AB9287F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00" y="241200"/>
            <a:ext cx="5929200" cy="637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408DFD-FA07-4360-99B6-6A0DC0964BF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22800" y="241200"/>
            <a:ext cx="5929200" cy="63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391474"/>
            <a:chOff x="521146" y="458243"/>
            <a:chExt cx="3566688" cy="53914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Transformer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Single RNN disadvantage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to Sequence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with Attention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Teacher forcing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Transformer</a:t>
              </a:r>
              <a:endParaRPr lang="en-US" altLang="ko-KR" sz="1100" b="1" i="1">
                <a:solidFill>
                  <a:schemeClr val="bg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0CD73-17B3-424B-B9A2-385580F06908}"/>
              </a:ext>
            </a:extLst>
          </p:cNvPr>
          <p:cNvGrpSpPr/>
          <p:nvPr/>
        </p:nvGrpSpPr>
        <p:grpSpPr>
          <a:xfrm>
            <a:off x="4222800" y="345629"/>
            <a:ext cx="6467164" cy="6166742"/>
            <a:chOff x="4206531" y="-338800"/>
            <a:chExt cx="6467164" cy="616674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DA62F71-5F16-4581-98C8-0E51115DDC00}"/>
                </a:ext>
              </a:extLst>
            </p:cNvPr>
            <p:cNvGrpSpPr/>
            <p:nvPr/>
          </p:nvGrpSpPr>
          <p:grpSpPr>
            <a:xfrm>
              <a:off x="4206531" y="-338800"/>
              <a:ext cx="6367257" cy="3236207"/>
              <a:chOff x="4505789" y="643364"/>
              <a:chExt cx="6367257" cy="323620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D5C765B-747F-45B2-9458-12E8F5D20D0D}"/>
                  </a:ext>
                </a:extLst>
              </p:cNvPr>
              <p:cNvSpPr/>
              <p:nvPr/>
            </p:nvSpPr>
            <p:spPr>
              <a:xfrm>
                <a:off x="4505789" y="643364"/>
                <a:ext cx="6367257" cy="3236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>
                    <a:solidFill>
                      <a:prstClr val="white"/>
                    </a:solidFill>
                  </a:rPr>
                  <a:t>positional</a:t>
                </a:r>
                <a:r>
                  <a:rPr lang="ko-KR" altLang="en-US" sz="1400" b="1">
                    <a:solidFill>
                      <a:prstClr val="white"/>
                    </a:solidFill>
                  </a:rPr>
                  <a:t> </a:t>
                </a:r>
                <a:r>
                  <a:rPr lang="en-US" altLang="ko-KR" sz="1400" b="1">
                    <a:solidFill>
                      <a:prstClr val="white"/>
                    </a:solidFill>
                  </a:rPr>
                  <a:t>encoding</a:t>
                </a:r>
                <a:r>
                  <a:rPr lang="ko-KR" altLang="en-US" sz="1400" b="1">
                    <a:solidFill>
                      <a:prstClr val="white"/>
                    </a:solidFill>
                  </a:rPr>
                  <a:t> </a:t>
                </a:r>
                <a:r>
                  <a:rPr lang="en-US" altLang="ko-KR" sz="1400" b="1">
                    <a:solidFill>
                      <a:prstClr val="white"/>
                    </a:solidFill>
                  </a:rPr>
                  <a:t>:</a:t>
                </a:r>
                <a:r>
                  <a:rPr lang="ko-KR" altLang="en-US" sz="1400" b="1">
                    <a:solidFill>
                      <a:prstClr val="white"/>
                    </a:solidFill>
                  </a:rPr>
                  <a:t> </a:t>
                </a:r>
                <a:r>
                  <a:rPr lang="en-US" altLang="ko-KR" sz="1400" b="1">
                    <a:solidFill>
                      <a:prstClr val="white"/>
                    </a:solidFill>
                  </a:rPr>
                  <a:t>RNN</a:t>
                </a:r>
                <a:r>
                  <a:rPr lang="ko-KR" altLang="en-US" sz="1400" b="1">
                    <a:solidFill>
                      <a:prstClr val="white"/>
                    </a:solidFill>
                  </a:rPr>
                  <a:t>을 사용하지 않게 되면서 단어의 위치 및 순서 정보 시각화를 위한 </a:t>
                </a:r>
                <a:r>
                  <a:rPr lang="en-US" altLang="ko-KR" sz="1400" b="1">
                    <a:solidFill>
                      <a:prstClr val="white"/>
                    </a:solidFill>
                  </a:rPr>
                  <a:t>encoding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>
                    <a:solidFill>
                      <a:srgbClr val="8899B1"/>
                    </a:solidFill>
                  </a:rPr>
                  <a:t>ex)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>
                  <a:solidFill>
                    <a:srgbClr val="8899B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>
                    <a:solidFill>
                      <a:prstClr val="white"/>
                    </a:solidFill>
                  </a:rPr>
                  <a:t>Self</a:t>
                </a:r>
                <a:r>
                  <a:rPr lang="ko-KR" altLang="en-US" sz="1400" b="1">
                    <a:solidFill>
                      <a:prstClr val="white"/>
                    </a:solidFill>
                  </a:rPr>
                  <a:t> </a:t>
                </a:r>
                <a:r>
                  <a:rPr lang="en-US" altLang="ko-KR" sz="1400" b="1">
                    <a:solidFill>
                      <a:prstClr val="white"/>
                    </a:solidFill>
                  </a:rPr>
                  <a:t>Attention</a:t>
                </a:r>
                <a:r>
                  <a:rPr lang="ko-KR" altLang="en-US" sz="1400" b="1">
                    <a:solidFill>
                      <a:prstClr val="white"/>
                    </a:solidFill>
                  </a:rPr>
                  <a:t> </a:t>
                </a:r>
                <a:r>
                  <a:rPr lang="en-US" altLang="ko-KR" sz="1400" b="1">
                    <a:solidFill>
                      <a:prstClr val="white"/>
                    </a:solidFill>
                  </a:rPr>
                  <a:t>:</a:t>
                </a:r>
                <a:r>
                  <a:rPr lang="ko-KR" altLang="en-US" sz="1400" b="1">
                    <a:solidFill>
                      <a:prstClr val="white"/>
                    </a:solidFill>
                  </a:rPr>
                  <a:t> </a:t>
                </a:r>
                <a:r>
                  <a:rPr lang="en-US" altLang="ko-KR" sz="1400" b="1">
                    <a:solidFill>
                      <a:prstClr val="white"/>
                    </a:solidFill>
                  </a:rPr>
                  <a:t>encoder</a:t>
                </a:r>
                <a:r>
                  <a:rPr lang="ko-KR" altLang="en-US" sz="1400" b="1">
                    <a:solidFill>
                      <a:prstClr val="white"/>
                    </a:solidFill>
                  </a:rPr>
                  <a:t> 내부에서 발생하는 </a:t>
                </a:r>
                <a:r>
                  <a:rPr lang="en-US" altLang="ko-KR" sz="1400" b="1">
                    <a:solidFill>
                      <a:prstClr val="white"/>
                    </a:solidFill>
                  </a:rPr>
                  <a:t>attention </a:t>
                </a:r>
                <a:r>
                  <a:rPr lang="ko-KR" altLang="en-US" sz="1400" b="1">
                    <a:solidFill>
                      <a:prstClr val="white"/>
                    </a:solidFill>
                  </a:rPr>
                  <a:t>과정</a:t>
                </a:r>
                <a:endParaRPr lang="en-US" altLang="ko-KR" sz="14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AB0B734-3985-4470-9EF3-595B6E14F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1044" y="1340205"/>
                <a:ext cx="2848373" cy="1486107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AD875EB-C820-4812-A75B-2C30DCB6B267}"/>
                </a:ext>
              </a:extLst>
            </p:cNvPr>
            <p:cNvGrpSpPr/>
            <p:nvPr/>
          </p:nvGrpSpPr>
          <p:grpSpPr>
            <a:xfrm>
              <a:off x="4214844" y="2772991"/>
              <a:ext cx="6458851" cy="3054951"/>
              <a:chOff x="4334474" y="1503527"/>
              <a:chExt cx="6458851" cy="3054951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E155747-7983-4219-9FA9-0B77618C5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4474" y="2129264"/>
                <a:ext cx="6458851" cy="2429214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45DBE7E-7390-4133-98CB-F47A1354D9B0}"/>
                  </a:ext>
                </a:extLst>
              </p:cNvPr>
              <p:cNvSpPr/>
              <p:nvPr/>
            </p:nvSpPr>
            <p:spPr>
              <a:xfrm>
                <a:off x="4334474" y="1503527"/>
                <a:ext cx="6367257" cy="888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1">
                    <a:solidFill>
                      <a:srgbClr val="8899B1"/>
                    </a:solidFill>
                  </a:rPr>
                  <a:t>query * key</a:t>
                </a:r>
                <a:r>
                  <a:rPr lang="ko-KR" altLang="en-US" sz="1200" b="1">
                    <a:solidFill>
                      <a:srgbClr val="8899B1"/>
                    </a:solidFill>
                  </a:rPr>
                  <a:t> </a:t>
                </a:r>
                <a:r>
                  <a:rPr lang="en-US" altLang="ko-KR" sz="1200" b="1">
                    <a:solidFill>
                      <a:srgbClr val="8899B1"/>
                    </a:solidFill>
                  </a:rPr>
                  <a:t>=</a:t>
                </a:r>
                <a:r>
                  <a:rPr lang="ko-KR" altLang="en-US" sz="1200" b="1">
                    <a:solidFill>
                      <a:srgbClr val="8899B1"/>
                    </a:solidFill>
                  </a:rPr>
                  <a:t> </a:t>
                </a:r>
                <a:r>
                  <a:rPr lang="en-US" altLang="ko-KR" sz="1200" b="1">
                    <a:solidFill>
                      <a:srgbClr val="8899B1"/>
                    </a:solidFill>
                  </a:rPr>
                  <a:t>attention score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>
                    <a:solidFill>
                      <a:srgbClr val="8899B1"/>
                    </a:solidFill>
                  </a:rPr>
                  <a:t>softmax( attention score / sqrt( key vector</a:t>
                </a:r>
                <a:r>
                  <a:rPr lang="ko-KR" altLang="en-US" sz="1200" b="1">
                    <a:solidFill>
                      <a:srgbClr val="8899B1"/>
                    </a:solidFill>
                  </a:rPr>
                  <a:t>의 차원 수</a:t>
                </a:r>
                <a:r>
                  <a:rPr lang="en-US" altLang="ko-KR" sz="1200" b="1">
                    <a:solidFill>
                      <a:srgbClr val="8899B1"/>
                    </a:solidFill>
                  </a:rPr>
                  <a:t>)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>
                    <a:solidFill>
                      <a:srgbClr val="8899B1"/>
                    </a:solidFill>
                  </a:rPr>
                  <a:t>Attention Layer Output = </a:t>
                </a:r>
                <a:r>
                  <a:rPr lang="el-GR" altLang="ko-KR" sz="1200" b="1" i="0" strike="noStrike">
                    <a:solidFill>
                      <a:srgbClr val="8899B1"/>
                    </a:solidFill>
                    <a:effectLst/>
                    <a:latin typeface="Open Sans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Σ</a:t>
                </a:r>
                <a:r>
                  <a:rPr lang="en-US" altLang="ko-KR" sz="1200" b="1" u="none" strike="noStrike">
                    <a:solidFill>
                      <a:srgbClr val="373A3C"/>
                    </a:solidFill>
                    <a:latin typeface="Open Sans"/>
                  </a:rPr>
                  <a:t> </a:t>
                </a:r>
                <a:r>
                  <a:rPr lang="en-US" altLang="ko-KR" sz="1200" b="1">
                    <a:solidFill>
                      <a:srgbClr val="8899B1"/>
                    </a:solidFill>
                  </a:rPr>
                  <a:t>score * value</a:t>
                </a:r>
                <a:endParaRPr lang="en-US" altLang="ko-KR" sz="1400" b="1">
                  <a:solidFill>
                    <a:srgbClr val="8899B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08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391474"/>
            <a:chOff x="521146" y="458243"/>
            <a:chExt cx="3566688" cy="53914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Transformer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Single RNN disadvantage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to Sequence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with Attention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Teacher forcing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Transformer</a:t>
              </a:r>
              <a:endParaRPr lang="en-US" altLang="ko-KR" sz="1100" b="1" i="1">
                <a:solidFill>
                  <a:schemeClr val="bg1"/>
                </a:solidFill>
                <a:cs typeface="Aharoni" panose="02010803020104030203" pitchFamily="2" charset="-79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70F72E-AB79-4D58-8698-D2D667C7921E}"/>
              </a:ext>
            </a:extLst>
          </p:cNvPr>
          <p:cNvSpPr/>
          <p:nvPr/>
        </p:nvSpPr>
        <p:spPr>
          <a:xfrm>
            <a:off x="4222800" y="1000033"/>
            <a:ext cx="6367257" cy="4350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white"/>
                </a:solidFill>
              </a:rPr>
              <a:t>Multi Head Attention : </a:t>
            </a:r>
            <a:r>
              <a:rPr lang="ko-KR" altLang="en-US" sz="1400" b="1">
                <a:solidFill>
                  <a:prstClr val="white"/>
                </a:solidFill>
              </a:rPr>
              <a:t>여러 개의 </a:t>
            </a:r>
            <a:r>
              <a:rPr lang="en-US" altLang="ko-KR" sz="1400" b="1">
                <a:solidFill>
                  <a:prstClr val="white"/>
                </a:solidFill>
              </a:rPr>
              <a:t>Attention Layer</a:t>
            </a:r>
            <a:r>
              <a:rPr lang="ko-KR" altLang="en-US" sz="1400" b="1">
                <a:solidFill>
                  <a:prstClr val="white"/>
                </a:solidFill>
              </a:rPr>
              <a:t>를 가지는 것</a:t>
            </a: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prstClr val="white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8899B1"/>
                </a:solidFill>
              </a:rPr>
              <a:t>FC Layer</a:t>
            </a:r>
            <a:r>
              <a:rPr lang="ko-KR" altLang="en-US" sz="1200" b="1">
                <a:solidFill>
                  <a:srgbClr val="8899B1"/>
                </a:solidFill>
              </a:rPr>
              <a:t>에 넣어줌으로써 </a:t>
            </a:r>
            <a:r>
              <a:rPr lang="en-US" altLang="ko-KR" sz="1200" b="1">
                <a:solidFill>
                  <a:srgbClr val="8899B1"/>
                </a:solidFill>
              </a:rPr>
              <a:t>input</a:t>
            </a:r>
            <a:r>
              <a:rPr lang="ko-KR" altLang="en-US" sz="1200" b="1">
                <a:solidFill>
                  <a:srgbClr val="8899B1"/>
                </a:solidFill>
              </a:rPr>
              <a:t>과 </a:t>
            </a:r>
            <a:r>
              <a:rPr lang="en-US" altLang="ko-KR" sz="1200" b="1">
                <a:solidFill>
                  <a:srgbClr val="8899B1"/>
                </a:solidFill>
              </a:rPr>
              <a:t>output</a:t>
            </a:r>
            <a:r>
              <a:rPr lang="ko-KR" altLang="en-US" sz="1200" b="1">
                <a:solidFill>
                  <a:srgbClr val="8899B1"/>
                </a:solidFill>
              </a:rPr>
              <a:t>의 차원의 </a:t>
            </a:r>
            <a:r>
              <a:rPr lang="en-US" altLang="ko-KR" sz="1200" b="1">
                <a:solidFill>
                  <a:srgbClr val="8899B1"/>
                </a:solidFill>
              </a:rPr>
              <a:t>vector</a:t>
            </a:r>
            <a:r>
              <a:rPr lang="ko-KR" altLang="en-US" sz="1200" b="1">
                <a:solidFill>
                  <a:srgbClr val="8899B1"/>
                </a:solidFill>
              </a:rPr>
              <a:t>를 만든다</a:t>
            </a:r>
            <a:r>
              <a:rPr lang="en-US" altLang="ko-KR" sz="1200" b="1">
                <a:solidFill>
                  <a:srgbClr val="8899B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>
              <a:solidFill>
                <a:srgbClr val="8899B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8899B1"/>
                </a:solidFill>
              </a:rPr>
              <a:t>Residual</a:t>
            </a:r>
            <a:r>
              <a:rPr lang="ko-KR" altLang="en-US" sz="1100" b="1">
                <a:solidFill>
                  <a:srgbClr val="8899B1"/>
                </a:solidFill>
              </a:rPr>
              <a:t> </a:t>
            </a:r>
            <a:r>
              <a:rPr lang="en-US" altLang="ko-KR" sz="1100" b="1">
                <a:solidFill>
                  <a:srgbClr val="8899B1"/>
                </a:solidFill>
              </a:rPr>
              <a:t>Connection</a:t>
            </a:r>
            <a:r>
              <a:rPr lang="ko-KR" altLang="en-US" sz="1100" b="1">
                <a:solidFill>
                  <a:srgbClr val="8899B1"/>
                </a:solidFill>
              </a:rPr>
              <a:t> </a:t>
            </a:r>
            <a:r>
              <a:rPr lang="en-US" altLang="ko-KR" sz="1100" b="1">
                <a:solidFill>
                  <a:srgbClr val="8899B1"/>
                </a:solidFill>
              </a:rPr>
              <a:t>:</a:t>
            </a:r>
            <a:r>
              <a:rPr lang="ko-KR" altLang="en-US" sz="1100" b="1">
                <a:solidFill>
                  <a:srgbClr val="8899B1"/>
                </a:solidFill>
              </a:rPr>
              <a:t> </a:t>
            </a:r>
            <a:r>
              <a:rPr lang="en-US" altLang="ko-KR" sz="1100" b="1">
                <a:solidFill>
                  <a:srgbClr val="8899B1"/>
                </a:solidFill>
              </a:rPr>
              <a:t>ResNet</a:t>
            </a:r>
            <a:r>
              <a:rPr lang="ko-KR" altLang="en-US" sz="1100" b="1">
                <a:solidFill>
                  <a:srgbClr val="8899B1"/>
                </a:solidFill>
              </a:rPr>
              <a:t>에서 사용한 방식</a:t>
            </a:r>
            <a:endParaRPr lang="en-US" altLang="ko-KR" sz="1100" b="1">
              <a:solidFill>
                <a:srgbClr val="8899B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>
              <a:solidFill>
                <a:srgbClr val="8899B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FAE082-502E-49F1-8B13-9074FB0C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532" y="1832469"/>
            <a:ext cx="7743326" cy="226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FDBF32-F93D-499D-AF35-E4EAA3A27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764" y="4846272"/>
            <a:ext cx="1133251" cy="16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6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391474"/>
            <a:chOff x="521146" y="458243"/>
            <a:chExt cx="3566688" cy="53914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Transformer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Single RNN disadvantage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to Sequence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with Attention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Teacher forcing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Transformer</a:t>
              </a:r>
              <a:endParaRPr lang="en-US" altLang="ko-KR" sz="1100" b="1" i="1">
                <a:solidFill>
                  <a:schemeClr val="bg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3191A9-5F93-4AFC-A7F4-D93DFE2653A9}"/>
              </a:ext>
            </a:extLst>
          </p:cNvPr>
          <p:cNvGrpSpPr/>
          <p:nvPr/>
        </p:nvGrpSpPr>
        <p:grpSpPr>
          <a:xfrm>
            <a:off x="4222800" y="809044"/>
            <a:ext cx="6799696" cy="5239912"/>
            <a:chOff x="4222800" y="390106"/>
            <a:chExt cx="6799696" cy="52399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5C765B-747F-45B2-9458-12E8F5D20D0D}"/>
                </a:ext>
              </a:extLst>
            </p:cNvPr>
            <p:cNvSpPr/>
            <p:nvPr/>
          </p:nvSpPr>
          <p:spPr>
            <a:xfrm>
              <a:off x="4222800" y="3963472"/>
              <a:ext cx="6799696" cy="1666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Masked Multi Head Attention 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지금까지 출력된 값들에만 </a:t>
              </a:r>
              <a:r>
                <a:rPr lang="en-US" altLang="ko-KR" sz="1400" b="1">
                  <a:solidFill>
                    <a:prstClr val="white"/>
                  </a:solidFill>
                </a:rPr>
                <a:t>Attention</a:t>
              </a:r>
              <a:r>
                <a:rPr lang="ko-KR" altLang="en-US" sz="1400" b="1">
                  <a:solidFill>
                    <a:prstClr val="white"/>
                  </a:solidFill>
                </a:rPr>
                <a:t>을 적용</a:t>
              </a: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Multi Head Attention 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>
                  <a:solidFill>
                    <a:prstClr val="white"/>
                  </a:solidFill>
                </a:rPr>
                <a:t>현재 </a:t>
              </a:r>
              <a:r>
                <a:rPr lang="en-US" altLang="ko-KR" sz="1400" b="1">
                  <a:solidFill>
                    <a:prstClr val="white"/>
                  </a:solidFill>
                </a:rPr>
                <a:t>Decoder</a:t>
              </a:r>
              <a:r>
                <a:rPr lang="ko-KR" altLang="en-US" sz="1400" b="1">
                  <a:solidFill>
                    <a:prstClr val="white"/>
                  </a:solidFill>
                </a:rPr>
                <a:t>의 </a:t>
              </a:r>
              <a:r>
                <a:rPr lang="en-US" altLang="ko-KR" sz="1400" b="1">
                  <a:solidFill>
                    <a:prstClr val="white"/>
                  </a:solidFill>
                </a:rPr>
                <a:t>input </a:t>
              </a:r>
              <a:r>
                <a:rPr lang="ko-KR" altLang="en-US" sz="1400" b="1">
                  <a:solidFill>
                    <a:prstClr val="white"/>
                  </a:solidFill>
                </a:rPr>
                <a:t>값을 </a:t>
              </a:r>
              <a:r>
                <a:rPr lang="en-US" altLang="ko-KR" sz="1400" b="1">
                  <a:solidFill>
                    <a:prstClr val="white"/>
                  </a:solidFill>
                </a:rPr>
                <a:t>query</a:t>
              </a:r>
              <a:r>
                <a:rPr lang="ko-KR" altLang="en-US" sz="1400" b="1">
                  <a:solidFill>
                    <a:prstClr val="white"/>
                  </a:solidFill>
                </a:rPr>
                <a:t>로 </a:t>
              </a:r>
              <a:r>
                <a:rPr lang="en-US" altLang="ko-KR" sz="1400" b="1">
                  <a:solidFill>
                    <a:prstClr val="white"/>
                  </a:solidFill>
                </a:rPr>
                <a:t>encoder</a:t>
              </a:r>
              <a:r>
                <a:rPr lang="ko-KR" altLang="en-US" sz="1400" b="1">
                  <a:solidFill>
                    <a:prstClr val="white"/>
                  </a:solidFill>
                </a:rPr>
                <a:t>의 최종 값을 </a:t>
              </a:r>
              <a:r>
                <a:rPr lang="en-US" altLang="ko-KR" sz="1400" b="1">
                  <a:solidFill>
                    <a:prstClr val="white"/>
                  </a:solidFill>
                </a:rPr>
                <a:t>key &amp; value</a:t>
              </a:r>
              <a:r>
                <a:rPr lang="ko-KR" altLang="en-US" sz="1400" b="1">
                  <a:solidFill>
                    <a:prstClr val="white"/>
                  </a:solidFill>
                </a:rPr>
                <a:t>로 사용</a:t>
              </a:r>
              <a:endParaRPr lang="en-US" altLang="ko-KR" sz="1400" b="1">
                <a:solidFill>
                  <a:prstClr val="white"/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DB34E18-06F5-45EF-9C09-FAE88B0C2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2800" y="390106"/>
              <a:ext cx="5353797" cy="243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14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423142" y="375229"/>
            <a:ext cx="3325897" cy="5391474"/>
            <a:chOff x="521146" y="458243"/>
            <a:chExt cx="3566688" cy="53914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1200" kern="0">
                  <a:solidFill>
                    <a:prstClr val="white"/>
                  </a:solidFill>
                </a:rPr>
                <a:t>Transformer</a:t>
              </a:r>
              <a:endParaRPr lang="en-US" altLang="ko-KR" sz="900" kern="0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6" y="4183171"/>
              <a:ext cx="3566688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Single RNN disadvantage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to Sequence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Sequence with Attention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rgbClr val="8899B1"/>
                  </a:solidFill>
                  <a:cs typeface="Aharoni" panose="02010803020104030203" pitchFamily="2" charset="-79"/>
                </a:rPr>
                <a:t>Teacher forcing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i="1">
                  <a:solidFill>
                    <a:schemeClr val="bg1"/>
                  </a:solidFill>
                  <a:cs typeface="Aharoni" panose="02010803020104030203" pitchFamily="2" charset="-79"/>
                </a:rPr>
                <a:t>Transformer</a:t>
              </a:r>
              <a:endParaRPr lang="en-US" altLang="ko-KR" sz="1100" b="1" i="1">
                <a:solidFill>
                  <a:schemeClr val="bg1"/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7E86C6F-1647-4AC5-B0CA-4BDBF5878E3F}"/>
              </a:ext>
            </a:extLst>
          </p:cNvPr>
          <p:cNvGrpSpPr/>
          <p:nvPr/>
        </p:nvGrpSpPr>
        <p:grpSpPr>
          <a:xfrm>
            <a:off x="4222800" y="1214327"/>
            <a:ext cx="7592187" cy="4429346"/>
            <a:chOff x="4006306" y="1218757"/>
            <a:chExt cx="7592187" cy="442934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5C765B-747F-45B2-9458-12E8F5D20D0D}"/>
                </a:ext>
              </a:extLst>
            </p:cNvPr>
            <p:cNvSpPr/>
            <p:nvPr/>
          </p:nvSpPr>
          <p:spPr>
            <a:xfrm>
              <a:off x="4006306" y="4304722"/>
              <a:ext cx="6799696" cy="1343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Linear Layer : softmax</a:t>
              </a:r>
              <a:r>
                <a:rPr lang="ko-KR" altLang="en-US" sz="1400" b="1">
                  <a:solidFill>
                    <a:prstClr val="white"/>
                  </a:solidFill>
                </a:rPr>
                <a:t>의 입력 값으로 들어갈 </a:t>
              </a:r>
              <a:r>
                <a:rPr lang="en-US" altLang="ko-KR" sz="1400" b="1">
                  <a:solidFill>
                    <a:prstClr val="white"/>
                  </a:solidFill>
                </a:rPr>
                <a:t>logit </a:t>
              </a:r>
              <a:r>
                <a:rPr lang="ko-KR" altLang="en-US" sz="1400" b="1">
                  <a:solidFill>
                    <a:prstClr val="white"/>
                  </a:solidFill>
                </a:rPr>
                <a:t>생성</a:t>
              </a: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>
                  <a:solidFill>
                    <a:prstClr val="white"/>
                  </a:solidFill>
                </a:rPr>
                <a:t>softmax Layer : soft max </a:t>
              </a:r>
              <a:r>
                <a:rPr lang="ko-KR" altLang="en-US" sz="1400" b="1">
                  <a:solidFill>
                    <a:prstClr val="white"/>
                  </a:solidFill>
                </a:rPr>
                <a:t>이후 </a:t>
              </a:r>
              <a:r>
                <a:rPr lang="en-US" altLang="ko-KR" sz="1400" b="1">
                  <a:solidFill>
                    <a:prstClr val="white"/>
                  </a:solidFill>
                </a:rPr>
                <a:t>Label smoothing </a:t>
              </a:r>
              <a:r>
                <a:rPr lang="ko-KR" altLang="en-US" sz="1400" b="1">
                  <a:solidFill>
                    <a:prstClr val="white"/>
                  </a:solidFill>
                </a:rPr>
                <a:t>적용</a:t>
              </a:r>
              <a:endParaRPr lang="en-US" altLang="ko-KR" sz="1400" b="1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>
                  <a:solidFill>
                    <a:srgbClr val="8899B1"/>
                  </a:solidFill>
                </a:rPr>
                <a:t>* Label smoothing : 0~1</a:t>
              </a:r>
              <a:r>
                <a:rPr lang="ko-KR" altLang="en-US" sz="1200" b="1">
                  <a:solidFill>
                    <a:srgbClr val="8899B1"/>
                  </a:solidFill>
                </a:rPr>
                <a:t>사이로 표현</a:t>
              </a:r>
              <a:endParaRPr lang="en-US" altLang="ko-KR" sz="1200" b="1">
                <a:solidFill>
                  <a:srgbClr val="8899B1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0EA159-1192-462A-81D3-EEBA7CD1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6306" y="1218757"/>
              <a:ext cx="7592187" cy="197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08915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350</Words>
  <Application>Microsoft Office PowerPoint</Application>
  <PresentationFormat>와이드스크린</PresentationFormat>
  <Paragraphs>143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Open Sans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윤준호</cp:lastModifiedBy>
  <cp:revision>451</cp:revision>
  <dcterms:created xsi:type="dcterms:W3CDTF">2020-09-22T02:49:34Z</dcterms:created>
  <dcterms:modified xsi:type="dcterms:W3CDTF">2020-12-29T06:46:08Z</dcterms:modified>
</cp:coreProperties>
</file>