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80" r:id="rId3"/>
    <p:sldId id="281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SaeBom" initials="L" lastIdx="1" clrIdx="0">
    <p:extLst>
      <p:ext uri="{19B8F6BF-5375-455C-9EA6-DF929625EA0E}">
        <p15:presenceInfo xmlns:p15="http://schemas.microsoft.com/office/powerpoint/2012/main" userId="LeeSaeB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99B1"/>
    <a:srgbClr val="607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1" autoAdjust="0"/>
    <p:restoredTop sz="94660"/>
  </p:normalViewPr>
  <p:slideViewPr>
    <p:cSldViewPr snapToGrid="0">
      <p:cViewPr>
        <p:scale>
          <a:sx n="90" d="100"/>
          <a:sy n="90" d="100"/>
        </p:scale>
        <p:origin x="-1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4T14:41:25.988" idx="1">
    <p:pos x="3456" y="2699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AFF9E-F500-40E9-A216-85105DECA326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EEDBC-AF9D-4B6B-BA56-55CD8D63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568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1.png"/><Relationship Id="rId7" Type="http://schemas.openxmlformats.org/officeDocument/2006/relationships/image" Target="../media/image7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comments" Target="../comments/comment1.xml"/><Relationship Id="rId5" Type="http://schemas.openxmlformats.org/officeDocument/2006/relationships/image" Target="../media/image69.png"/><Relationship Id="rId10" Type="http://schemas.openxmlformats.org/officeDocument/2006/relationships/image" Target="../media/image79.png"/><Relationship Id="rId4" Type="http://schemas.openxmlformats.org/officeDocument/2006/relationships/image" Target="../media/image72.png"/><Relationship Id="rId9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251016" y="2603537"/>
            <a:ext cx="2895981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Natural Language Processing : Application / SaeBom Lee</a:t>
            </a:r>
          </a:p>
          <a:p>
            <a:pPr algn="ctr">
              <a:lnSpc>
                <a:spcPct val="150000"/>
              </a:lnSpc>
            </a:pPr>
            <a:endParaRPr lang="en-US" altLang="ko-KR" sz="1400" b="1" u="sng" dirty="0">
              <a:solidFill>
                <a:srgbClr val="C5A48D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u="sng" dirty="0">
              <a:solidFill>
                <a:srgbClr val="C5A48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 dirty="0">
                <a:solidFill>
                  <a:schemeClr val="bg1"/>
                </a:solidFill>
                <a:cs typeface="Aharoni" panose="02010803020104030203" pitchFamily="2" charset="-79"/>
              </a:rPr>
              <a:t>Sentiment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 dirty="0">
                <a:solidFill>
                  <a:schemeClr val="bg1"/>
                </a:solidFill>
                <a:cs typeface="Aharoni" panose="02010803020104030203" pitchFamily="2" charset="-79"/>
              </a:rPr>
              <a:t>Natural Language Inference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59007" y="1376053"/>
            <a:ext cx="1080000" cy="108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8AEC4A-6DC8-4C3B-A5BF-A32693A6AD71}"/>
              </a:ext>
            </a:extLst>
          </p:cNvPr>
          <p:cNvGrpSpPr/>
          <p:nvPr/>
        </p:nvGrpSpPr>
        <p:grpSpPr>
          <a:xfrm>
            <a:off x="4672112" y="579632"/>
            <a:ext cx="6018517" cy="2974068"/>
            <a:chOff x="5005187" y="1682226"/>
            <a:chExt cx="4960346" cy="243630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EA19975-759C-41E4-BE94-5BF7C5E983EF}"/>
                </a:ext>
              </a:extLst>
            </p:cNvPr>
            <p:cNvCxnSpPr>
              <a:cxnSpLocks/>
            </p:cNvCxnSpPr>
            <p:nvPr/>
          </p:nvCxnSpPr>
          <p:spPr>
            <a:xfrm>
              <a:off x="5005187" y="1938932"/>
              <a:ext cx="4960346" cy="21796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3F20A7C-65C8-4325-83F7-99B54500B6C6}"/>
                </a:ext>
              </a:extLst>
            </p:cNvPr>
            <p:cNvSpPr/>
            <p:nvPr/>
          </p:nvSpPr>
          <p:spPr>
            <a:xfrm>
              <a:off x="5365910" y="1682226"/>
              <a:ext cx="4145117" cy="2308324"/>
            </a:xfrm>
            <a:prstGeom prst="rect">
              <a:avLst/>
            </a:prstGeom>
            <a:solidFill>
              <a:srgbClr val="536580"/>
            </a:solidFill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4400" b="1" kern="0" dirty="0">
                  <a:solidFill>
                    <a:prstClr val="white"/>
                  </a:solidFill>
                </a:rPr>
                <a:t>Dive into</a:t>
              </a:r>
            </a:p>
            <a:p>
              <a:pPr latinLnBrk="0">
                <a:defRPr/>
              </a:pPr>
              <a:r>
                <a:rPr lang="en-US" altLang="ko-KR" sz="4400" b="1" kern="0" dirty="0">
                  <a:solidFill>
                    <a:prstClr val="white"/>
                  </a:solidFill>
                </a:rPr>
                <a:t>Deep Learning</a:t>
              </a:r>
            </a:p>
            <a:p>
              <a:r>
                <a:rPr lang="en-US" altLang="ko-Kore-KR" sz="2800" kern="0" dirty="0">
                  <a:solidFill>
                    <a:srgbClr val="8899B2"/>
                  </a:solidFill>
                </a:rPr>
                <a:t>Natural Language Processing : Application</a:t>
              </a:r>
              <a:endParaRPr lang="en" altLang="ko-Kore-KR" sz="2800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DD2AA2A4-A1CC-46C6-8DAB-77EA480BB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349" y="3867068"/>
            <a:ext cx="5924041" cy="250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628456"/>
            <a:chOff x="417710" y="546272"/>
            <a:chExt cx="3257642" cy="40375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Sentiment Analysis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9D667E6-706F-4A7D-9611-EEEB30C3CA7A}"/>
              </a:ext>
            </a:extLst>
          </p:cNvPr>
          <p:cNvSpPr txBox="1"/>
          <p:nvPr/>
        </p:nvSpPr>
        <p:spPr>
          <a:xfrm>
            <a:off x="4136634" y="505802"/>
            <a:ext cx="609777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6. Define the prediction function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951DE3-1765-4811-95C0-4EEF8A6CFD69}"/>
              </a:ext>
            </a:extLst>
          </p:cNvPr>
          <p:cNvSpPr txBox="1"/>
          <p:nvPr/>
        </p:nvSpPr>
        <p:spPr>
          <a:xfrm>
            <a:off x="4239028" y="2863010"/>
            <a:ext cx="609777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7. Classify the sentiments of two sentences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932829-291E-499E-9078-973BA25BD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028" y="995848"/>
            <a:ext cx="4906060" cy="8859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C3F8AB9-1CBE-4BA2-8932-7B13FC4D0B51}"/>
              </a:ext>
            </a:extLst>
          </p:cNvPr>
          <p:cNvSpPr txBox="1"/>
          <p:nvPr/>
        </p:nvSpPr>
        <p:spPr>
          <a:xfrm>
            <a:off x="4239028" y="1922985"/>
            <a:ext cx="6097772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np.argmax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: </a:t>
            </a:r>
            <a:r>
              <a:rPr lang="ko-KR" altLang="en-US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가장 큰 값을 가진 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index </a:t>
            </a:r>
            <a:r>
              <a:rPr lang="ko-KR" altLang="en-US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반환</a:t>
            </a:r>
            <a:endParaRPr lang="en-US" altLang="ko-KR" sz="1200" dirty="0">
              <a:solidFill>
                <a:srgbClr val="8899B1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Reshape(-1,1)</a:t>
            </a:r>
            <a:r>
              <a:rPr lang="ko-KR" altLang="en-US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:</a:t>
            </a:r>
            <a:r>
              <a:rPr lang="ko-KR" altLang="en-US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2D</a:t>
            </a:r>
            <a:r>
              <a:rPr lang="ko-KR" altLang="en-US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array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30B6A17-9844-4952-B22C-1A5930C6E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806" y="3399545"/>
            <a:ext cx="4505954" cy="2305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E18DC12-DE93-4DAC-BFA7-2B8B8474E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806" y="3865120"/>
            <a:ext cx="762106" cy="23815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74DF372-214B-4892-8EA4-9BF1FD1EA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806" y="4359172"/>
            <a:ext cx="4296357" cy="23053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5524BC4-EBB9-46BE-8C90-C47EF6BB5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1806" y="4845603"/>
            <a:ext cx="809738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9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1C03E5-4406-4743-94B8-7173F7A56C2C}"/>
              </a:ext>
            </a:extLst>
          </p:cNvPr>
          <p:cNvSpPr/>
          <p:nvPr/>
        </p:nvSpPr>
        <p:spPr>
          <a:xfrm>
            <a:off x="4092386" y="357842"/>
            <a:ext cx="489969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Using </a:t>
            </a:r>
            <a: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Convolutional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Neural Networks 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TextCNN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628456"/>
            <a:chOff x="417710" y="546272"/>
            <a:chExt cx="3257642" cy="40375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Sentiment Analysis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2625CD5-F899-4326-AF19-98B591B8AB84}"/>
              </a:ext>
            </a:extLst>
          </p:cNvPr>
          <p:cNvSpPr txBox="1"/>
          <p:nvPr/>
        </p:nvSpPr>
        <p:spPr>
          <a:xfrm>
            <a:off x="4092386" y="683326"/>
            <a:ext cx="6097772" cy="656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CNN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- 1D</a:t>
            </a:r>
            <a:r>
              <a:rPr kumimoji="0" lang="en-US" altLang="ko-KR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&amp; input channel : 1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1809C6-4892-4C1C-8AD4-D880F8B7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402" y="1373423"/>
            <a:ext cx="4357911" cy="5843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3C68A2-B393-4D38-BA79-2D5991E41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402" y="2060656"/>
            <a:ext cx="2896004" cy="10097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5557F1-798D-4913-84D5-CAD898608979}"/>
              </a:ext>
            </a:extLst>
          </p:cNvPr>
          <p:cNvSpPr txBox="1"/>
          <p:nvPr/>
        </p:nvSpPr>
        <p:spPr>
          <a:xfrm>
            <a:off x="4129889" y="3229142"/>
            <a:ext cx="6097772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- 1D</a:t>
            </a:r>
            <a:r>
              <a:rPr kumimoji="0" lang="en-US" altLang="ko-KR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&amp; input channel : 3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2FA8A9B-A299-446B-AE61-F8C4967C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272" y="2221668"/>
            <a:ext cx="4172532" cy="4096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0325DB9-6E23-476B-8A76-37303100B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633" y="2813236"/>
            <a:ext cx="2838846" cy="2572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7DC03BE-E795-4CF2-85E7-39648A358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9402" y="3562759"/>
            <a:ext cx="4395414" cy="89303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5EC834A-8EE8-4599-AA18-023EAB7EC2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9403" y="4537540"/>
            <a:ext cx="4395414" cy="191561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25220C1-DC02-4067-8431-A2AB57D423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9402" y="6508316"/>
            <a:ext cx="2772162" cy="2381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C21A33D-9265-4668-BC72-8FAE0312A810}"/>
              </a:ext>
            </a:extLst>
          </p:cNvPr>
          <p:cNvSpPr txBox="1"/>
          <p:nvPr/>
        </p:nvSpPr>
        <p:spPr>
          <a:xfrm>
            <a:off x="4104593" y="999922"/>
            <a:ext cx="2845338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- 2D &amp; input channel :1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990A7BB4-7A41-4154-918E-8AE5EC05EA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9402" y="1340109"/>
            <a:ext cx="4196316" cy="135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0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628456"/>
            <a:chOff x="417710" y="546272"/>
            <a:chExt cx="3257642" cy="40375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Sentiment Analysis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1F07BB0-410E-47A7-8CA3-AEE23D83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175" y="3103957"/>
            <a:ext cx="4799212" cy="3429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3AEBF70-9B42-43F9-B95A-83CA59587F12}"/>
              </a:ext>
            </a:extLst>
          </p:cNvPr>
          <p:cNvSpPr txBox="1"/>
          <p:nvPr/>
        </p:nvSpPr>
        <p:spPr>
          <a:xfrm>
            <a:off x="4197175" y="138100"/>
            <a:ext cx="609777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en-US" altLang="ko-KR" sz="14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TextCNN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D88F08-7881-4278-9C99-4CB3E9C7B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175" y="580957"/>
            <a:ext cx="5216941" cy="242921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87BE623-0A69-44D9-A2DA-15F5CC18C54B}"/>
              </a:ext>
            </a:extLst>
          </p:cNvPr>
          <p:cNvSpPr txBox="1"/>
          <p:nvPr/>
        </p:nvSpPr>
        <p:spPr>
          <a:xfrm>
            <a:off x="9186402" y="5645342"/>
            <a:ext cx="2428653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 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문장에 나오는 단어의 개수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 : word vector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차원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h : filter window size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72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628456"/>
            <a:chOff x="417710" y="546272"/>
            <a:chExt cx="3257642" cy="40375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Sentiment Analysis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3AEBF70-9B42-43F9-B95A-83CA59587F12}"/>
              </a:ext>
            </a:extLst>
          </p:cNvPr>
          <p:cNvSpPr txBox="1"/>
          <p:nvPr/>
        </p:nvSpPr>
        <p:spPr>
          <a:xfrm>
            <a:off x="4168135" y="188286"/>
            <a:ext cx="609777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Using Convolutional Neural Networks (</a:t>
            </a:r>
            <a:r>
              <a:rPr kumimoji="0" lang="en-US" altLang="ko-KR" sz="14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TextCNN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FBFB4E-9DBA-4E61-B2C0-8C1C23F7B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214" y="691907"/>
            <a:ext cx="6039693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8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628456"/>
            <a:chOff x="417710" y="546272"/>
            <a:chExt cx="3257642" cy="40375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Sentiment Analysis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3AEBF70-9B42-43F9-B95A-83CA59587F12}"/>
              </a:ext>
            </a:extLst>
          </p:cNvPr>
          <p:cNvSpPr txBox="1"/>
          <p:nvPr/>
        </p:nvSpPr>
        <p:spPr>
          <a:xfrm>
            <a:off x="4168135" y="188286"/>
            <a:ext cx="609777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Using Convolutional Neural Networks (</a:t>
            </a:r>
            <a:r>
              <a:rPr kumimoji="0" lang="en-US" altLang="ko-KR" sz="14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TextCNN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F6E4CF-2F15-4608-8274-2F032683C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861" y="691907"/>
            <a:ext cx="4988541" cy="5841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DCF851-0E10-4B6B-9C6E-6470F55CA09F}"/>
              </a:ext>
            </a:extLst>
          </p:cNvPr>
          <p:cNvSpPr txBox="1"/>
          <p:nvPr/>
        </p:nvSpPr>
        <p:spPr>
          <a:xfrm>
            <a:off x="9267919" y="4260347"/>
            <a:ext cx="2828388" cy="2272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self .</a:t>
            </a:r>
            <a:r>
              <a:rPr lang="en-US" altLang="ko-KR" sz="1200" dirty="0" err="1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convs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: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8899B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convolutional layer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899B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만들기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8899B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Conv1D : text 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Transpose( , , , ) : </a:t>
            </a:r>
            <a:r>
              <a:rPr lang="ko-KR" altLang="en-US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축 바꾸기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Squeeze(</a:t>
            </a:r>
            <a:r>
              <a:rPr lang="ko-KR" altLang="en-US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배열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차원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) : </a:t>
            </a:r>
            <a:r>
              <a:rPr lang="ko-KR" altLang="en-US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배열에서 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axis</a:t>
            </a:r>
            <a:r>
              <a:rPr lang="ko-KR" altLang="en-US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축 제거해서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1</a:t>
            </a:r>
            <a:r>
              <a:rPr lang="ko-KR" altLang="en-US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차원 배열로 만들기 </a:t>
            </a:r>
            <a:endParaRPr lang="en-US" altLang="ko-KR" sz="1200" dirty="0">
              <a:solidFill>
                <a:srgbClr val="8899B1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axis=-1</a:t>
            </a:r>
            <a:r>
              <a:rPr lang="ko-KR" altLang="en-US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현재 배열의 마지막 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axis</a:t>
            </a:r>
            <a:r>
              <a:rPr lang="ko-KR" altLang="en-US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8899B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718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628456"/>
            <a:chOff x="417710" y="546272"/>
            <a:chExt cx="3257642" cy="40375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Sentiment Analysis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3AEBF70-9B42-43F9-B95A-83CA59587F12}"/>
              </a:ext>
            </a:extLst>
          </p:cNvPr>
          <p:cNvSpPr txBox="1"/>
          <p:nvPr/>
        </p:nvSpPr>
        <p:spPr>
          <a:xfrm>
            <a:off x="4051176" y="394014"/>
            <a:ext cx="6762135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 convolutional layer with kernel widths of 3,4,5 &amp; 100 output channels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C0C1EA-7C61-4903-84DA-BD41C5436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501" y="874454"/>
            <a:ext cx="5582429" cy="7430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211064-1BD3-49D0-AE0C-DE893ACAEFD3}"/>
              </a:ext>
            </a:extLst>
          </p:cNvPr>
          <p:cNvSpPr txBox="1"/>
          <p:nvPr/>
        </p:nvSpPr>
        <p:spPr>
          <a:xfrm>
            <a:off x="4051176" y="1902376"/>
            <a:ext cx="609777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Load Pre-trained Word Vectors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5B0EB2-1AEB-4ECE-B6F0-1DDD4B29F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501" y="2319985"/>
            <a:ext cx="4982270" cy="952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27B247-1901-4227-B95A-138C3FEB3768}"/>
              </a:ext>
            </a:extLst>
          </p:cNvPr>
          <p:cNvSpPr txBox="1"/>
          <p:nvPr/>
        </p:nvSpPr>
        <p:spPr>
          <a:xfrm>
            <a:off x="4051176" y="3410738"/>
            <a:ext cx="609777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6. Train and Evaluate the Model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2B2FFB-9700-4539-AD72-A98CE7214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501" y="3784623"/>
            <a:ext cx="5801535" cy="8002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EB0EFCF-588E-4D56-99C4-494BFE4FB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7501" y="4766854"/>
            <a:ext cx="2721764" cy="18997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4A195FB-1A7D-4E32-8987-B0424E8CE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062" y="5117396"/>
            <a:ext cx="4334480" cy="22863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4E55E5A-241D-4427-A605-2987A92A2D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0062" y="5502755"/>
            <a:ext cx="781159" cy="2191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01B3A47-8509-4614-939E-F0E1D9B599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0062" y="5878589"/>
            <a:ext cx="4201111" cy="25721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7764849-05F3-4B59-9490-D74EB6CEB6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0062" y="6236705"/>
            <a:ext cx="809738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535DB6-28AA-48ED-851C-7BC2F42305F8}"/>
              </a:ext>
            </a:extLst>
          </p:cNvPr>
          <p:cNvSpPr/>
          <p:nvPr/>
        </p:nvSpPr>
        <p:spPr>
          <a:xfrm>
            <a:off x="4273139" y="580956"/>
            <a:ext cx="42008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Natural Language Inference and the Dataset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89E283-0DB6-4BF0-B86E-BE3D04CE5198}"/>
              </a:ext>
            </a:extLst>
          </p:cNvPr>
          <p:cNvSpPr/>
          <p:nvPr/>
        </p:nvSpPr>
        <p:spPr>
          <a:xfrm>
            <a:off x="4273139" y="5117396"/>
            <a:ext cx="489969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SNLI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Dataset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683981-3F86-488D-8ECF-19354C658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217316"/>
              </p:ext>
            </p:extLst>
          </p:nvPr>
        </p:nvGraphicFramePr>
        <p:xfrm>
          <a:off x="4273139" y="5626431"/>
          <a:ext cx="5532012" cy="548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75865">
                  <a:extLst>
                    <a:ext uri="{9D8B030D-6E8A-4147-A177-3AD203B41FA5}">
                      <a16:colId xmlns:a16="http://schemas.microsoft.com/office/drawing/2014/main" val="3370213896"/>
                    </a:ext>
                  </a:extLst>
                </a:gridCol>
                <a:gridCol w="3756147">
                  <a:extLst>
                    <a:ext uri="{9D8B030D-6E8A-4147-A177-3AD203B41FA5}">
                      <a16:colId xmlns:a16="http://schemas.microsoft.com/office/drawing/2014/main" val="3164101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n>
                            <a:noFill/>
                          </a:ln>
                          <a:pattFill prst="pct5">
                            <a:fgClr>
                              <a:schemeClr val="tx1"/>
                            </a:fgClr>
                            <a:bgClr>
                              <a:schemeClr val="bg1"/>
                            </a:bgClr>
                          </a:pattFill>
                        </a:rPr>
                        <a:t>Data</a:t>
                      </a:r>
                      <a:endParaRPr lang="ko-KR" altLang="en-US" sz="1200" b="1" dirty="0">
                        <a:ln>
                          <a:noFill/>
                        </a:ln>
                        <a:pattFill prst="pct5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Stanford Natural Language Inference( SNLI)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328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n>
                            <a:noFill/>
                          </a:ln>
                          <a:pattFill prst="pct5">
                            <a:fgClr>
                              <a:schemeClr val="tx1"/>
                            </a:fgClr>
                            <a:bgClr>
                              <a:schemeClr val="bg1"/>
                            </a:bgClr>
                          </a:pattFill>
                        </a:rPr>
                        <a:t>Size</a:t>
                      </a:r>
                      <a:endParaRPr lang="ko-KR" altLang="en-US" sz="1200" b="1" dirty="0">
                        <a:ln>
                          <a:noFill/>
                        </a:ln>
                        <a:pattFill prst="pct5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500,000 labeled English sentence </a:t>
                      </a:r>
                      <a:r>
                        <a:rPr lang="en-US" altLang="ko-KR" sz="1100" b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paris</a:t>
                      </a: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(570k)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12113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1C03E5-4406-4743-94B8-7173F7A56C2C}"/>
              </a:ext>
            </a:extLst>
          </p:cNvPr>
          <p:cNvSpPr/>
          <p:nvPr/>
        </p:nvSpPr>
        <p:spPr>
          <a:xfrm>
            <a:off x="4255556" y="1048699"/>
            <a:ext cx="7513301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Natural Language Inference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Entailment(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함의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 :  the hypothesis can be inferred from the premise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Contradiction(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: the negation of the hypothesis can be inferred from premise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Neutral(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중립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 : all the other cases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319794"/>
            <a:chOff x="417710" y="546272"/>
            <a:chExt cx="3257642" cy="381614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56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Sentiment Analysis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5BB7410-9537-4489-940D-3CF01BF4B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139" y="2437027"/>
            <a:ext cx="7188759" cy="239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9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89E283-0DB6-4BF0-B86E-BE3D04CE5198}"/>
              </a:ext>
            </a:extLst>
          </p:cNvPr>
          <p:cNvSpPr/>
          <p:nvPr/>
        </p:nvSpPr>
        <p:spPr>
          <a:xfrm>
            <a:off x="4074802" y="3055115"/>
            <a:ext cx="489969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Reading the Dataset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너무 크므로 일부만 추출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1C03E5-4406-4743-94B8-7173F7A56C2C}"/>
              </a:ext>
            </a:extLst>
          </p:cNvPr>
          <p:cNvSpPr/>
          <p:nvPr/>
        </p:nvSpPr>
        <p:spPr>
          <a:xfrm>
            <a:off x="4074802" y="326460"/>
            <a:ext cx="75133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Loading the dataset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319794"/>
            <a:chOff x="417710" y="546272"/>
            <a:chExt cx="3257642" cy="381614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56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Sentiment Analysis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194934F-2B1D-4D3D-A37D-BCAA35C9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802" y="700345"/>
            <a:ext cx="4305901" cy="22337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EAE228-2543-461A-80B7-4739D813B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802" y="3429000"/>
            <a:ext cx="586821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20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89E283-0DB6-4BF0-B86E-BE3D04CE5198}"/>
              </a:ext>
            </a:extLst>
          </p:cNvPr>
          <p:cNvSpPr/>
          <p:nvPr/>
        </p:nvSpPr>
        <p:spPr>
          <a:xfrm>
            <a:off x="4000373" y="559073"/>
            <a:ext cx="489969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Reading the Dataset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319794"/>
            <a:chOff x="417710" y="546272"/>
            <a:chExt cx="3257642" cy="381614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56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Sentiment Analysis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D5CDFDD-AE49-4957-889A-4932D348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373" y="1001001"/>
            <a:ext cx="5782482" cy="876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670937-F32C-4348-A6EB-C841B01F6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373" y="2022752"/>
            <a:ext cx="4763165" cy="1581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0646D2A-08E0-4A31-A976-A0CEDE91B6D8}"/>
              </a:ext>
            </a:extLst>
          </p:cNvPr>
          <p:cNvSpPr txBox="1"/>
          <p:nvPr/>
        </p:nvSpPr>
        <p:spPr>
          <a:xfrm>
            <a:off x="4000373" y="3768720"/>
            <a:ext cx="6706613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Training set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약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550,000 </a:t>
            </a:r>
            <a:r>
              <a:rPr lang="en-US" altLang="ko-KR" sz="12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paris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testing set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약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10,000 </a:t>
            </a:r>
            <a:r>
              <a:rPr lang="en-US" altLang="ko-KR" sz="12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paris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entailment, contradiction, neutral  are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balanced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in both the training set and testing set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29BA092-E853-437E-A5D9-4CF796DE7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373" y="4568288"/>
            <a:ext cx="4772691" cy="53347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B86EF62-2A48-4B67-B18A-AECA3CC12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373" y="5180451"/>
            <a:ext cx="1886213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80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89E283-0DB6-4BF0-B86E-BE3D04CE5198}"/>
              </a:ext>
            </a:extLst>
          </p:cNvPr>
          <p:cNvSpPr/>
          <p:nvPr/>
        </p:nvSpPr>
        <p:spPr>
          <a:xfrm>
            <a:off x="4000373" y="559073"/>
            <a:ext cx="489969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Defining a Class for Loading the Dataset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319794"/>
            <a:chOff x="417710" y="546272"/>
            <a:chExt cx="3257642" cy="381614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56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Sentiment Analysis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0646D2A-08E0-4A31-A976-A0CEDE91B6D8}"/>
              </a:ext>
            </a:extLst>
          </p:cNvPr>
          <p:cNvSpPr txBox="1"/>
          <p:nvPr/>
        </p:nvSpPr>
        <p:spPr>
          <a:xfrm>
            <a:off x="4000373" y="5925041"/>
            <a:ext cx="6706613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dataset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이전 전처리한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dataset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self .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num_ste</a:t>
            </a:r>
            <a:r>
              <a:rPr lang="en-US" altLang="ko-KR" sz="12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ps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: </a:t>
            </a:r>
            <a:r>
              <a:rPr lang="en-US" altLang="ko-KR" sz="12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nm.steps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기준으로 자름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C91D85-1CB6-4D16-B98E-2F727EFB1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373" y="1047417"/>
            <a:ext cx="587774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4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7B2B5E-5C47-4281-ADA4-BE3F970223FC}"/>
              </a:ext>
            </a:extLst>
          </p:cNvPr>
          <p:cNvSpPr/>
          <p:nvPr/>
        </p:nvSpPr>
        <p:spPr>
          <a:xfrm>
            <a:off x="4273139" y="735136"/>
            <a:ext cx="7398470" cy="1712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Downstream Task : </a:t>
            </a:r>
            <a:r>
              <a:rPr lang="ko-KR" altLang="en-US" sz="1600" b="1" dirty="0">
                <a:solidFill>
                  <a:prstClr val="white"/>
                </a:solidFill>
              </a:rPr>
              <a:t>구체적으로 해결하고 싶은 문제들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dirty="0">
                <a:solidFill>
                  <a:prstClr val="white"/>
                </a:solidFill>
              </a:rPr>
              <a:t>감성처리</a:t>
            </a:r>
            <a:r>
              <a:rPr lang="en-US" altLang="ko-KR" sz="1400" dirty="0">
                <a:solidFill>
                  <a:prstClr val="white"/>
                </a:solidFill>
              </a:rPr>
              <a:t>(Sentiment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en-US" altLang="ko-KR" sz="1400" dirty="0">
                <a:solidFill>
                  <a:prstClr val="white"/>
                </a:solidFill>
              </a:rPr>
              <a:t>Analysis) </a:t>
            </a:r>
            <a:r>
              <a:rPr lang="en-US" altLang="ko-KR" sz="1400" dirty="0">
                <a:solidFill>
                  <a:prstClr val="white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solidFill>
                  <a:prstClr val="white"/>
                </a:solidFill>
              </a:rPr>
              <a:t> </a:t>
            </a:r>
            <a:r>
              <a:rPr lang="ko-KR" altLang="en-US" sz="1400" dirty="0">
                <a:solidFill>
                  <a:prstClr val="white"/>
                </a:solidFill>
              </a:rPr>
              <a:t>단일</a:t>
            </a:r>
            <a:r>
              <a:rPr lang="en-US" altLang="ko-KR" sz="1400" dirty="0">
                <a:solidFill>
                  <a:prstClr val="white"/>
                </a:solidFill>
              </a:rPr>
              <a:t> </a:t>
            </a:r>
            <a:r>
              <a:rPr lang="ko-KR" altLang="en-US" sz="1400" dirty="0">
                <a:solidFill>
                  <a:prstClr val="white"/>
                </a:solidFill>
              </a:rPr>
              <a:t>텍스트</a:t>
            </a:r>
            <a:r>
              <a:rPr lang="en-US" altLang="ko-KR" sz="1400" dirty="0">
                <a:solidFill>
                  <a:prstClr val="white"/>
                </a:solidFill>
              </a:rPr>
              <a:t>(single text)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dirty="0">
                <a:solidFill>
                  <a:prstClr val="white"/>
                </a:solidFill>
              </a:rPr>
              <a:t>자연어추론</a:t>
            </a:r>
            <a:r>
              <a:rPr lang="en-US" altLang="ko-KR" sz="1400" dirty="0">
                <a:solidFill>
                  <a:prstClr val="white"/>
                </a:solidFill>
              </a:rPr>
              <a:t>(Natural Language Inference) </a:t>
            </a:r>
            <a:r>
              <a:rPr lang="en-US" altLang="ko-KR" sz="1400" dirty="0">
                <a:solidFill>
                  <a:prstClr val="white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solidFill>
                  <a:prstClr val="white"/>
                </a:solidFill>
              </a:rPr>
              <a:t> </a:t>
            </a:r>
            <a:r>
              <a:rPr lang="ko-KR" altLang="en-US" sz="1400" dirty="0">
                <a:solidFill>
                  <a:prstClr val="white"/>
                </a:solidFill>
              </a:rPr>
              <a:t>텍스트 쌍의 관계</a:t>
            </a:r>
            <a:r>
              <a:rPr lang="en-US" altLang="ko-KR" sz="1400" dirty="0">
                <a:solidFill>
                  <a:prstClr val="white"/>
                </a:solidFill>
              </a:rPr>
              <a:t>(text pairs</a:t>
            </a:r>
            <a:r>
              <a:rPr lang="en-US" altLang="ko-KR" sz="1400" b="1" dirty="0">
                <a:solidFill>
                  <a:prstClr val="white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&lt;Downstream Task </a:t>
            </a:r>
            <a:r>
              <a:rPr lang="ko-KR" altLang="en-US" sz="1400" b="1" dirty="0">
                <a:solidFill>
                  <a:prstClr val="white"/>
                </a:solidFill>
              </a:rPr>
              <a:t>방법 도식화</a:t>
            </a:r>
            <a:r>
              <a:rPr lang="en-US" altLang="ko-KR" sz="1400" b="1" dirty="0">
                <a:solidFill>
                  <a:prstClr val="white"/>
                </a:solidFill>
              </a:rPr>
              <a:t>&gt;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E15D24-C853-407E-AB82-5F6CBFBCEA87}"/>
              </a:ext>
            </a:extLst>
          </p:cNvPr>
          <p:cNvGrpSpPr/>
          <p:nvPr/>
        </p:nvGrpSpPr>
        <p:grpSpPr>
          <a:xfrm>
            <a:off x="423142" y="580957"/>
            <a:ext cx="3062780" cy="5628456"/>
            <a:chOff x="417710" y="546272"/>
            <a:chExt cx="3257642" cy="403755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4DEFD0-8194-4D35-876E-8D27D8399D6F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</a:rPr>
                <a:t>Dive</a:t>
              </a:r>
              <a:r>
                <a:rPr lang="ko-KR" altLang="en-US" sz="2800" b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 dirty="0">
                  <a:solidFill>
                    <a:prstClr val="white"/>
                  </a:solidFill>
                </a:rPr>
                <a:t>into</a:t>
              </a:r>
            </a:p>
            <a:p>
              <a:pPr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</a:rPr>
                <a:t>Deep</a:t>
              </a:r>
              <a:r>
                <a:rPr lang="ko-KR" altLang="en-US" sz="2800" b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 dirty="0">
                  <a:solidFill>
                    <a:prstClr val="white"/>
                  </a:solidFill>
                </a:rPr>
                <a:t>Learning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FC654-F103-4D74-9344-CECAE2D89465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i="1" dirty="0">
                  <a:solidFill>
                    <a:schemeClr val="bg1"/>
                  </a:solidFill>
                  <a:cs typeface="Aharoni" panose="02010803020104030203" pitchFamily="2" charset="-79"/>
                </a:rPr>
                <a:t>Sentiment Analysis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 dirty="0">
                  <a:solidFill>
                    <a:srgbClr val="8899B1"/>
                  </a:solidFill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4DC8B20-CE23-4698-A9B3-1D0D664C6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606" y="2626241"/>
            <a:ext cx="6306337" cy="30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1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89E283-0DB6-4BF0-B86E-BE3D04CE5198}"/>
              </a:ext>
            </a:extLst>
          </p:cNvPr>
          <p:cNvSpPr/>
          <p:nvPr/>
        </p:nvSpPr>
        <p:spPr>
          <a:xfrm>
            <a:off x="4000373" y="478689"/>
            <a:ext cx="489969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Putting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All Things Together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319794"/>
            <a:chOff x="417710" y="546272"/>
            <a:chExt cx="3257642" cy="381614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56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Sentiment Analysis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0646D2A-08E0-4A31-A976-A0CEDE91B6D8}"/>
              </a:ext>
            </a:extLst>
          </p:cNvPr>
          <p:cNvSpPr txBox="1"/>
          <p:nvPr/>
        </p:nvSpPr>
        <p:spPr>
          <a:xfrm>
            <a:off x="4095587" y="4259947"/>
            <a:ext cx="6706613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 input X[0] and X[1]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 premise and hypotheses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Y 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정답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4DF0D9-4AB7-44CE-98C0-D272DE831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152" y="1074507"/>
            <a:ext cx="3343742" cy="342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82CEF5-84EA-4AE6-B644-5BEC5B97B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152" y="1417455"/>
            <a:ext cx="5458587" cy="22101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9B3403-E919-43D1-867E-853D79B1E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152" y="3616930"/>
            <a:ext cx="3962953" cy="3810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77C5A30-5697-4A1F-B5CD-ABC20D0FF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366" y="4916833"/>
            <a:ext cx="1752845" cy="9240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CFBED65-F98B-476D-A777-76D84EFB5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0395" y="5221676"/>
            <a:ext cx="819264" cy="61921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ABCE94D-1077-4E62-B7BD-46408A50E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6368" y="3119394"/>
            <a:ext cx="819264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4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535DB6-28AA-48ED-851C-7BC2F42305F8}"/>
              </a:ext>
            </a:extLst>
          </p:cNvPr>
          <p:cNvSpPr/>
          <p:nvPr/>
        </p:nvSpPr>
        <p:spPr>
          <a:xfrm>
            <a:off x="4273139" y="580956"/>
            <a:ext cx="42008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Natural Language Inference : Using Attention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1C03E5-4406-4743-94B8-7173F7A56C2C}"/>
              </a:ext>
            </a:extLst>
          </p:cNvPr>
          <p:cNvSpPr/>
          <p:nvPr/>
        </p:nvSpPr>
        <p:spPr>
          <a:xfrm>
            <a:off x="4255556" y="1048699"/>
            <a:ext cx="7513301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Natural Language Inference : Attention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NLI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특화된 방법으로 단어의 순서 정보에 의존하지 않으며 파라미터 개수가 기존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NLI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보다 적음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방법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Attend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Compare  Aggregate 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319794"/>
            <a:chOff x="417710" y="546272"/>
            <a:chExt cx="3257642" cy="381614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56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Sentiment Analysis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ABF6324-416D-4831-BAE3-B4C013503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139" y="2173381"/>
            <a:ext cx="5504323" cy="29684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71B7CD-1120-4E9C-88AE-B9FB7F13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139" y="2108237"/>
            <a:ext cx="6858957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4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535DB6-28AA-48ED-851C-7BC2F42305F8}"/>
              </a:ext>
            </a:extLst>
          </p:cNvPr>
          <p:cNvSpPr/>
          <p:nvPr/>
        </p:nvSpPr>
        <p:spPr>
          <a:xfrm>
            <a:off x="4071119" y="413926"/>
            <a:ext cx="7826713" cy="5965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40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Attending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noProof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1.1 soft alignment (</a:t>
            </a:r>
            <a:r>
              <a:rPr lang="en-US" altLang="ko-KR" sz="1400" noProof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 hard alignment)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/>
                </a:solidFill>
                <a:sym typeface="Wingdings" panose="05000000000000000000" pitchFamily="2" charset="2"/>
              </a:rPr>
              <a:t>- soft alignment :</a:t>
            </a:r>
            <a:r>
              <a:rPr lang="ko-KR" altLang="en-US" sz="1200" dirty="0">
                <a:solidFill>
                  <a:prstClr val="white"/>
                </a:solidFill>
                <a:sym typeface="Wingdings" panose="05000000000000000000" pitchFamily="2" charset="2"/>
              </a:rPr>
              <a:t> 주변 단어를 보고 주변 단어의 </a:t>
            </a:r>
            <a:r>
              <a:rPr lang="en-US" altLang="ko-KR" sz="1200" dirty="0">
                <a:solidFill>
                  <a:prstClr val="white"/>
                </a:solidFill>
                <a:sym typeface="Wingdings" panose="05000000000000000000" pitchFamily="2" charset="2"/>
              </a:rPr>
              <a:t>index </a:t>
            </a:r>
            <a:r>
              <a:rPr lang="ko-KR" altLang="en-US" sz="1200" dirty="0">
                <a:solidFill>
                  <a:prstClr val="white"/>
                </a:solidFill>
                <a:sym typeface="Wingdings" panose="05000000000000000000" pitchFamily="2" charset="2"/>
              </a:rPr>
              <a:t>유도를 통해 어떻게  스스로 학습 </a:t>
            </a:r>
            <a:r>
              <a:rPr lang="en-US" altLang="ko-KR" sz="1200" dirty="0">
                <a:solidFill>
                  <a:prstClr val="white"/>
                </a:solidFill>
                <a:sym typeface="Wingdings" panose="05000000000000000000" pitchFamily="2" charset="2"/>
              </a:rPr>
              <a:t> MLP </a:t>
            </a:r>
            <a:r>
              <a:rPr lang="ko-KR" altLang="en-US" sz="1200" dirty="0">
                <a:solidFill>
                  <a:prstClr val="white"/>
                </a:solidFill>
                <a:sym typeface="Wingdings" panose="05000000000000000000" pitchFamily="2" charset="2"/>
              </a:rPr>
              <a:t>사용</a:t>
            </a:r>
            <a:endParaRPr lang="en-US" altLang="ko-KR" sz="1200" dirty="0">
              <a:solidFill>
                <a:prstClr val="white"/>
              </a:solidFill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/>
                </a:solidFill>
                <a:sym typeface="Wingdings" panose="05000000000000000000" pitchFamily="2" charset="2"/>
              </a:rPr>
              <a:t>- hard alignment : </a:t>
            </a:r>
            <a:r>
              <a:rPr lang="ko-KR" altLang="en-US" sz="1200" dirty="0">
                <a:solidFill>
                  <a:prstClr val="white"/>
                </a:solidFill>
                <a:sym typeface="Wingdings" panose="05000000000000000000" pitchFamily="2" charset="2"/>
              </a:rPr>
              <a:t>사람이 직접 단어를 지정</a:t>
            </a:r>
            <a:endParaRPr kumimoji="0" lang="en-US" altLang="ko-KR" sz="140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noProof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 Premise: “ I do need sleep”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kumimoji="0" lang="en-US" altLang="ko-KR" sz="120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Hypothesis</a:t>
            </a:r>
            <a:r>
              <a:rPr kumimoji="0" lang="en-US" altLang="ko-KR" sz="1200" i="0" u="none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: “I am tired”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의미론적 유사성으로 전제의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“I”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와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가설의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“I”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일치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전제의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“need”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“sleep”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와 가설의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“tired”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일치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1.2 soft alignment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구하기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- MLP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함수 사용해서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attention weight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구함</a:t>
            </a: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endParaRPr kumimoji="0" lang="en-US" altLang="ko-KR" sz="1200" i="0" u="none" strike="noStrike" kern="1200" cap="none" spc="0" normalizeH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                         </a:t>
            </a:r>
            <a:r>
              <a:rPr kumimoji="0" lang="en-US" altLang="ko-KR" sz="120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       </a:t>
            </a:r>
            <a:r>
              <a:rPr lang="en-US" altLang="ko-KR" sz="1200" b="1" dirty="0">
                <a:solidFill>
                  <a:schemeClr val="bg1"/>
                </a:solidFill>
              </a:rPr>
              <a:t>A </a:t>
            </a:r>
            <a:r>
              <a:rPr lang="en-US" altLang="ko-KR" sz="1200" dirty="0">
                <a:solidFill>
                  <a:schemeClr val="bg1"/>
                </a:solidFill>
              </a:rPr>
              <a:t>= (</a:t>
            </a:r>
            <a:r>
              <a:rPr lang="en-US" altLang="ko-KR" sz="1200" b="1" dirty="0">
                <a:solidFill>
                  <a:schemeClr val="bg1"/>
                </a:solidFill>
              </a:rPr>
              <a:t>a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en-US" altLang="ko-KR" sz="1200" i="1" dirty="0">
                <a:solidFill>
                  <a:schemeClr val="bg1"/>
                </a:solidFill>
              </a:rPr>
              <a:t>; : : : ; </a:t>
            </a:r>
            <a:r>
              <a:rPr lang="en-US" altLang="ko-KR" sz="1200" b="1" dirty="0">
                <a:solidFill>
                  <a:schemeClr val="bg1"/>
                </a:solidFill>
              </a:rPr>
              <a:t>a</a:t>
            </a:r>
            <a:r>
              <a:rPr lang="en-US" altLang="ko-KR" sz="1200" i="1" dirty="0">
                <a:solidFill>
                  <a:schemeClr val="bg1"/>
                </a:solidFill>
              </a:rPr>
              <a:t>m</a:t>
            </a:r>
            <a:r>
              <a:rPr lang="en-US" altLang="ko-KR" sz="1200" dirty="0">
                <a:solidFill>
                  <a:schemeClr val="bg1"/>
                </a:solidFill>
              </a:rPr>
              <a:t>) : premise   ,     </a:t>
            </a:r>
            <a:r>
              <a:rPr lang="en-US" altLang="ko-KR" sz="1200" b="1" dirty="0">
                <a:solidFill>
                  <a:schemeClr val="bg1"/>
                </a:solidFill>
              </a:rPr>
              <a:t>B </a:t>
            </a:r>
            <a:r>
              <a:rPr lang="en-US" altLang="ko-KR" sz="1200" dirty="0">
                <a:solidFill>
                  <a:schemeClr val="bg1"/>
                </a:solidFill>
              </a:rPr>
              <a:t>= (</a:t>
            </a:r>
            <a:r>
              <a:rPr lang="en-US" altLang="ko-KR" sz="1200" b="1" dirty="0">
                <a:solidFill>
                  <a:schemeClr val="bg1"/>
                </a:solidFill>
              </a:rPr>
              <a:t>b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en-US" altLang="ko-KR" sz="1200" i="1" dirty="0">
                <a:solidFill>
                  <a:schemeClr val="bg1"/>
                </a:solidFill>
              </a:rPr>
              <a:t>; : : : ; </a:t>
            </a:r>
            <a:r>
              <a:rPr lang="en-US" altLang="ko-KR" sz="1200" b="1" dirty="0">
                <a:solidFill>
                  <a:schemeClr val="bg1"/>
                </a:solidFill>
              </a:rPr>
              <a:t>b</a:t>
            </a:r>
            <a:r>
              <a:rPr lang="en-US" altLang="ko-KR" sz="1200" i="1" dirty="0">
                <a:solidFill>
                  <a:schemeClr val="bg1"/>
                </a:solidFill>
              </a:rPr>
              <a:t>n</a:t>
            </a:r>
            <a:r>
              <a:rPr lang="en-US" altLang="ko-KR" sz="1200" dirty="0">
                <a:solidFill>
                  <a:schemeClr val="bg1"/>
                </a:solidFill>
              </a:rPr>
              <a:t>) : hypothesis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MLP network</a:t>
            </a:r>
            <a:r>
              <a:rPr kumimoji="0" lang="en-US" altLang="ko-KR" sz="120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baseline="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baseline="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baseline="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Softmax</a:t>
            </a:r>
            <a:r>
              <a:rPr kumimoji="0" lang="en-US" altLang="ko-KR" sz="120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function</a:t>
            </a:r>
            <a:r>
              <a:rPr kumimoji="0" lang="ko-KR" altLang="en-US" sz="120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을 이용하여 모든 단어의 </a:t>
            </a:r>
            <a:r>
              <a:rPr kumimoji="0" lang="ko-KR" altLang="en-US" sz="1200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임베딩</a:t>
            </a:r>
            <a:r>
              <a:rPr kumimoji="0" lang="ko-KR" altLang="en-US" sz="120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가중 평균 계산 </a:t>
            </a:r>
            <a:endParaRPr kumimoji="0" lang="en-US" altLang="ko-KR" sz="120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baseline="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endParaRPr lang="en-US" altLang="ko-KR" sz="1200" noProof="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1C03E5-4406-4743-94B8-7173F7A56C2C}"/>
              </a:ext>
            </a:extLst>
          </p:cNvPr>
          <p:cNvSpPr/>
          <p:nvPr/>
        </p:nvSpPr>
        <p:spPr>
          <a:xfrm>
            <a:off x="4255556" y="1048699"/>
            <a:ext cx="751330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319794"/>
            <a:chOff x="417710" y="546272"/>
            <a:chExt cx="3257642" cy="381614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56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Sentiment Analysis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A2429DD-CC89-4A53-8D5D-B9F7CEBB8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557" y="3468732"/>
            <a:ext cx="1517922" cy="37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F5935B-5A84-4ED3-BA00-6BDC5DAD9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556" y="4198477"/>
            <a:ext cx="5153744" cy="1200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9EDF3F-3470-4055-8F4E-8EFED6FB9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556" y="5898693"/>
            <a:ext cx="1924319" cy="5334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158E85F-C651-4825-8210-9EB0A4137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046" y="5910600"/>
            <a:ext cx="1924319" cy="5334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8D64B3-5168-452A-9900-C14ECC215DAD}"/>
              </a:ext>
            </a:extLst>
          </p:cNvPr>
          <p:cNvSpPr txBox="1"/>
          <p:nvPr/>
        </p:nvSpPr>
        <p:spPr>
          <a:xfrm>
            <a:off x="4071119" y="6403939"/>
            <a:ext cx="6097772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en-US" sz="120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 가정에 대한 </a:t>
            </a:r>
            <a:r>
              <a:rPr kumimoji="0" lang="en-US" altLang="ko-KR" sz="1200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Softmax</a:t>
            </a:r>
            <a:r>
              <a:rPr kumimoji="0" lang="en-US" altLang="ko-KR" sz="120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function             </a:t>
            </a:r>
            <a:r>
              <a:rPr kumimoji="0" lang="ko-KR" altLang="en-US" sz="120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전제</a:t>
            </a:r>
            <a:r>
              <a:rPr lang="ko-KR" altLang="en-US" sz="1200" dirty="0">
                <a:solidFill>
                  <a:schemeClr val="bg1"/>
                </a:solidFill>
              </a:rPr>
              <a:t>에 대한 </a:t>
            </a:r>
            <a:r>
              <a:rPr lang="en-US" altLang="ko-KR" sz="1200" dirty="0" err="1">
                <a:solidFill>
                  <a:schemeClr val="bg1"/>
                </a:solidFill>
              </a:rPr>
              <a:t>Softmax</a:t>
            </a:r>
            <a:r>
              <a:rPr lang="en-US" altLang="ko-KR" sz="1200" dirty="0">
                <a:solidFill>
                  <a:schemeClr val="bg1"/>
                </a:solidFill>
              </a:rPr>
              <a:t> function</a:t>
            </a:r>
            <a:endParaRPr kumimoji="0" lang="en-US" altLang="ko-KR" sz="120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712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535DB6-28AA-48ED-851C-7BC2F42305F8}"/>
              </a:ext>
            </a:extLst>
          </p:cNvPr>
          <p:cNvSpPr/>
          <p:nvPr/>
        </p:nvSpPr>
        <p:spPr>
          <a:xfrm>
            <a:off x="4071119" y="413926"/>
            <a:ext cx="7826713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Attending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 premise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(alpha) + hypotheses B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 hypotheses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bete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+ premise A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1C03E5-4406-4743-94B8-7173F7A56C2C}"/>
              </a:ext>
            </a:extLst>
          </p:cNvPr>
          <p:cNvSpPr/>
          <p:nvPr/>
        </p:nvSpPr>
        <p:spPr>
          <a:xfrm>
            <a:off x="4255556" y="1048699"/>
            <a:ext cx="751330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319794"/>
            <a:chOff x="417710" y="546272"/>
            <a:chExt cx="3257642" cy="381614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56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Sentiment Analysis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D52427D-2F1C-4F7A-AEC2-9E90102F1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119" y="1622901"/>
            <a:ext cx="6040444" cy="42086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CCB553-B507-4256-A661-84ACBB44DD40}"/>
              </a:ext>
            </a:extLst>
          </p:cNvPr>
          <p:cNvSpPr txBox="1"/>
          <p:nvPr/>
        </p:nvSpPr>
        <p:spPr>
          <a:xfrm>
            <a:off x="4071119" y="6020268"/>
            <a:ext cx="6097772" cy="334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8899B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flatten() : </a:t>
            </a:r>
            <a:r>
              <a:rPr lang="ko-KR" altLang="en-US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다차원 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1</a:t>
            </a:r>
            <a:r>
              <a:rPr lang="ko-KR" altLang="en-US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차원</a:t>
            </a:r>
            <a:endParaRPr lang="en-US" altLang="ko-KR" sz="1200" dirty="0">
              <a:solidFill>
                <a:srgbClr val="8899B1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24113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535DB6-28AA-48ED-851C-7BC2F42305F8}"/>
              </a:ext>
            </a:extLst>
          </p:cNvPr>
          <p:cNvSpPr/>
          <p:nvPr/>
        </p:nvSpPr>
        <p:spPr>
          <a:xfrm>
            <a:off x="4071119" y="329456"/>
            <a:ext cx="7826713" cy="2318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2. Comparing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MLP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사용하여 전제와 위의 함수 식들 비교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MMI8"/>
                <a:ea typeface="맑은 고딕" panose="020B0503020000020004" pitchFamily="50" charset="-127"/>
              </a:rPr>
              <a:t>가정</a:t>
            </a:r>
            <a:r>
              <a:rPr kumimoji="0" lang="ko-KR" altLang="en-US" sz="120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에 대한 </a:t>
            </a:r>
            <a:r>
              <a:rPr kumimoji="0" lang="en-US" altLang="ko-KR" sz="1200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Softmax</a:t>
            </a:r>
            <a:r>
              <a:rPr kumimoji="0" lang="en-US" altLang="ko-KR" sz="120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function </a:t>
            </a:r>
            <a:r>
              <a:rPr kumimoji="0" lang="en-US" altLang="ko-KR" sz="1200" i="1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MMI10"/>
                <a:ea typeface="맑은 고딕" panose="020B0503020000020004" pitchFamily="50" charset="-127"/>
              </a:rPr>
              <a:t>                </a:t>
            </a:r>
            <a:r>
              <a:rPr kumimoji="0" lang="ko-KR" altLang="en-US" sz="120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전제</a:t>
            </a:r>
            <a:r>
              <a:rPr lang="ko-KR" altLang="en-US" sz="1200" dirty="0">
                <a:solidFill>
                  <a:schemeClr val="bg1"/>
                </a:solidFill>
              </a:rPr>
              <a:t>에 대한 </a:t>
            </a:r>
            <a:r>
              <a:rPr lang="en-US" altLang="ko-KR" sz="1200" dirty="0" err="1">
                <a:solidFill>
                  <a:schemeClr val="bg1"/>
                </a:solidFill>
              </a:rPr>
              <a:t>Softmax</a:t>
            </a:r>
            <a:r>
              <a:rPr lang="en-US" altLang="ko-KR" sz="1200" dirty="0">
                <a:solidFill>
                  <a:schemeClr val="bg1"/>
                </a:solidFill>
              </a:rPr>
              <a:t> function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1C03E5-4406-4743-94B8-7173F7A56C2C}"/>
              </a:ext>
            </a:extLst>
          </p:cNvPr>
          <p:cNvSpPr/>
          <p:nvPr/>
        </p:nvSpPr>
        <p:spPr>
          <a:xfrm>
            <a:off x="3989742" y="3704856"/>
            <a:ext cx="751330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319794"/>
            <a:chOff x="417710" y="546272"/>
            <a:chExt cx="3257642" cy="381614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56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Sentiment Analysis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40084A8-BAB1-40D7-A745-15CF2504C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557" y="982979"/>
            <a:ext cx="2483514" cy="5029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5253A4-0225-4111-9FF3-F930C4981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8" y="1922798"/>
            <a:ext cx="1924319" cy="5334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95893F-BD0B-4A98-A207-931364FDE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085" y="1922005"/>
            <a:ext cx="1924319" cy="5334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E89A00-83B7-48FD-AF06-BA91453E7713}"/>
              </a:ext>
            </a:extLst>
          </p:cNvPr>
          <p:cNvSpPr txBox="1"/>
          <p:nvPr/>
        </p:nvSpPr>
        <p:spPr>
          <a:xfrm>
            <a:off x="9634152" y="1445531"/>
            <a:ext cx="2662744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A : </a:t>
            </a:r>
            <a:r>
              <a:rPr lang="en-US" altLang="ko-KR" sz="1200" dirty="0">
                <a:solidFill>
                  <a:schemeClr val="bg1"/>
                </a:solidFill>
              </a:rPr>
              <a:t>premise ,   </a:t>
            </a:r>
            <a:r>
              <a:rPr lang="en-US" altLang="ko-KR" sz="1200" b="1" dirty="0">
                <a:solidFill>
                  <a:schemeClr val="bg1"/>
                </a:solidFill>
              </a:rPr>
              <a:t>B : </a:t>
            </a:r>
            <a:r>
              <a:rPr lang="en-US" altLang="ko-KR" sz="1200" dirty="0">
                <a:solidFill>
                  <a:schemeClr val="bg1"/>
                </a:solidFill>
              </a:rPr>
              <a:t>hypothesis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F943C56-297F-45B2-A708-B5F65316C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5121" y="2013857"/>
            <a:ext cx="1517922" cy="378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C9B1CC-DD65-4139-BB8A-D1510572D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6812" y="2558608"/>
            <a:ext cx="4486901" cy="15718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DEF815-AFEA-4F35-8A1E-7D95E209A1F1}"/>
              </a:ext>
            </a:extLst>
          </p:cNvPr>
          <p:cNvSpPr txBox="1"/>
          <p:nvPr/>
        </p:nvSpPr>
        <p:spPr>
          <a:xfrm>
            <a:off x="4071119" y="4241574"/>
            <a:ext cx="6161566" cy="974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Aggregating 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 h( ) : MLP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E9A001A-5A7A-432A-A015-283998371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6812" y="4915592"/>
            <a:ext cx="2276793" cy="65731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D8B7644-0342-4589-8F11-D79A37BD2E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6392" y="5012750"/>
            <a:ext cx="1622982" cy="405746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999C84E-4968-4DCD-879B-09E44AD7642A}"/>
              </a:ext>
            </a:extLst>
          </p:cNvPr>
          <p:cNvCxnSpPr/>
          <p:nvPr/>
        </p:nvCxnSpPr>
        <p:spPr>
          <a:xfrm>
            <a:off x="6620557" y="5215623"/>
            <a:ext cx="91792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2D57A8BA-E110-4807-9822-7FFD198BFD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6812" y="5651483"/>
            <a:ext cx="3893556" cy="98054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6C314FB-0357-41C2-8746-58BCC22E52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8244" y="5651483"/>
            <a:ext cx="3893556" cy="98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1C03E5-4406-4743-94B8-7173F7A56C2C}"/>
              </a:ext>
            </a:extLst>
          </p:cNvPr>
          <p:cNvSpPr/>
          <p:nvPr/>
        </p:nvSpPr>
        <p:spPr>
          <a:xfrm>
            <a:off x="3989742" y="3704856"/>
            <a:ext cx="751330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319794"/>
            <a:chOff x="417710" y="546272"/>
            <a:chExt cx="3257642" cy="381614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56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Sentiment Analysis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DDEF815-AFEA-4F35-8A1E-7D95E209A1F1}"/>
              </a:ext>
            </a:extLst>
          </p:cNvPr>
          <p:cNvSpPr txBox="1"/>
          <p:nvPr/>
        </p:nvSpPr>
        <p:spPr>
          <a:xfrm>
            <a:off x="3989742" y="237006"/>
            <a:ext cx="616156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Aggregating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E9A001A-5A7A-432A-A015-283998371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090" y="689875"/>
            <a:ext cx="2276793" cy="65731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D8B7644-0342-4589-8F11-D79A37BD2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670" y="787033"/>
            <a:ext cx="1622982" cy="405746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999C84E-4968-4DCD-879B-09E44AD7642A}"/>
              </a:ext>
            </a:extLst>
          </p:cNvPr>
          <p:cNvCxnSpPr/>
          <p:nvPr/>
        </p:nvCxnSpPr>
        <p:spPr>
          <a:xfrm>
            <a:off x="6510835" y="989906"/>
            <a:ext cx="91792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2D57A8BA-E110-4807-9822-7FFD198BF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090" y="1425765"/>
            <a:ext cx="3893556" cy="99881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6C314FB-0357-41C2-8746-58BCC22E5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090" y="2424584"/>
            <a:ext cx="3893556" cy="12802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41EF18D-1F28-46CB-A0F6-0A1FD4114068}"/>
              </a:ext>
            </a:extLst>
          </p:cNvPr>
          <p:cNvSpPr txBox="1"/>
          <p:nvPr/>
        </p:nvSpPr>
        <p:spPr>
          <a:xfrm>
            <a:off x="3989742" y="3776553"/>
            <a:ext cx="609777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Putting Al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 Things Together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9D713B-2DBE-4DE3-88DE-9F6A9CFEF1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090" y="4174107"/>
            <a:ext cx="5230907" cy="253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56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1C03E5-4406-4743-94B8-7173F7A56C2C}"/>
              </a:ext>
            </a:extLst>
          </p:cNvPr>
          <p:cNvSpPr/>
          <p:nvPr/>
        </p:nvSpPr>
        <p:spPr>
          <a:xfrm>
            <a:off x="3989742" y="3704856"/>
            <a:ext cx="751330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319794"/>
            <a:chOff x="417710" y="546272"/>
            <a:chExt cx="3257642" cy="381614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56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Sentiment Analysis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DDEF815-AFEA-4F35-8A1E-7D95E209A1F1}"/>
              </a:ext>
            </a:extLst>
          </p:cNvPr>
          <p:cNvSpPr txBox="1"/>
          <p:nvPr/>
        </p:nvSpPr>
        <p:spPr>
          <a:xfrm>
            <a:off x="3989742" y="237006"/>
            <a:ext cx="6161566" cy="5821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Training and Evaluating the Model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noProof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  </a:t>
            </a:r>
            <a:r>
              <a:rPr kumimoji="0" lang="en-US" altLang="ko-KR" sz="1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Reading the 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dataset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Creating the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Model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Multiple inputs premises and hypotheses in minibatches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 and evaluate the model  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82E03D-856B-4464-A5BA-CD0F84276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184" y="2220674"/>
            <a:ext cx="4782217" cy="10955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0EC503-5FDF-4CF8-B562-CE1B2DA1D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184" y="1274090"/>
            <a:ext cx="5382376" cy="457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38227D-1BFB-408A-A04C-360B73414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184" y="3855554"/>
            <a:ext cx="5363323" cy="10764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7C6176C-4B8F-4820-BF4C-462C95F6F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184" y="5433961"/>
            <a:ext cx="5792008" cy="9335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88B9D4C-72A5-4BD8-8881-C77EE3B73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591833"/>
            <a:ext cx="346758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45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1C03E5-4406-4743-94B8-7173F7A56C2C}"/>
              </a:ext>
            </a:extLst>
          </p:cNvPr>
          <p:cNvSpPr/>
          <p:nvPr/>
        </p:nvSpPr>
        <p:spPr>
          <a:xfrm>
            <a:off x="3989742" y="3704856"/>
            <a:ext cx="751330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319794"/>
            <a:chOff x="417710" y="546272"/>
            <a:chExt cx="3257642" cy="381614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56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Sentiment Analysis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DDEF815-AFEA-4F35-8A1E-7D95E209A1F1}"/>
              </a:ext>
            </a:extLst>
          </p:cNvPr>
          <p:cNvSpPr txBox="1"/>
          <p:nvPr/>
        </p:nvSpPr>
        <p:spPr>
          <a:xfrm>
            <a:off x="3989742" y="237006"/>
            <a:ext cx="6161566" cy="4528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Training and Evaluating the Model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and evaluate the model  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88B9D4C-72A5-4BD8-8881-C77EE3B73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742" y="958142"/>
            <a:ext cx="3467584" cy="25911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4DCB28-C9FF-4D62-B134-8738168D7628}"/>
              </a:ext>
            </a:extLst>
          </p:cNvPr>
          <p:cNvSpPr txBox="1"/>
          <p:nvPr/>
        </p:nvSpPr>
        <p:spPr>
          <a:xfrm>
            <a:off x="3989742" y="3709582"/>
            <a:ext cx="609777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Using the Model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169B87-3D04-4D1F-B1B3-840DB0D56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742" y="4188118"/>
            <a:ext cx="5506218" cy="1428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EAF49E-C8FE-4EF4-B645-ABB257E54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742" y="5780779"/>
            <a:ext cx="5715798" cy="2381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4C65F7-F917-4F3A-8949-3098B59030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339" b="53704"/>
          <a:stretch/>
        </p:blipFill>
        <p:spPr>
          <a:xfrm>
            <a:off x="3989742" y="6182649"/>
            <a:ext cx="1241477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1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535DB6-28AA-48ED-851C-7BC2F42305F8}"/>
              </a:ext>
            </a:extLst>
          </p:cNvPr>
          <p:cNvSpPr/>
          <p:nvPr/>
        </p:nvSpPr>
        <p:spPr>
          <a:xfrm>
            <a:off x="4273139" y="580956"/>
            <a:ext cx="4200842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Sentiment Analysis and the Dataset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89E283-0DB6-4BF0-B86E-BE3D04CE5198}"/>
              </a:ext>
            </a:extLst>
          </p:cNvPr>
          <p:cNvSpPr/>
          <p:nvPr/>
        </p:nvSpPr>
        <p:spPr>
          <a:xfrm>
            <a:off x="4273139" y="3793441"/>
            <a:ext cx="489969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2. Roading the Dataset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683981-3F86-488D-8ECF-19354C658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556798"/>
              </p:ext>
            </p:extLst>
          </p:nvPr>
        </p:nvGraphicFramePr>
        <p:xfrm>
          <a:off x="4356267" y="1072198"/>
          <a:ext cx="3599411" cy="82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55469">
                  <a:extLst>
                    <a:ext uri="{9D8B030D-6E8A-4147-A177-3AD203B41FA5}">
                      <a16:colId xmlns:a16="http://schemas.microsoft.com/office/drawing/2014/main" val="3370213896"/>
                    </a:ext>
                  </a:extLst>
                </a:gridCol>
                <a:gridCol w="2443942">
                  <a:extLst>
                    <a:ext uri="{9D8B030D-6E8A-4147-A177-3AD203B41FA5}">
                      <a16:colId xmlns:a16="http://schemas.microsoft.com/office/drawing/2014/main" val="3164101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n>
                            <a:noFill/>
                          </a:ln>
                          <a:pattFill prst="pct5">
                            <a:fgClr>
                              <a:schemeClr val="tx1"/>
                            </a:fgClr>
                            <a:bgClr>
                              <a:schemeClr val="bg1"/>
                            </a:bgClr>
                          </a:pattFill>
                        </a:rPr>
                        <a:t>Data</a:t>
                      </a:r>
                      <a:endParaRPr lang="ko-KR" altLang="en-US" sz="1200" b="1" dirty="0">
                        <a:ln>
                          <a:noFill/>
                        </a:ln>
                        <a:pattFill prst="pct5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Large Movie Review Dataset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328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n>
                            <a:noFill/>
                          </a:ln>
                          <a:pattFill prst="pct5">
                            <a:fgClr>
                              <a:schemeClr val="tx1"/>
                            </a:fgClr>
                            <a:bgClr>
                              <a:schemeClr val="bg1"/>
                            </a:bgClr>
                          </a:pattFill>
                        </a:rPr>
                        <a:t>Size</a:t>
                      </a:r>
                      <a:endParaRPr lang="ko-KR" altLang="en-US" sz="1200" b="1" dirty="0">
                        <a:ln>
                          <a:noFill/>
                        </a:ln>
                        <a:pattFill prst="pct5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25,000 Movie Revies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121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n>
                            <a:noFill/>
                          </a:ln>
                          <a:pattFill prst="pct5">
                            <a:fgClr>
                              <a:schemeClr val="tx1"/>
                            </a:fgClr>
                            <a:bgClr>
                              <a:schemeClr val="bg1"/>
                            </a:bgClr>
                          </a:pattFill>
                        </a:rPr>
                        <a:t>Label</a:t>
                      </a:r>
                      <a:endParaRPr lang="ko-KR" altLang="en-US" sz="1200" b="1" dirty="0">
                        <a:ln>
                          <a:noFill/>
                        </a:ln>
                        <a:pattFill prst="pct5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“positive” and “negative”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7964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422F172-5D4F-4DF1-978C-D637E8137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268" y="2619262"/>
            <a:ext cx="2419688" cy="80973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1C03E5-4406-4743-94B8-7173F7A56C2C}"/>
              </a:ext>
            </a:extLst>
          </p:cNvPr>
          <p:cNvSpPr/>
          <p:nvPr/>
        </p:nvSpPr>
        <p:spPr>
          <a:xfrm>
            <a:off x="4273139" y="2254821"/>
            <a:ext cx="489969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1. Setting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9B471C7-57FB-4C98-B67B-94D0BD830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266" y="4158501"/>
            <a:ext cx="4698283" cy="105454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BA13D78-026D-4BDB-9955-1AECF9015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266" y="5179999"/>
            <a:ext cx="6911162" cy="442359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628456"/>
            <a:chOff x="417710" y="546272"/>
            <a:chExt cx="3257642" cy="40375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</a:rPr>
                <a:t>Dive</a:t>
              </a:r>
              <a:r>
                <a:rPr lang="ko-KR" altLang="en-US" sz="2800" b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 dirty="0">
                  <a:solidFill>
                    <a:prstClr val="white"/>
                  </a:solidFill>
                </a:rPr>
                <a:t>into</a:t>
              </a:r>
            </a:p>
            <a:p>
              <a:pPr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</a:rPr>
                <a:t>Deep</a:t>
              </a:r>
              <a:r>
                <a:rPr lang="ko-KR" altLang="en-US" sz="2800" b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 dirty="0">
                  <a:solidFill>
                    <a:prstClr val="white"/>
                  </a:solidFill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i="1" dirty="0">
                  <a:solidFill>
                    <a:schemeClr val="bg1"/>
                  </a:solidFill>
                  <a:cs typeface="Aharoni" panose="02010803020104030203" pitchFamily="2" charset="-79"/>
                </a:rPr>
                <a:t>Sentiment Analysis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 dirty="0">
                  <a:solidFill>
                    <a:srgbClr val="8899B1"/>
                  </a:solidFill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666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1C03E5-4406-4743-94B8-7173F7A56C2C}"/>
              </a:ext>
            </a:extLst>
          </p:cNvPr>
          <p:cNvSpPr/>
          <p:nvPr/>
        </p:nvSpPr>
        <p:spPr>
          <a:xfrm>
            <a:off x="4092386" y="357842"/>
            <a:ext cx="4899699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3. Corresponding label : positive 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“1”  /   negative  “0”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628456"/>
            <a:chOff x="417710" y="546272"/>
            <a:chExt cx="3257642" cy="40375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Sentiment Analysis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EF86C1E-4FB9-4023-B5F2-C961C2EE4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386" y="842976"/>
            <a:ext cx="5782482" cy="29817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D1FC1B-B4D4-4951-A853-A8E2D3ED2C6F}"/>
              </a:ext>
            </a:extLst>
          </p:cNvPr>
          <p:cNvSpPr txBox="1"/>
          <p:nvPr/>
        </p:nvSpPr>
        <p:spPr>
          <a:xfrm>
            <a:off x="4092386" y="5574244"/>
            <a:ext cx="8016254" cy="1851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8899B1"/>
                </a:solidFill>
              </a:rPr>
              <a:t>for ~  in zip : List </a:t>
            </a:r>
            <a:r>
              <a:rPr lang="ko-KR" altLang="en-US" sz="1200" dirty="0">
                <a:solidFill>
                  <a:srgbClr val="8899B1"/>
                </a:solidFill>
              </a:rPr>
              <a:t>여러 개로 </a:t>
            </a:r>
            <a:r>
              <a:rPr lang="en-US" altLang="ko-KR" sz="1200" dirty="0">
                <a:solidFill>
                  <a:srgbClr val="8899B1"/>
                </a:solidFill>
              </a:rPr>
              <a:t>slice</a:t>
            </a:r>
            <a:r>
              <a:rPr lang="ko-KR" altLang="en-US" sz="1200" dirty="0">
                <a:solidFill>
                  <a:srgbClr val="8899B1"/>
                </a:solidFill>
              </a:rPr>
              <a:t>해서 </a:t>
            </a:r>
            <a:r>
              <a:rPr lang="en-US" altLang="ko-KR" sz="1200" dirty="0">
                <a:solidFill>
                  <a:srgbClr val="8899B1"/>
                </a:solidFill>
              </a:rPr>
              <a:t>return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8899B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8899B1"/>
                </a:solidFill>
              </a:rPr>
              <a:t>                               </a:t>
            </a:r>
            <a:r>
              <a:rPr lang="en-US" altLang="ko-KR" sz="1200" dirty="0">
                <a:solidFill>
                  <a:srgbClr val="8899B1"/>
                </a:solidFill>
                <a:sym typeface="Wingdings" panose="05000000000000000000" pitchFamily="2" charset="2"/>
              </a:rPr>
              <a:t>  (1,2) (3,7) (5,4) (6,8)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8899B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8899B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8899B1"/>
              </a:solidFill>
            </a:endParaRPr>
          </a:p>
        </p:txBody>
      </p: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8B7FE73F-FBD1-4537-998D-C80326D0D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81633"/>
              </p:ext>
            </p:extLst>
          </p:nvPr>
        </p:nvGraphicFramePr>
        <p:xfrm>
          <a:off x="4553494" y="6013177"/>
          <a:ext cx="486806" cy="480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03">
                  <a:extLst>
                    <a:ext uri="{9D8B030D-6E8A-4147-A177-3AD203B41FA5}">
                      <a16:colId xmlns:a16="http://schemas.microsoft.com/office/drawing/2014/main" val="1569315689"/>
                    </a:ext>
                  </a:extLst>
                </a:gridCol>
                <a:gridCol w="243403">
                  <a:extLst>
                    <a:ext uri="{9D8B030D-6E8A-4147-A177-3AD203B41FA5}">
                      <a16:colId xmlns:a16="http://schemas.microsoft.com/office/drawing/2014/main" val="2307137874"/>
                    </a:ext>
                  </a:extLst>
                </a:gridCol>
              </a:tblGrid>
              <a:tr h="2376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3343" marR="63343" marT="28792" marB="28792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3343" marR="63343" marT="28792" marB="2879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693604"/>
                  </a:ext>
                </a:extLst>
              </a:tr>
              <a:tr h="2376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343" marR="63343" marT="28792" marB="28792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343" marR="63343" marT="28792" marB="2879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189525"/>
                  </a:ext>
                </a:extLst>
              </a:tr>
            </a:tbl>
          </a:graphicData>
        </a:graphic>
      </p:graphicFrame>
      <p:graphicFrame>
        <p:nvGraphicFramePr>
          <p:cNvPr id="21" name="표 13">
            <a:extLst>
              <a:ext uri="{FF2B5EF4-FFF2-40B4-BE49-F238E27FC236}">
                <a16:creationId xmlns:a16="http://schemas.microsoft.com/office/drawing/2014/main" id="{255EBFA1-D228-49E5-8FF9-0D8ACF5F9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75685"/>
              </p:ext>
            </p:extLst>
          </p:nvPr>
        </p:nvGraphicFramePr>
        <p:xfrm>
          <a:off x="5215790" y="6015024"/>
          <a:ext cx="486806" cy="480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03">
                  <a:extLst>
                    <a:ext uri="{9D8B030D-6E8A-4147-A177-3AD203B41FA5}">
                      <a16:colId xmlns:a16="http://schemas.microsoft.com/office/drawing/2014/main" val="1569315689"/>
                    </a:ext>
                  </a:extLst>
                </a:gridCol>
                <a:gridCol w="243403">
                  <a:extLst>
                    <a:ext uri="{9D8B030D-6E8A-4147-A177-3AD203B41FA5}">
                      <a16:colId xmlns:a16="http://schemas.microsoft.com/office/drawing/2014/main" val="2307137874"/>
                    </a:ext>
                  </a:extLst>
                </a:gridCol>
              </a:tblGrid>
              <a:tr h="2376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3343" marR="63343" marT="28792" marB="28792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63343" marR="63343" marT="28792" marB="2879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693604"/>
                  </a:ext>
                </a:extLst>
              </a:tr>
              <a:tr h="2376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343" marR="63343" marT="28792" marB="28792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343" marR="63343" marT="28792" marB="2879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18952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DF22AEC-9A5F-4B20-AFBB-B422A3FA8F2E}"/>
              </a:ext>
            </a:extLst>
          </p:cNvPr>
          <p:cNvSpPr txBox="1"/>
          <p:nvPr/>
        </p:nvSpPr>
        <p:spPr>
          <a:xfrm>
            <a:off x="4092386" y="5125539"/>
            <a:ext cx="6097772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0CC49F4-D370-48B1-97E5-98990AE59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386" y="3941207"/>
            <a:ext cx="5782482" cy="781159"/>
          </a:xfrm>
          <a:prstGeom prst="rect">
            <a:avLst/>
          </a:prstGeom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167386F-4C24-450D-B620-566D84676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306445"/>
              </p:ext>
            </p:extLst>
          </p:nvPr>
        </p:nvGraphicFramePr>
        <p:xfrm>
          <a:off x="4092386" y="4886657"/>
          <a:ext cx="5782481" cy="548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2352">
                  <a:extLst>
                    <a:ext uri="{9D8B030D-6E8A-4147-A177-3AD203B41FA5}">
                      <a16:colId xmlns:a16="http://schemas.microsoft.com/office/drawing/2014/main" val="3370213896"/>
                    </a:ext>
                  </a:extLst>
                </a:gridCol>
                <a:gridCol w="1571631">
                  <a:extLst>
                    <a:ext uri="{9D8B030D-6E8A-4147-A177-3AD203B41FA5}">
                      <a16:colId xmlns:a16="http://schemas.microsoft.com/office/drawing/2014/main" val="3164101318"/>
                    </a:ext>
                  </a:extLst>
                </a:gridCol>
                <a:gridCol w="1859249">
                  <a:extLst>
                    <a:ext uri="{9D8B030D-6E8A-4147-A177-3AD203B41FA5}">
                      <a16:colId xmlns:a16="http://schemas.microsoft.com/office/drawing/2014/main" val="543714357"/>
                    </a:ext>
                  </a:extLst>
                </a:gridCol>
                <a:gridCol w="1859249">
                  <a:extLst>
                    <a:ext uri="{9D8B030D-6E8A-4147-A177-3AD203B41FA5}">
                      <a16:colId xmlns:a16="http://schemas.microsoft.com/office/drawing/2014/main" val="2543474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noFill/>
                          </a:ln>
                          <a:pattFill prst="pct5">
                            <a:fgClr>
                              <a:schemeClr val="tx1"/>
                            </a:fgClr>
                            <a:bgClr>
                              <a:schemeClr val="bg1"/>
                            </a:bgClr>
                          </a:pattFill>
                        </a:rPr>
                        <a:t>0</a:t>
                      </a:r>
                      <a:endParaRPr lang="ko-KR" altLang="en-US" sz="1200" b="1" dirty="0">
                        <a:ln>
                          <a:noFill/>
                        </a:ln>
                        <a:pattFill prst="pct5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Normally the ~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The Bible teaches ~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Being someone ~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328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n>
                            <a:noFill/>
                          </a:ln>
                          <a:pattFill prst="pct5">
                            <a:fgClr>
                              <a:schemeClr val="tx1"/>
                            </a:fgClr>
                            <a:bgClr>
                              <a:schemeClr val="bg1"/>
                            </a:bgClr>
                          </a:pattFill>
                        </a:rPr>
                        <a:t>1</a:t>
                      </a:r>
                      <a:endParaRPr lang="ko-KR" altLang="en-US" sz="1200" b="1" dirty="0">
                        <a:ln>
                          <a:noFill/>
                        </a:ln>
                        <a:pattFill prst="pct5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121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15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1C03E5-4406-4743-94B8-7173F7A56C2C}"/>
              </a:ext>
            </a:extLst>
          </p:cNvPr>
          <p:cNvSpPr/>
          <p:nvPr/>
        </p:nvSpPr>
        <p:spPr>
          <a:xfrm>
            <a:off x="4092386" y="357842"/>
            <a:ext cx="4899699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Tokenization and Vocabulary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628456"/>
            <a:chOff x="417710" y="546272"/>
            <a:chExt cx="3257642" cy="40375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Sentiment Analysis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DF22AEC-9A5F-4B20-AFBB-B422A3FA8F2E}"/>
              </a:ext>
            </a:extLst>
          </p:cNvPr>
          <p:cNvSpPr txBox="1"/>
          <p:nvPr/>
        </p:nvSpPr>
        <p:spPr>
          <a:xfrm>
            <a:off x="4053078" y="4598810"/>
            <a:ext cx="6097772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1086AF-2485-4ACC-8EAA-A9E12F41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543" y="851097"/>
            <a:ext cx="5668166" cy="9907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267B46-AD70-4773-B823-1F610CEC53A6}"/>
              </a:ext>
            </a:extLst>
          </p:cNvPr>
          <p:cNvSpPr txBox="1"/>
          <p:nvPr/>
        </p:nvSpPr>
        <p:spPr>
          <a:xfrm>
            <a:off x="4092386" y="1978349"/>
            <a:ext cx="6097772" cy="334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min_freq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= </a:t>
            </a:r>
            <a:r>
              <a:rPr lang="ko-KR" altLang="en-US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빈도수 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dirty="0" err="1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min_freq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= 5 : </a:t>
            </a:r>
            <a:r>
              <a:rPr lang="ko-KR" altLang="en-US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빈도수가 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5</a:t>
            </a:r>
            <a:r>
              <a:rPr lang="ko-KR" altLang="en-US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번 이산인 단어만 허용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8899B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CD1FDC-9B13-48E3-AFE8-E4D9BA0A6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863" y="3051715"/>
            <a:ext cx="2497697" cy="167635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CB659F-0EAF-45B6-8F54-CB3BC44586F3}"/>
              </a:ext>
            </a:extLst>
          </p:cNvPr>
          <p:cNvCxnSpPr>
            <a:cxnSpLocks/>
          </p:cNvCxnSpPr>
          <p:nvPr/>
        </p:nvCxnSpPr>
        <p:spPr>
          <a:xfrm>
            <a:off x="5192863" y="4713763"/>
            <a:ext cx="27316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6F5910C-6A4C-4004-9BFD-584C891A1922}"/>
              </a:ext>
            </a:extLst>
          </p:cNvPr>
          <p:cNvCxnSpPr>
            <a:cxnSpLocks/>
          </p:cNvCxnSpPr>
          <p:nvPr/>
        </p:nvCxnSpPr>
        <p:spPr>
          <a:xfrm flipV="1">
            <a:off x="5192863" y="2826135"/>
            <a:ext cx="0" cy="18876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F2FA9F7-BD38-4256-9C02-FFEB0B28C750}"/>
              </a:ext>
            </a:extLst>
          </p:cNvPr>
          <p:cNvSpPr txBox="1"/>
          <p:nvPr/>
        </p:nvSpPr>
        <p:spPr>
          <a:xfrm>
            <a:off x="4149543" y="2413557"/>
            <a:ext cx="2086640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축을 포함한 리뷰의 </a:t>
            </a:r>
            <a:r>
              <a:rPr lang="ko-KR" altLang="en-US" sz="12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갯수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C8828E-2044-4638-8FE7-C079565E3E2B}"/>
              </a:ext>
            </a:extLst>
          </p:cNvPr>
          <p:cNvSpPr txBox="1"/>
          <p:nvPr/>
        </p:nvSpPr>
        <p:spPr>
          <a:xfrm>
            <a:off x="7940615" y="4546954"/>
            <a:ext cx="2384351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 리뷰에 포함된 단어들의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갯수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B4AE92-D761-4FBF-A9CF-F61C1C57E7D4}"/>
              </a:ext>
            </a:extLst>
          </p:cNvPr>
          <p:cNvSpPr txBox="1"/>
          <p:nvPr/>
        </p:nvSpPr>
        <p:spPr>
          <a:xfrm>
            <a:off x="4149543" y="5202226"/>
            <a:ext cx="609777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625CD5-F899-4326-AF19-98B591B8AB84}"/>
              </a:ext>
            </a:extLst>
          </p:cNvPr>
          <p:cNvSpPr txBox="1"/>
          <p:nvPr/>
        </p:nvSpPr>
        <p:spPr>
          <a:xfrm>
            <a:off x="4053078" y="5018305"/>
            <a:ext cx="609777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Padding 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to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the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Same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Length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2D7570D-A3C4-4AFE-9705-E257D60F0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386" y="5464415"/>
            <a:ext cx="5153744" cy="76210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BE748A8-725A-4DA7-83CF-80FD32255F28}"/>
              </a:ext>
            </a:extLst>
          </p:cNvPr>
          <p:cNvSpPr txBox="1"/>
          <p:nvPr/>
        </p:nvSpPr>
        <p:spPr>
          <a:xfrm>
            <a:off x="4053078" y="6314642"/>
            <a:ext cx="6097772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한 리뷰 당 들어있는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token 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수를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500</a:t>
            </a:r>
            <a:r>
              <a:rPr lang="ko-KR" altLang="en-US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으로 맞춤   </a:t>
            </a: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8233740C-7BFB-4F84-8E8E-617DD9085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124" y="6369957"/>
            <a:ext cx="1009791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9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1C03E5-4406-4743-94B8-7173F7A56C2C}"/>
              </a:ext>
            </a:extLst>
          </p:cNvPr>
          <p:cNvSpPr/>
          <p:nvPr/>
        </p:nvSpPr>
        <p:spPr>
          <a:xfrm>
            <a:off x="4149543" y="562026"/>
            <a:ext cx="4899699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6. Creating the Data Iterator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628456"/>
            <a:chOff x="417710" y="546272"/>
            <a:chExt cx="3257642" cy="40375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Sentiment Analysis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A267B46-AD70-4773-B823-1F610CEC53A6}"/>
              </a:ext>
            </a:extLst>
          </p:cNvPr>
          <p:cNvSpPr txBox="1"/>
          <p:nvPr/>
        </p:nvSpPr>
        <p:spPr>
          <a:xfrm>
            <a:off x="10642533" y="1015850"/>
            <a:ext cx="32012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y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2FA9F7-BD38-4256-9C02-FFEB0B28C750}"/>
              </a:ext>
            </a:extLst>
          </p:cNvPr>
          <p:cNvSpPr txBox="1"/>
          <p:nvPr/>
        </p:nvSpPr>
        <p:spPr>
          <a:xfrm>
            <a:off x="9363944" y="466460"/>
            <a:ext cx="2086640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Minibatch : 64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C8828E-2044-4638-8FE7-C079565E3E2B}"/>
              </a:ext>
            </a:extLst>
          </p:cNvPr>
          <p:cNvSpPr txBox="1"/>
          <p:nvPr/>
        </p:nvSpPr>
        <p:spPr>
          <a:xfrm>
            <a:off x="9288021" y="1455463"/>
            <a:ext cx="374045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B4AE92-D761-4FBF-A9CF-F61C1C57E7D4}"/>
              </a:ext>
            </a:extLst>
          </p:cNvPr>
          <p:cNvSpPr txBox="1"/>
          <p:nvPr/>
        </p:nvSpPr>
        <p:spPr>
          <a:xfrm>
            <a:off x="4149543" y="5401437"/>
            <a:ext cx="609777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625CD5-F899-4326-AF19-98B591B8AB84}"/>
              </a:ext>
            </a:extLst>
          </p:cNvPr>
          <p:cNvSpPr txBox="1"/>
          <p:nvPr/>
        </p:nvSpPr>
        <p:spPr>
          <a:xfrm>
            <a:off x="4189231" y="2666551"/>
            <a:ext cx="609777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Putting All Together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D98602-2719-4515-9ECF-860F5242D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829" y="1107849"/>
            <a:ext cx="4706007" cy="1028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AD8153-BD29-4BB0-AAEC-5BFA3A00D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283" y="834435"/>
            <a:ext cx="1495634" cy="2381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59BE9F-FA7D-4875-82B3-18B7EECA4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6336" y="2078921"/>
            <a:ext cx="1457528" cy="232061"/>
          </a:xfrm>
          <a:prstGeom prst="rect">
            <a:avLst/>
          </a:prstGeom>
        </p:spPr>
      </p:pic>
      <p:graphicFrame>
        <p:nvGraphicFramePr>
          <p:cNvPr id="30" name="표 13">
            <a:extLst>
              <a:ext uri="{FF2B5EF4-FFF2-40B4-BE49-F238E27FC236}">
                <a16:creationId xmlns:a16="http://schemas.microsoft.com/office/drawing/2014/main" id="{0BEED0DE-E4BE-462F-A8B8-84618A3DC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375951"/>
              </p:ext>
            </p:extLst>
          </p:nvPr>
        </p:nvGraphicFramePr>
        <p:xfrm>
          <a:off x="9630420" y="1342508"/>
          <a:ext cx="707340" cy="559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80">
                  <a:extLst>
                    <a:ext uri="{9D8B030D-6E8A-4147-A177-3AD203B41FA5}">
                      <a16:colId xmlns:a16="http://schemas.microsoft.com/office/drawing/2014/main" val="794109033"/>
                    </a:ext>
                  </a:extLst>
                </a:gridCol>
                <a:gridCol w="235780">
                  <a:extLst>
                    <a:ext uri="{9D8B030D-6E8A-4147-A177-3AD203B41FA5}">
                      <a16:colId xmlns:a16="http://schemas.microsoft.com/office/drawing/2014/main" val="1569315689"/>
                    </a:ext>
                  </a:extLst>
                </a:gridCol>
                <a:gridCol w="235780">
                  <a:extLst>
                    <a:ext uri="{9D8B030D-6E8A-4147-A177-3AD203B41FA5}">
                      <a16:colId xmlns:a16="http://schemas.microsoft.com/office/drawing/2014/main" val="2307137874"/>
                    </a:ext>
                  </a:extLst>
                </a:gridCol>
              </a:tblGrid>
              <a:tr h="130914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9682" marR="49682" marT="22582" marB="22582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9682" marR="49682" marT="22582" marB="22582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9682" marR="49682" marT="22582" marB="2258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969276"/>
                  </a:ext>
                </a:extLst>
              </a:tr>
              <a:tr h="18860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9682" marR="49682" marT="22582" marB="22582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9682" marR="49682" marT="22582" marB="22582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9682" marR="49682" marT="22582" marB="2258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693604"/>
                  </a:ext>
                </a:extLst>
              </a:tr>
              <a:tr h="188602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9682" marR="49682" marT="22582" marB="22582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9682" marR="49682" marT="22582" marB="22582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9682" marR="49682" marT="22582" marB="2258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189525"/>
                  </a:ext>
                </a:extLst>
              </a:tr>
            </a:tbl>
          </a:graphicData>
        </a:graphic>
      </p:graphicFrame>
      <p:graphicFrame>
        <p:nvGraphicFramePr>
          <p:cNvPr id="31" name="표 13">
            <a:extLst>
              <a:ext uri="{FF2B5EF4-FFF2-40B4-BE49-F238E27FC236}">
                <a16:creationId xmlns:a16="http://schemas.microsoft.com/office/drawing/2014/main" id="{7457355E-1BF5-4C88-85EB-B08FFAC44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20311"/>
              </p:ext>
            </p:extLst>
          </p:nvPr>
        </p:nvGraphicFramePr>
        <p:xfrm>
          <a:off x="10675959" y="1342506"/>
          <a:ext cx="223807" cy="565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07">
                  <a:extLst>
                    <a:ext uri="{9D8B030D-6E8A-4147-A177-3AD203B41FA5}">
                      <a16:colId xmlns:a16="http://schemas.microsoft.com/office/drawing/2014/main" val="1569315689"/>
                    </a:ext>
                  </a:extLst>
                </a:gridCol>
              </a:tblGrid>
              <a:tr h="193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53538" marR="53538" marT="24335" marB="2433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14769"/>
                  </a:ext>
                </a:extLst>
              </a:tr>
              <a:tr h="193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53538" marR="53538" marT="24335" marB="2433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693604"/>
                  </a:ext>
                </a:extLst>
              </a:tr>
              <a:tr h="177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53538" marR="53538" marT="24335" marB="2433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18952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39C56C1-6A42-4E12-9C99-468D6FB62C5F}"/>
              </a:ext>
            </a:extLst>
          </p:cNvPr>
          <p:cNvSpPr txBox="1"/>
          <p:nvPr/>
        </p:nvSpPr>
        <p:spPr>
          <a:xfrm>
            <a:off x="9764010" y="1034653"/>
            <a:ext cx="484193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500           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C3C86D0-B972-4715-9001-7EBADF802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231" y="3188453"/>
            <a:ext cx="5630061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7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1C03E5-4406-4743-94B8-7173F7A56C2C}"/>
              </a:ext>
            </a:extLst>
          </p:cNvPr>
          <p:cNvSpPr/>
          <p:nvPr/>
        </p:nvSpPr>
        <p:spPr>
          <a:xfrm>
            <a:off x="4092386" y="357842"/>
            <a:ext cx="489969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Using Recurrent Neural Networks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628456"/>
            <a:chOff x="417710" y="546272"/>
            <a:chExt cx="3257642" cy="40375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Sentiment Analysis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4B4AE92-D761-4FBF-A9CF-F61C1C57E7D4}"/>
              </a:ext>
            </a:extLst>
          </p:cNvPr>
          <p:cNvSpPr txBox="1"/>
          <p:nvPr/>
        </p:nvSpPr>
        <p:spPr>
          <a:xfrm>
            <a:off x="4149543" y="5777406"/>
            <a:ext cx="7619315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8899B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**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8899B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kwargs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8899B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: **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899B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변수 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 err="1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키원드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=“ “ </a:t>
            </a:r>
            <a:r>
              <a:rPr lang="ko-KR" altLang="en-US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입력할 경우 그것을 각각 키와 값으로 가져오는 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“</a:t>
            </a:r>
            <a:r>
              <a:rPr lang="ko-KR" altLang="en-US" sz="1200" dirty="0" err="1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딕셔너리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＂</a:t>
            </a:r>
            <a:r>
              <a:rPr lang="ko-KR" altLang="en-US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처리</a:t>
            </a:r>
            <a:endParaRPr lang="en-US" altLang="ko-KR" sz="1200" dirty="0">
              <a:solidFill>
                <a:srgbClr val="8899B1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super(). :</a:t>
            </a:r>
            <a:r>
              <a:rPr lang="ko-KR" altLang="en-US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자식클래스에서 부모클래스 내용을 사용</a:t>
            </a:r>
            <a:endParaRPr lang="en-US" altLang="ko-KR" sz="1200" dirty="0">
              <a:solidFill>
                <a:srgbClr val="8899B1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bidirectioinal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= True : </a:t>
            </a:r>
            <a:r>
              <a:rPr lang="en-US" altLang="ko-KR" sz="1200" dirty="0" err="1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outpu</a:t>
            </a:r>
            <a:r>
              <a:rPr lang="ko-KR" altLang="en-US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마지막 차원수가 </a:t>
            </a:r>
            <a:r>
              <a:rPr lang="en-US" altLang="ko-KR" sz="1200" dirty="0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2*</a:t>
            </a:r>
            <a:r>
              <a:rPr lang="en-US" altLang="ko-KR" sz="1200" dirty="0" err="1">
                <a:solidFill>
                  <a:srgbClr val="8899B1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hidden_size</a:t>
            </a:r>
            <a:endParaRPr lang="en-US" altLang="ko-KR" sz="1200" dirty="0">
              <a:solidFill>
                <a:srgbClr val="8899B1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625CD5-F899-4326-AF19-98B591B8AB84}"/>
              </a:ext>
            </a:extLst>
          </p:cNvPr>
          <p:cNvSpPr txBox="1"/>
          <p:nvPr/>
        </p:nvSpPr>
        <p:spPr>
          <a:xfrm>
            <a:off x="4039690" y="3407734"/>
            <a:ext cx="609777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Using a Recurrent Neural Network model (+ LSTM)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3F3F6E-0161-46BB-8592-83186D306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690" y="3836863"/>
            <a:ext cx="5725324" cy="17718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66CD75-EB18-47FA-ADC9-E5254D732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387" y="808382"/>
            <a:ext cx="4899698" cy="236967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CB1C4D8-534B-4169-AC27-E68A9E6DD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352" y="2098776"/>
            <a:ext cx="4534533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1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628456"/>
            <a:chOff x="417710" y="546272"/>
            <a:chExt cx="3257642" cy="40375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Sentiment Analysis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D7D2FCB-37FD-4E6E-A822-95540F90F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386" y="855270"/>
            <a:ext cx="5449060" cy="4001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02CB9F1-88B9-4489-A4A7-29897339FD48}"/>
              </a:ext>
            </a:extLst>
          </p:cNvPr>
          <p:cNvSpPr txBox="1"/>
          <p:nvPr/>
        </p:nvSpPr>
        <p:spPr>
          <a:xfrm>
            <a:off x="4042220" y="375229"/>
            <a:ext cx="609391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Using a Recurrent Neural Network model (+ LSTM)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39641C-B369-4A7C-9C41-D3D2E41AA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386" y="1255376"/>
            <a:ext cx="5449060" cy="2629267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80DB79B-9AEF-4DE1-A620-5A8C3740D28D}"/>
              </a:ext>
            </a:extLst>
          </p:cNvPr>
          <p:cNvCxnSpPr>
            <a:cxnSpLocks/>
          </p:cNvCxnSpPr>
          <p:nvPr/>
        </p:nvCxnSpPr>
        <p:spPr>
          <a:xfrm>
            <a:off x="4293717" y="5063017"/>
            <a:ext cx="960288" cy="0"/>
          </a:xfrm>
          <a:prstGeom prst="straightConnector1">
            <a:avLst/>
          </a:prstGeom>
          <a:ln>
            <a:solidFill>
              <a:srgbClr val="8899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44E763-FEA7-4D9D-82A3-65CD4B9F8018}"/>
              </a:ext>
            </a:extLst>
          </p:cNvPr>
          <p:cNvSpPr txBox="1"/>
          <p:nvPr/>
        </p:nvSpPr>
        <p:spPr>
          <a:xfrm>
            <a:off x="4092386" y="3987567"/>
            <a:ext cx="1426748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column (axis=1)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1138176-0664-4A05-984F-DD26490D3A6C}"/>
              </a:ext>
            </a:extLst>
          </p:cNvPr>
          <p:cNvCxnSpPr>
            <a:cxnSpLocks/>
          </p:cNvCxnSpPr>
          <p:nvPr/>
        </p:nvCxnSpPr>
        <p:spPr>
          <a:xfrm flipV="1">
            <a:off x="4344213" y="4532701"/>
            <a:ext cx="746552" cy="642938"/>
          </a:xfrm>
          <a:prstGeom prst="straightConnector1">
            <a:avLst/>
          </a:prstGeom>
          <a:ln>
            <a:solidFill>
              <a:srgbClr val="8899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25BDF35-4387-4BAB-BA3C-A016D48127D6}"/>
              </a:ext>
            </a:extLst>
          </p:cNvPr>
          <p:cNvCxnSpPr>
            <a:cxnSpLocks/>
          </p:cNvCxnSpPr>
          <p:nvPr/>
        </p:nvCxnSpPr>
        <p:spPr>
          <a:xfrm flipV="1">
            <a:off x="4469892" y="4301884"/>
            <a:ext cx="0" cy="941798"/>
          </a:xfrm>
          <a:prstGeom prst="straightConnector1">
            <a:avLst/>
          </a:prstGeom>
          <a:ln>
            <a:solidFill>
              <a:srgbClr val="8899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2E97D8A-9D49-4B3D-89F8-1CBB2FFCA768}"/>
              </a:ext>
            </a:extLst>
          </p:cNvPr>
          <p:cNvSpPr txBox="1"/>
          <p:nvPr/>
        </p:nvSpPr>
        <p:spPr>
          <a:xfrm>
            <a:off x="5304501" y="4889588"/>
            <a:ext cx="1206601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row (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a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xis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F6DC06-CC7C-4F08-ABE1-D1DC6C14905A}"/>
              </a:ext>
            </a:extLst>
          </p:cNvPr>
          <p:cNvSpPr txBox="1"/>
          <p:nvPr/>
        </p:nvSpPr>
        <p:spPr>
          <a:xfrm>
            <a:off x="4500569" y="4521982"/>
            <a:ext cx="1281383" cy="3336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depth (axis=2)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364D812-22B0-4491-9CF8-2C4F452A5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177" y="5854453"/>
            <a:ext cx="5839640" cy="54300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D8E7394-BE48-4A0D-9E85-3E21A17B00D2}"/>
              </a:ext>
            </a:extLst>
          </p:cNvPr>
          <p:cNvSpPr txBox="1"/>
          <p:nvPr/>
        </p:nvSpPr>
        <p:spPr>
          <a:xfrm>
            <a:off x="4042220" y="5377644"/>
            <a:ext cx="609777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Create a bidirectional RNN with tow hidden layers</a:t>
            </a:r>
          </a:p>
        </p:txBody>
      </p:sp>
    </p:spTree>
    <p:extLst>
      <p:ext uri="{BB962C8B-B14F-4D97-AF65-F5344CB8AC3E}">
        <p14:creationId xmlns:p14="http://schemas.microsoft.com/office/powerpoint/2010/main" val="85097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89E283-0DB6-4BF0-B86E-BE3D04CE5198}"/>
              </a:ext>
            </a:extLst>
          </p:cNvPr>
          <p:cNvSpPr/>
          <p:nvPr/>
        </p:nvSpPr>
        <p:spPr>
          <a:xfrm>
            <a:off x="4196250" y="2053304"/>
            <a:ext cx="489969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4. No longer update word vectors during training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FEFA9A-67FD-48DE-AE86-B5C37531A5C7}"/>
              </a:ext>
            </a:extLst>
          </p:cNvPr>
          <p:cNvGrpSpPr/>
          <p:nvPr/>
        </p:nvGrpSpPr>
        <p:grpSpPr>
          <a:xfrm>
            <a:off x="423142" y="580957"/>
            <a:ext cx="3062780" cy="5628456"/>
            <a:chOff x="417710" y="546272"/>
            <a:chExt cx="3257642" cy="40375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400525-8ADA-4DF8-B43F-CD0B4D570DD4}"/>
                </a:ext>
              </a:extLst>
            </p:cNvPr>
            <p:cNvSpPr/>
            <p:nvPr/>
          </p:nvSpPr>
          <p:spPr>
            <a:xfrm>
              <a:off x="417710" y="546272"/>
              <a:ext cx="2885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1612EB-0D83-491C-85E3-B01B39F33876}"/>
                </a:ext>
              </a:extLst>
            </p:cNvPr>
            <p:cNvSpPr txBox="1"/>
            <p:nvPr/>
          </p:nvSpPr>
          <p:spPr>
            <a:xfrm>
              <a:off x="417710" y="3800475"/>
              <a:ext cx="3257642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Sentiment Analysis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Natural Language Inference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9D667E6-706F-4A7D-9611-EEEB30C3CA7A}"/>
              </a:ext>
            </a:extLst>
          </p:cNvPr>
          <p:cNvSpPr txBox="1"/>
          <p:nvPr/>
        </p:nvSpPr>
        <p:spPr>
          <a:xfrm>
            <a:off x="4239028" y="455726"/>
            <a:ext cx="609777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3. Loading Pre-trained Word Vectors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D68C92E-C5B9-4DFB-91AD-F68E0554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54" y="900792"/>
            <a:ext cx="3924848" cy="2857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D4D2E29-D788-4D0C-AE44-A9C19B4BA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54" y="1172678"/>
            <a:ext cx="3286584" cy="3905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9120E69-9F46-4B07-A41A-22693A6B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854" y="1674202"/>
            <a:ext cx="981212" cy="1905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943260-1E6B-44FE-8573-89515898E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028" y="2477118"/>
            <a:ext cx="4736491" cy="4401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951DE3-1765-4811-95C0-4EEF8A6CFD69}"/>
              </a:ext>
            </a:extLst>
          </p:cNvPr>
          <p:cNvSpPr txBox="1"/>
          <p:nvPr/>
        </p:nvSpPr>
        <p:spPr>
          <a:xfrm>
            <a:off x="4196250" y="3221928"/>
            <a:ext cx="609777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Training and Evaluating 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the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Model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B3DC3D6-88D1-4006-A686-81B608526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250" y="3711974"/>
            <a:ext cx="5839640" cy="75258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90F9D70-7400-468F-A46F-DDE352DCF9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6250" y="4580715"/>
            <a:ext cx="2842503" cy="20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089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1208</Words>
  <Application>Microsoft Office PowerPoint</Application>
  <PresentationFormat>와이드스크린</PresentationFormat>
  <Paragraphs>294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CMMI10</vt:lpstr>
      <vt:lpstr>CMMI8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LeeSaeBom</cp:lastModifiedBy>
  <cp:revision>355</cp:revision>
  <dcterms:created xsi:type="dcterms:W3CDTF">2020-09-22T02:49:34Z</dcterms:created>
  <dcterms:modified xsi:type="dcterms:W3CDTF">2021-03-04T05:51:57Z</dcterms:modified>
</cp:coreProperties>
</file>