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82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51016" y="2603537"/>
            <a:ext cx="289598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>
                <a:solidFill>
                  <a:srgbClr val="C5A48D"/>
                </a:solidFill>
              </a:rPr>
              <a:t>Preliminaries / </a:t>
            </a:r>
            <a:r>
              <a:rPr lang="en-US" altLang="ko-KR" sz="1400" b="1" u="sng" err="1">
                <a:solidFill>
                  <a:srgbClr val="C5A48D"/>
                </a:solidFill>
              </a:rPr>
              <a:t>JunHo</a:t>
            </a:r>
            <a:r>
              <a:rPr lang="en-US" altLang="ko-KR" sz="1400" b="1" u="sng">
                <a:solidFill>
                  <a:srgbClr val="C5A48D"/>
                </a:solidFill>
              </a:rPr>
              <a:t> Yoon</a:t>
            </a:r>
          </a:p>
          <a:p>
            <a:pPr algn="ctr">
              <a:lnSpc>
                <a:spcPct val="150000"/>
              </a:lnSpc>
            </a:pPr>
            <a:endParaRPr lang="en-US" altLang="ko-KR" sz="1400" b="1" u="sng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Data Manipulation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Data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Linear Algebra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Calculus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Automatic Differentiation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Probability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59007" y="1376053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166007" y="650059"/>
            <a:ext cx="5659637" cy="2508777"/>
            <a:chOff x="4706334" y="1714088"/>
            <a:chExt cx="5659637" cy="25087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334" y="1714088"/>
              <a:ext cx="5659637" cy="2508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72955" y="1959895"/>
              <a:ext cx="4145117" cy="1877437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Dive into</a:t>
              </a:r>
            </a:p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Deep Learning</a:t>
              </a:r>
            </a:p>
            <a:p>
              <a:r>
                <a:rPr lang="en-US" altLang="ko-KR" sz="2800" kern="0">
                  <a:solidFill>
                    <a:srgbClr val="8899B2"/>
                  </a:solidFill>
                </a:rPr>
                <a:t>Preliminaries</a:t>
              </a:r>
              <a:endParaRPr lang="en" altLang="ko-Kore-KR" sz="280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28" y="3699165"/>
            <a:ext cx="5924041" cy="2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B2B5E-5C47-4281-ADA4-BE3F970223FC}"/>
              </a:ext>
            </a:extLst>
          </p:cNvPr>
          <p:cNvSpPr/>
          <p:nvPr/>
        </p:nvSpPr>
        <p:spPr>
          <a:xfrm>
            <a:off x="4273139" y="580956"/>
            <a:ext cx="4200842" cy="257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tensor</a:t>
            </a:r>
            <a:r>
              <a:rPr lang="ko-KR" altLang="en-US" sz="1400" b="1">
                <a:solidFill>
                  <a:prstClr val="white"/>
                </a:solidFill>
              </a:rPr>
              <a:t>란 </a:t>
            </a:r>
            <a:r>
              <a:rPr lang="en-US" altLang="ko-KR" sz="1400" b="1">
                <a:solidFill>
                  <a:prstClr val="white"/>
                </a:solidFill>
              </a:rPr>
              <a:t>n</a:t>
            </a:r>
            <a:r>
              <a:rPr lang="ko-KR" altLang="en-US" sz="1400" b="1">
                <a:solidFill>
                  <a:prstClr val="white"/>
                </a:solidFill>
              </a:rPr>
              <a:t>차원 배열을 뜻하고 </a:t>
            </a:r>
            <a:r>
              <a:rPr lang="en-US" altLang="ko-KR" sz="1400" b="1">
                <a:solidFill>
                  <a:prstClr val="white"/>
                </a:solidFill>
              </a:rPr>
              <a:t>tensor class (</a:t>
            </a:r>
            <a:r>
              <a:rPr lang="en-US" altLang="ko-KR" sz="1400" b="1" err="1">
                <a:solidFill>
                  <a:prstClr val="white"/>
                </a:solidFill>
              </a:rPr>
              <a:t>ndarray</a:t>
            </a:r>
            <a:r>
              <a:rPr lang="en-US" altLang="ko-KR" sz="1400" b="1">
                <a:solidFill>
                  <a:prstClr val="white"/>
                </a:solidFill>
              </a:rPr>
              <a:t>,</a:t>
            </a:r>
            <a:r>
              <a:rPr lang="ko-KR" altLang="en-US" sz="1400" b="1">
                <a:solidFill>
                  <a:prstClr val="white"/>
                </a:solidFill>
              </a:rPr>
              <a:t> </a:t>
            </a:r>
            <a:r>
              <a:rPr lang="en-US" altLang="ko-KR" sz="1400" b="1" err="1">
                <a:solidFill>
                  <a:prstClr val="white"/>
                </a:solidFill>
              </a:rPr>
              <a:t>pytorch</a:t>
            </a:r>
            <a:r>
              <a:rPr lang="en-US" altLang="ko-KR" sz="1400" b="1">
                <a:solidFill>
                  <a:prstClr val="white"/>
                </a:solidFill>
              </a:rPr>
              <a:t>,</a:t>
            </a:r>
            <a:r>
              <a:rPr lang="ko-KR" altLang="en-US" sz="1400" b="1">
                <a:solidFill>
                  <a:prstClr val="white"/>
                </a:solidFill>
              </a:rPr>
              <a:t> </a:t>
            </a:r>
            <a:r>
              <a:rPr lang="en-US" altLang="ko-KR" sz="1400" b="1">
                <a:solidFill>
                  <a:prstClr val="white"/>
                </a:solidFill>
              </a:rPr>
              <a:t>tensorflow)</a:t>
            </a:r>
            <a:r>
              <a:rPr lang="ko-KR" altLang="en-US" sz="1400" b="1">
                <a:solidFill>
                  <a:prstClr val="white"/>
                </a:solidFill>
              </a:rPr>
              <a:t>는 자동 미분을 지원한다</a:t>
            </a:r>
            <a:r>
              <a:rPr lang="en-US" altLang="ko-KR" sz="1400" b="1">
                <a:solidFill>
                  <a:prstClr val="white"/>
                </a:solidFill>
              </a:rPr>
              <a:t>. </a:t>
            </a:r>
            <a:r>
              <a:rPr lang="ko-KR" altLang="en-US" sz="1400" b="1">
                <a:solidFill>
                  <a:prstClr val="white"/>
                </a:solidFill>
              </a:rPr>
              <a:t>이는 딥 러닝을 위한 데이터 저장과 조작을 하는 주요 인터페이스 이다</a:t>
            </a:r>
            <a:r>
              <a:rPr lang="en-US" altLang="ko-KR" sz="1400" b="1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tensor</a:t>
            </a:r>
            <a:r>
              <a:rPr lang="ko-KR" altLang="en-US" sz="1400" b="1">
                <a:solidFill>
                  <a:prstClr val="white"/>
                </a:solidFill>
              </a:rPr>
              <a:t>에서의 연산</a:t>
            </a:r>
            <a:r>
              <a:rPr lang="en-US" altLang="ko-KR" sz="1400" b="1">
                <a:solidFill>
                  <a:prstClr val="white"/>
                </a:solidFill>
              </a:rPr>
              <a:t>, broadcast, indexing and slicing, </a:t>
            </a:r>
            <a:r>
              <a:rPr lang="ko-KR" altLang="en-US" sz="1400" b="1">
                <a:solidFill>
                  <a:prstClr val="white"/>
                </a:solidFill>
              </a:rPr>
              <a:t>메모리 절약</a:t>
            </a:r>
            <a:r>
              <a:rPr lang="en-US" altLang="ko-KR" sz="1400" b="1">
                <a:solidFill>
                  <a:prstClr val="white"/>
                </a:solidFill>
              </a:rPr>
              <a:t> </a:t>
            </a:r>
            <a:r>
              <a:rPr lang="ko-KR" altLang="en-US" sz="1400" b="1">
                <a:solidFill>
                  <a:prstClr val="white"/>
                </a:solidFill>
              </a:rPr>
              <a:t>등 다양한 옵션을 알려준다</a:t>
            </a:r>
            <a:r>
              <a:rPr lang="en-US" altLang="ko-KR" sz="1400" b="1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</a:t>
            </a:r>
            <a:r>
              <a:rPr lang="ko-KR" altLang="en-US" sz="1100">
                <a:solidFill>
                  <a:srgbClr val="8899B1"/>
                </a:solidFill>
              </a:rPr>
              <a:t>이번 장에서는 </a:t>
            </a:r>
            <a:r>
              <a:rPr lang="en-US" altLang="ko-KR" sz="1100" err="1">
                <a:solidFill>
                  <a:srgbClr val="8899B1"/>
                </a:solidFill>
              </a:rPr>
              <a:t>numpy</a:t>
            </a:r>
            <a:r>
              <a:rPr lang="ko-KR" altLang="en-US" sz="1100">
                <a:solidFill>
                  <a:srgbClr val="8899B1"/>
                </a:solidFill>
              </a:rPr>
              <a:t>를 사용한 경험이 있다면 도움이 된다</a:t>
            </a:r>
            <a:r>
              <a:rPr lang="en-US" altLang="ko-KR" sz="1100">
                <a:solidFill>
                  <a:srgbClr val="8899B1"/>
                </a:solidFill>
              </a:rPr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9EC768-6100-4014-8DF8-88BB2283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25018"/>
              </p:ext>
            </p:extLst>
          </p:nvPr>
        </p:nvGraphicFramePr>
        <p:xfrm>
          <a:off x="5386647" y="3681163"/>
          <a:ext cx="6500556" cy="2827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1804">
                  <a:extLst>
                    <a:ext uri="{9D8B030D-6E8A-4147-A177-3AD203B41FA5}">
                      <a16:colId xmlns:a16="http://schemas.microsoft.com/office/drawing/2014/main" val="3370213896"/>
                    </a:ext>
                  </a:extLst>
                </a:gridCol>
                <a:gridCol w="4538752">
                  <a:extLst>
                    <a:ext uri="{9D8B030D-6E8A-4147-A177-3AD203B41FA5}">
                      <a16:colId xmlns:a16="http://schemas.microsoft.com/office/drawing/2014/main" val="3164101318"/>
                    </a:ext>
                  </a:extLst>
                </a:gridCol>
              </a:tblGrid>
              <a:tr h="565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Calculate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기본적인 연산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(+, -, /, *, **),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지수 연산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(np.exp())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그리고 논리 연산이 가능하다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066509"/>
                  </a:ext>
                </a:extLst>
              </a:tr>
              <a:tr h="565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Broadcast</a:t>
                      </a:r>
                      <a:endParaRPr lang="ko-KR" altLang="en-US" sz="14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행렬의 크기가 다를 때에도 요소들 간의 연산이 가능하다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결과에 따라 배열의 모양이 바뀌는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3798"/>
                  </a:ext>
                </a:extLst>
              </a:tr>
              <a:tr h="565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Indexing &amp; Slicing</a:t>
                      </a:r>
                      <a:endParaRPr lang="ko-KR" altLang="en-US" sz="14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행렬의 위치를 지정하거나 혹은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indexing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에 대해 적용할 수 있다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ex) X[1,2] or x[0:2. :] = 12 // 1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번째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2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번째 행을 모두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2809"/>
                  </a:ext>
                </a:extLst>
              </a:tr>
              <a:tr h="565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Saving Memory</a:t>
                      </a:r>
                      <a:endParaRPr lang="ko-KR" altLang="en-US" sz="14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불필요한 메모리 할당과 코드 일부가 이전 파라미터를 참조하는 문제를 해결하기 위해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X[:] = X + Y or X += Y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28372"/>
                  </a:ext>
                </a:extLst>
              </a:tr>
              <a:tr h="565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Conversion to Other Python bjects</a:t>
                      </a:r>
                      <a:endParaRPr lang="ko-KR" altLang="en-US" sz="14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다른 오브젝트로 변경 가능하다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ex)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np.array(),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rgbClr val="8899B1"/>
                          </a:solidFill>
                        </a:rPr>
                        <a:t>torch.tensor(), tf.constant()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2113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F0E6A8-7AC3-4124-8EA5-35FA94432E90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5DDECB-47E0-4B50-B3AD-E3F5E3113ECB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B40630-D802-4589-8208-B5B97C0C8319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95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pandas</a:t>
            </a:r>
            <a:r>
              <a:rPr lang="ko-KR" altLang="en-US" sz="1400" b="1">
                <a:solidFill>
                  <a:prstClr val="white"/>
                </a:solidFill>
              </a:rPr>
              <a:t>는 </a:t>
            </a:r>
            <a:r>
              <a:rPr lang="en-US" altLang="ko-KR" sz="1400" b="1">
                <a:solidFill>
                  <a:prstClr val="white"/>
                </a:solidFill>
              </a:rPr>
              <a:t>tensor</a:t>
            </a:r>
            <a:r>
              <a:rPr lang="ko-KR" altLang="en-US" sz="1400" b="1">
                <a:solidFill>
                  <a:prstClr val="white"/>
                </a:solidFill>
              </a:rPr>
              <a:t>와 함께 작업이 가능하고 </a:t>
            </a:r>
            <a:r>
              <a:rPr lang="en-US" altLang="ko-KR" sz="1400" b="1">
                <a:solidFill>
                  <a:prstClr val="white"/>
                </a:solidFill>
              </a:rPr>
              <a:t>missing value</a:t>
            </a:r>
            <a:r>
              <a:rPr lang="ko-KR" altLang="en-US" sz="1400" b="1">
                <a:solidFill>
                  <a:prstClr val="white"/>
                </a:solidFill>
              </a:rPr>
              <a:t>를 처리하는데 사용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pandas</a:t>
            </a:r>
            <a:r>
              <a:rPr lang="ko-KR" altLang="en-US" sz="1100">
                <a:solidFill>
                  <a:srgbClr val="8899B1"/>
                </a:solidFill>
              </a:rPr>
              <a:t>를 이용한 전처리 기법</a:t>
            </a:r>
            <a:endParaRPr lang="en-US" altLang="ko-KR" sz="1100">
              <a:solidFill>
                <a:srgbClr val="8899B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81F442-22D3-4445-BEF3-503BE5D28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6267" y="3429000"/>
            <a:ext cx="4816570" cy="742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273140" y="4092787"/>
            <a:ext cx="489969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NaN</a:t>
            </a:r>
            <a:r>
              <a:rPr lang="ko-KR" altLang="en-US" sz="1200">
                <a:solidFill>
                  <a:schemeClr val="bg1"/>
                </a:solidFill>
              </a:rPr>
              <a:t>은 </a:t>
            </a:r>
            <a:r>
              <a:rPr lang="en-US" altLang="ko-KR" sz="1200">
                <a:solidFill>
                  <a:schemeClr val="bg1"/>
                </a:solidFill>
              </a:rPr>
              <a:t>missing value</a:t>
            </a:r>
            <a:r>
              <a:rPr lang="ko-KR" altLang="en-US" sz="1200">
                <a:solidFill>
                  <a:schemeClr val="bg1"/>
                </a:solidFill>
              </a:rPr>
              <a:t>이다</a:t>
            </a:r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683981-3F86-488D-8ECF-19354C65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57190"/>
              </p:ext>
            </p:extLst>
          </p:nvPr>
        </p:nvGraphicFramePr>
        <p:xfrm>
          <a:off x="4356267" y="5932695"/>
          <a:ext cx="3599411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5469">
                  <a:extLst>
                    <a:ext uri="{9D8B030D-6E8A-4147-A177-3AD203B41FA5}">
                      <a16:colId xmlns:a16="http://schemas.microsoft.com/office/drawing/2014/main" val="3370213896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3164101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imputation</a:t>
                      </a:r>
                      <a:endParaRPr lang="ko-KR" altLang="en-US" sz="12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missing value</a:t>
                      </a:r>
                      <a:r>
                        <a:rPr lang="ko-KR" altLang="en-US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를 </a:t>
                      </a:r>
                      <a:r>
                        <a:rPr lang="en-US" altLang="ko-KR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또는 </a:t>
                      </a:r>
                      <a:r>
                        <a:rPr lang="en-US" altLang="ko-KR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로 대체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2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deletion</a:t>
                      </a:r>
                      <a:endParaRPr lang="ko-KR" altLang="en-US" sz="1200" b="1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missing value</a:t>
                      </a:r>
                      <a:r>
                        <a:rPr lang="ko-KR" altLang="en-US" sz="1100" b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를 삭제</a:t>
                      </a:r>
                      <a:endParaRPr lang="en-US" altLang="ko-KR" sz="1100" b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2113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EBD703F-E29A-4A30-A751-A6F70301F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6267" y="4494916"/>
            <a:ext cx="4816570" cy="1055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70519F-E713-4584-AC00-88019DB60089}"/>
              </a:ext>
            </a:extLst>
          </p:cNvPr>
          <p:cNvSpPr/>
          <p:nvPr/>
        </p:nvSpPr>
        <p:spPr>
          <a:xfrm>
            <a:off x="4273140" y="5453265"/>
            <a:ext cx="489969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Pave = 1	NaN = 0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EEB5E9F-CE86-4BA0-8B14-9648206E13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6267" y="1731328"/>
            <a:ext cx="4816570" cy="12989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4C999F-DD73-4D32-B9A7-6A22D6370306}"/>
              </a:ext>
            </a:extLst>
          </p:cNvPr>
          <p:cNvSpPr/>
          <p:nvPr/>
        </p:nvSpPr>
        <p:spPr>
          <a:xfrm>
            <a:off x="4281452" y="2955586"/>
            <a:ext cx="489969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Load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066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선형 대수학에서의 기본적인 객체</a:t>
            </a:r>
            <a:r>
              <a:rPr lang="en-US" altLang="ko-KR" sz="1400" b="1">
                <a:solidFill>
                  <a:prstClr val="white"/>
                </a:solidFill>
              </a:rPr>
              <a:t>, </a:t>
            </a:r>
            <a:r>
              <a:rPr lang="ko-KR" altLang="en-US" sz="1400" b="1">
                <a:solidFill>
                  <a:prstClr val="white"/>
                </a:solidFill>
              </a:rPr>
              <a:t>산술</a:t>
            </a:r>
            <a:r>
              <a:rPr lang="en-US" altLang="ko-KR" sz="1400" b="1">
                <a:solidFill>
                  <a:prstClr val="white"/>
                </a:solidFill>
              </a:rPr>
              <a:t>, </a:t>
            </a:r>
            <a:r>
              <a:rPr lang="ko-KR" altLang="en-US" sz="1400" b="1">
                <a:solidFill>
                  <a:prstClr val="white"/>
                </a:solidFill>
              </a:rPr>
              <a:t>연산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scala</a:t>
            </a:r>
            <a:r>
              <a:rPr lang="ko-KR" altLang="en-US" sz="1100">
                <a:solidFill>
                  <a:srgbClr val="8899B1"/>
                </a:solidFill>
              </a:rPr>
              <a:t>는 하나의 원소를 가진 </a:t>
            </a:r>
            <a:r>
              <a:rPr lang="en-US" altLang="ko-KR" sz="1100">
                <a:solidFill>
                  <a:srgbClr val="8899B1"/>
                </a:solidFill>
              </a:rPr>
              <a:t>tensor</a:t>
            </a:r>
            <a:r>
              <a:rPr lang="ko-KR" altLang="en-US" sz="1100">
                <a:solidFill>
                  <a:srgbClr val="8899B1"/>
                </a:solidFill>
              </a:rPr>
              <a:t>로 표시된다</a:t>
            </a:r>
            <a:r>
              <a:rPr lang="en-US" altLang="ko-KR" sz="1100">
                <a:solidFill>
                  <a:srgbClr val="8899B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vector</a:t>
            </a:r>
            <a:r>
              <a:rPr lang="ko-KR" altLang="en-US" sz="1100">
                <a:solidFill>
                  <a:srgbClr val="8899B1"/>
                </a:solidFill>
              </a:rPr>
              <a:t>는 숫자의 배열이다</a:t>
            </a:r>
            <a:r>
              <a:rPr lang="en-US" altLang="ko-KR" sz="1100">
                <a:solidFill>
                  <a:srgbClr val="8899B1"/>
                </a:solidFill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A7D610-1CAC-4A6F-9A63-E6B037194020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146FE9-CC48-45EA-A1A8-ED8D89F5A74A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6FF24-7ED1-49AB-85F8-5CB2C5F43349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DB4548-DB3C-4BA3-A2DC-7302433447AA}"/>
              </a:ext>
            </a:extLst>
          </p:cNvPr>
          <p:cNvGrpSpPr/>
          <p:nvPr/>
        </p:nvGrpSpPr>
        <p:grpSpPr>
          <a:xfrm>
            <a:off x="4356267" y="1896716"/>
            <a:ext cx="4488476" cy="1869773"/>
            <a:chOff x="4380200" y="3043872"/>
            <a:chExt cx="5731510" cy="234886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03E7655-35BE-40D5-B449-B492E8CC1AE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380200" y="3043872"/>
              <a:ext cx="5731510" cy="131889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2795405-F0F7-43F2-BEE6-2EA5E40018E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80200" y="4362767"/>
              <a:ext cx="5731510" cy="102997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1B6B85A-CDE2-416E-A55E-E720B9B55E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6267" y="4441187"/>
            <a:ext cx="4488477" cy="750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C87FD9-5174-4B78-8102-1CF86DA5455F}"/>
              </a:ext>
            </a:extLst>
          </p:cNvPr>
          <p:cNvSpPr/>
          <p:nvPr/>
        </p:nvSpPr>
        <p:spPr>
          <a:xfrm>
            <a:off x="4273139" y="3707437"/>
            <a:ext cx="476833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1"/>
                </a:solidFill>
              </a:rPr>
              <a:t>전치 행렬로 변환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B6871B-498B-44F4-8929-41A8F89EEE92}"/>
              </a:ext>
            </a:extLst>
          </p:cNvPr>
          <p:cNvSpPr/>
          <p:nvPr/>
        </p:nvSpPr>
        <p:spPr>
          <a:xfrm>
            <a:off x="4273140" y="5134893"/>
            <a:ext cx="476833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1"/>
                </a:solidFill>
              </a:rPr>
              <a:t>대칭 행렬의 경우 전치 행렬로 변환 하여도 모두 같은 값을 가진다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809D959-8261-480F-9CCF-835231FFA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467" y="1896716"/>
            <a:ext cx="2458084" cy="83856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AB525A-977D-44A0-B880-348C7217F705}"/>
              </a:ext>
            </a:extLst>
          </p:cNvPr>
          <p:cNvSpPr/>
          <p:nvPr/>
        </p:nvSpPr>
        <p:spPr>
          <a:xfrm>
            <a:off x="9318965" y="2662860"/>
            <a:ext cx="18117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1"/>
                </a:solidFill>
              </a:rPr>
              <a:t>hadamard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11098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미분은 거의 모든 딥러닝 최적화 문제에 적용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</a:t>
            </a:r>
            <a:r>
              <a:rPr lang="ko-KR" altLang="en-US" sz="1100">
                <a:solidFill>
                  <a:srgbClr val="8899B1"/>
                </a:solidFill>
              </a:rPr>
              <a:t>딥러닝의 다변량 함수는 복합적인 경우가 많기 때문에 기울기를 찾기 어려울 수 있으나 </a:t>
            </a:r>
            <a:r>
              <a:rPr lang="en-US" altLang="ko-KR" sz="1100">
                <a:solidFill>
                  <a:srgbClr val="8899B1"/>
                </a:solidFill>
              </a:rPr>
              <a:t>chain rule</a:t>
            </a:r>
            <a:r>
              <a:rPr lang="ko-KR" altLang="en-US" sz="1100">
                <a:solidFill>
                  <a:srgbClr val="8899B1"/>
                </a:solidFill>
              </a:rPr>
              <a:t>을 활용해 이를 해결</a:t>
            </a:r>
            <a:endParaRPr lang="en-US" altLang="ko-KR" sz="1100">
              <a:solidFill>
                <a:srgbClr val="8899B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A7D610-1CAC-4A6F-9A63-E6B037194020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146FE9-CC48-45EA-A1A8-ED8D89F5A74A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6FF24-7ED1-49AB-85F8-5CB2C5F43349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28D50E8-9E99-400B-9DAB-08ED22A3AD8F}"/>
              </a:ext>
            </a:extLst>
          </p:cNvPr>
          <p:cNvGrpSpPr/>
          <p:nvPr/>
        </p:nvGrpSpPr>
        <p:grpSpPr>
          <a:xfrm>
            <a:off x="4273139" y="4867186"/>
            <a:ext cx="3730280" cy="1409858"/>
            <a:chOff x="4273139" y="4561227"/>
            <a:chExt cx="3730280" cy="14098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9C03F9-6DB0-45DC-BED0-ABC1714D9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265" y="4561227"/>
              <a:ext cx="1200318" cy="4953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1230907-8242-4BA4-A991-8FD95D8C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834" y="5182752"/>
              <a:ext cx="3648584" cy="49536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75A9EB-4F62-4595-A622-A89A07F90A09}"/>
                </a:ext>
              </a:extLst>
            </p:cNvPr>
            <p:cNvSpPr/>
            <p:nvPr/>
          </p:nvSpPr>
          <p:spPr>
            <a:xfrm>
              <a:off x="4273139" y="5637468"/>
              <a:ext cx="3730280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bg1"/>
                  </a:solidFill>
                </a:rPr>
                <a:t>chain rule </a:t>
              </a:r>
              <a:r>
                <a:rPr lang="ko-KR" altLang="en-US" sz="1200">
                  <a:solidFill>
                    <a:schemeClr val="bg1"/>
                  </a:solidFill>
                </a:rPr>
                <a:t>명시법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A0A009-0453-4ABF-9736-80C7E108B515}"/>
              </a:ext>
            </a:extLst>
          </p:cNvPr>
          <p:cNvGrpSpPr/>
          <p:nvPr/>
        </p:nvGrpSpPr>
        <p:grpSpPr>
          <a:xfrm>
            <a:off x="4313986" y="4203294"/>
            <a:ext cx="3730280" cy="537736"/>
            <a:chOff x="4273139" y="2319070"/>
            <a:chExt cx="3730280" cy="53773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DA2163-C753-43EF-8154-E07C51D18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834" y="2319070"/>
              <a:ext cx="1714739" cy="27626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112EFF-C349-4801-A8A4-1DE712F6D2AA}"/>
                </a:ext>
              </a:extLst>
            </p:cNvPr>
            <p:cNvSpPr/>
            <p:nvPr/>
          </p:nvSpPr>
          <p:spPr>
            <a:xfrm>
              <a:off x="4273139" y="2523189"/>
              <a:ext cx="3730280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bg1"/>
                  </a:solidFill>
                </a:rPr>
                <a:t>g</a:t>
              </a:r>
              <a:r>
                <a:rPr lang="ko-KR" altLang="en-US" sz="1200">
                  <a:solidFill>
                    <a:schemeClr val="bg1"/>
                  </a:solidFill>
                </a:rPr>
                <a:t>는 </a:t>
              </a:r>
              <a:r>
                <a:rPr lang="en-US" altLang="ko-KR" sz="1200">
                  <a:solidFill>
                    <a:schemeClr val="bg1"/>
                  </a:solidFill>
                </a:rPr>
                <a:t>x</a:t>
              </a:r>
              <a:r>
                <a:rPr lang="ko-KR" altLang="en-US" sz="1200">
                  <a:solidFill>
                    <a:schemeClr val="bg1"/>
                  </a:solidFill>
                </a:rPr>
                <a:t>에서 미분이 가능 </a:t>
              </a:r>
              <a:r>
                <a:rPr lang="en-US" altLang="ko-KR" sz="1200">
                  <a:solidFill>
                    <a:schemeClr val="bg1"/>
                  </a:solidFill>
                </a:rPr>
                <a:t>f</a:t>
              </a:r>
              <a:r>
                <a:rPr lang="ko-KR" altLang="en-US" sz="1200">
                  <a:solidFill>
                    <a:schemeClr val="bg1"/>
                  </a:solidFill>
                </a:rPr>
                <a:t>는 </a:t>
              </a:r>
              <a:r>
                <a:rPr lang="en-US" altLang="ko-KR" sz="1200">
                  <a:solidFill>
                    <a:schemeClr val="bg1"/>
                  </a:solidFill>
                </a:rPr>
                <a:t>g(x)</a:t>
              </a:r>
              <a:r>
                <a:rPr lang="ko-KR" altLang="en-US" sz="1200">
                  <a:solidFill>
                    <a:schemeClr val="bg1"/>
                  </a:solidFill>
                </a:rPr>
                <a:t>에서 미분 가능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AF3860-0BD7-4463-8A2E-ADEF7430A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80" y="1890001"/>
            <a:ext cx="2877955" cy="20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8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자동 미분</a:t>
            </a:r>
            <a:r>
              <a:rPr lang="en-US" altLang="ko-KR" sz="1400" b="1">
                <a:solidFill>
                  <a:prstClr val="white"/>
                </a:solidFill>
              </a:rPr>
              <a:t>(Automatic Differentiation)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8899B1"/>
                </a:solidFill>
              </a:rPr>
              <a:t>* </a:t>
            </a:r>
            <a:r>
              <a:rPr lang="ko-KR" altLang="en-US" sz="1100">
                <a:solidFill>
                  <a:srgbClr val="8899B1"/>
                </a:solidFill>
              </a:rPr>
              <a:t>모델이 복잡해질 수록 경사 하강법을 직접 코딩하기 어렵기 때문에 자동 미분 사용</a:t>
            </a:r>
            <a:endParaRPr lang="en-US" altLang="ko-KR" sz="1100">
              <a:solidFill>
                <a:srgbClr val="8899B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A7D610-1CAC-4A6F-9A63-E6B037194020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146FE9-CC48-45EA-A1A8-ED8D89F5A74A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6FF24-7ED1-49AB-85F8-5CB2C5F43349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91CD2B-90FF-4875-87D5-CB10E12AD4F9}"/>
              </a:ext>
            </a:extLst>
          </p:cNvPr>
          <p:cNvGrpSpPr/>
          <p:nvPr/>
        </p:nvGrpSpPr>
        <p:grpSpPr>
          <a:xfrm>
            <a:off x="4273139" y="2708841"/>
            <a:ext cx="6890854" cy="2401620"/>
            <a:chOff x="4031673" y="2392958"/>
            <a:chExt cx="6890854" cy="240162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A718E92-14A0-40AD-94AE-84BB3EA1F505}"/>
                </a:ext>
              </a:extLst>
            </p:cNvPr>
            <p:cNvGrpSpPr/>
            <p:nvPr/>
          </p:nvGrpSpPr>
          <p:grpSpPr>
            <a:xfrm>
              <a:off x="7005237" y="2447129"/>
              <a:ext cx="3917290" cy="520576"/>
              <a:chOff x="4273136" y="2106490"/>
              <a:chExt cx="3917290" cy="52057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5156014-4D1C-4EDF-9EF5-46A5AF815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42411" y="2106490"/>
                <a:ext cx="2715004" cy="238158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C7F7BD4-DBBB-4AB4-AE4C-D9AD22CDE22F}"/>
                  </a:ext>
                </a:extLst>
              </p:cNvPr>
              <p:cNvSpPr/>
              <p:nvPr/>
            </p:nvSpPr>
            <p:spPr>
              <a:xfrm>
                <a:off x="4273136" y="2293449"/>
                <a:ext cx="3917290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>
                    <a:solidFill>
                      <a:schemeClr val="bg1"/>
                    </a:solidFill>
                  </a:rPr>
                  <a:t>require_grad=True: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w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에 대한 기울기를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w.grad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에 저장 </a:t>
                </a:r>
                <a:endParaRPr lang="en-US" altLang="ko-KR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7B5ABB-17B1-424C-B54B-11F588ED694D}"/>
                </a:ext>
              </a:extLst>
            </p:cNvPr>
            <p:cNvGrpSpPr/>
            <p:nvPr/>
          </p:nvGrpSpPr>
          <p:grpSpPr>
            <a:xfrm>
              <a:off x="7005237" y="3138122"/>
              <a:ext cx="2784280" cy="600510"/>
              <a:chOff x="4273136" y="3039445"/>
              <a:chExt cx="2784280" cy="60051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B5848AD-C3F1-4AF8-BDB7-A3E21E6DF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2411" y="3039445"/>
                <a:ext cx="2715004" cy="323895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EC9FDE9-1C9C-4C73-9926-1BC9FE745399}"/>
                  </a:ext>
                </a:extLst>
              </p:cNvPr>
              <p:cNvSpPr/>
              <p:nvPr/>
            </p:nvSpPr>
            <p:spPr>
              <a:xfrm>
                <a:off x="4273136" y="3306338"/>
                <a:ext cx="2784280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>
                    <a:solidFill>
                      <a:schemeClr val="bg1"/>
                    </a:solidFill>
                  </a:rPr>
                  <a:t>수식을 정의하고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w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에 대하여 미분</a:t>
                </a:r>
                <a:endParaRPr lang="en-US" altLang="ko-KR" sz="12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98D4060-8B7A-4F6E-8ABD-946D91C3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673" y="2392958"/>
              <a:ext cx="2620691" cy="2401619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5F61ED1-892B-43A4-8A28-BA81871B0BC0}"/>
                </a:ext>
              </a:extLst>
            </p:cNvPr>
            <p:cNvGrpSpPr/>
            <p:nvPr/>
          </p:nvGrpSpPr>
          <p:grpSpPr>
            <a:xfrm>
              <a:off x="7074512" y="3982025"/>
              <a:ext cx="3010320" cy="812553"/>
              <a:chOff x="4388275" y="5133426"/>
              <a:chExt cx="3010320" cy="812553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EBE90FD-9D86-4957-8D3B-03C2442BA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8275" y="5133426"/>
                <a:ext cx="3010320" cy="218733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1363A8FB-A904-4EFA-A946-350A41278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8275" y="5345820"/>
                <a:ext cx="3010320" cy="600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068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8" y="580956"/>
            <a:ext cx="4480163" cy="63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확률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8899B1"/>
                </a:solidFill>
              </a:rPr>
              <a:t>* </a:t>
            </a:r>
            <a:r>
              <a:rPr lang="ko-KR" altLang="en-US" sz="1100" b="1">
                <a:solidFill>
                  <a:srgbClr val="8899B1"/>
                </a:solidFill>
              </a:rPr>
              <a:t>기대</a:t>
            </a:r>
            <a:r>
              <a:rPr lang="en-US" altLang="ko-KR" sz="1100" b="1">
                <a:solidFill>
                  <a:srgbClr val="8899B1"/>
                </a:solidFill>
              </a:rPr>
              <a:t>, </a:t>
            </a:r>
            <a:r>
              <a:rPr lang="ko-KR" altLang="en-US" sz="1100" b="1">
                <a:solidFill>
                  <a:srgbClr val="8899B1"/>
                </a:solidFill>
              </a:rPr>
              <a:t>분산은 확률 분포의 주요 특성을 요약하는 측정 값을 제공</a:t>
            </a:r>
            <a:endParaRPr lang="ko-KR" altLang="en-US" sz="1400" b="1">
              <a:solidFill>
                <a:srgbClr val="8899B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A7D610-1CAC-4A6F-9A63-E6B037194020}"/>
              </a:ext>
            </a:extLst>
          </p:cNvPr>
          <p:cNvGrpSpPr/>
          <p:nvPr/>
        </p:nvGrpSpPr>
        <p:grpSpPr>
          <a:xfrm>
            <a:off x="520391" y="458243"/>
            <a:ext cx="2713260" cy="5602915"/>
            <a:chOff x="521146" y="458243"/>
            <a:chExt cx="2885885" cy="56029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146FE9-CC48-45EA-A1A8-ED8D89F5A74A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Preliminaries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A6FF24-7ED1-49AB-85F8-5CB2C5F43349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226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Manipulation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Data Preprocessing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Linear Algebra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Calculus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rgbClr val="8899B1"/>
                  </a:solidFill>
                  <a:cs typeface="Aharoni" panose="02010803020104030203" pitchFamily="2" charset="-79"/>
                </a:rPr>
                <a:t>Automatic Differentiation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>
                  <a:solidFill>
                    <a:schemeClr val="bg1"/>
                  </a:solidFill>
                  <a:cs typeface="Aharoni" panose="02010803020104030203" pitchFamily="2" charset="-79"/>
                </a:rPr>
                <a:t>Probability</a:t>
              </a:r>
              <a:endParaRPr lang="en-US" altLang="ko-KR" sz="12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A1DEDE-28C0-4CA2-AD83-0C8FC400828A}"/>
              </a:ext>
            </a:extLst>
          </p:cNvPr>
          <p:cNvGrpSpPr/>
          <p:nvPr/>
        </p:nvGrpSpPr>
        <p:grpSpPr>
          <a:xfrm>
            <a:off x="4273138" y="2001012"/>
            <a:ext cx="2032731" cy="746551"/>
            <a:chOff x="4243129" y="1768255"/>
            <a:chExt cx="2032731" cy="74655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1577E8-4EDD-42A3-91CF-022C7062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3910" y="1768255"/>
              <a:ext cx="1971950" cy="485843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AC0D703-B97C-459B-8019-01A729B57105}"/>
                </a:ext>
              </a:extLst>
            </p:cNvPr>
            <p:cNvSpPr/>
            <p:nvPr/>
          </p:nvSpPr>
          <p:spPr>
            <a:xfrm>
              <a:off x="4243129" y="2181189"/>
              <a:ext cx="203273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bg1"/>
                  </a:solidFill>
                </a:rPr>
                <a:t>X</a:t>
              </a:r>
              <a:r>
                <a:rPr lang="ko-KR" altLang="en-US" sz="1200">
                  <a:solidFill>
                    <a:schemeClr val="bg1"/>
                  </a:solidFill>
                </a:rPr>
                <a:t>의 기대치</a:t>
              </a:r>
              <a:r>
                <a:rPr lang="en-US" altLang="ko-KR" sz="1200">
                  <a:solidFill>
                    <a:schemeClr val="bg1"/>
                  </a:solidFill>
                </a:rPr>
                <a:t>(</a:t>
              </a:r>
              <a:r>
                <a:rPr lang="ko-KR" altLang="en-US" sz="1200">
                  <a:solidFill>
                    <a:schemeClr val="bg1"/>
                  </a:solidFill>
                </a:rPr>
                <a:t>평균</a:t>
              </a:r>
              <a:r>
                <a:rPr lang="en-US" altLang="ko-KR" sz="120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2A4EB2B-1143-40E4-8B9B-515D6D63FB5A}"/>
              </a:ext>
            </a:extLst>
          </p:cNvPr>
          <p:cNvGrpSpPr/>
          <p:nvPr/>
        </p:nvGrpSpPr>
        <p:grpSpPr>
          <a:xfrm>
            <a:off x="4273138" y="3113880"/>
            <a:ext cx="3761160" cy="547877"/>
            <a:chOff x="4187711" y="4145561"/>
            <a:chExt cx="3761160" cy="54787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ECBF70D-148C-4816-9382-AE943F707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3129" y="4145561"/>
              <a:ext cx="3705742" cy="28579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5B1C13C-162C-4812-A90E-4741A2257D71}"/>
                </a:ext>
              </a:extLst>
            </p:cNvPr>
            <p:cNvSpPr/>
            <p:nvPr/>
          </p:nvSpPr>
          <p:spPr>
            <a:xfrm>
              <a:off x="4187711" y="4359821"/>
              <a:ext cx="3761160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chemeClr val="bg1"/>
                  </a:solidFill>
                </a:rPr>
                <a:t>X</a:t>
              </a:r>
              <a:r>
                <a:rPr lang="ko-KR" altLang="en-US" sz="1200">
                  <a:solidFill>
                    <a:schemeClr val="bg1"/>
                  </a:solidFill>
                </a:rPr>
                <a:t>가 예상의 편차를 측정</a:t>
              </a:r>
              <a:r>
                <a:rPr lang="en-US" altLang="ko-KR" sz="1200">
                  <a:solidFill>
                    <a:schemeClr val="bg1"/>
                  </a:solidFill>
                </a:rPr>
                <a:t>, </a:t>
              </a:r>
              <a:r>
                <a:rPr lang="ko-KR" altLang="en-US" sz="1200">
                  <a:solidFill>
                    <a:schemeClr val="bg1"/>
                  </a:solidFill>
                </a:rPr>
                <a:t>분산으로 수량화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834165-9F6C-4A20-A2A3-92A73BED4091}"/>
              </a:ext>
            </a:extLst>
          </p:cNvPr>
          <p:cNvGrpSpPr/>
          <p:nvPr/>
        </p:nvGrpSpPr>
        <p:grpSpPr>
          <a:xfrm>
            <a:off x="4303146" y="4002402"/>
            <a:ext cx="5730315" cy="2055777"/>
            <a:chOff x="4187710" y="4930816"/>
            <a:chExt cx="5730315" cy="20557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77D0DC1-ACD0-4454-9FEC-3CE06916F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3129" y="4930816"/>
              <a:ext cx="2781688" cy="40963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77964-DF20-498D-AD68-332BCD06A1BB}"/>
                </a:ext>
              </a:extLst>
            </p:cNvPr>
            <p:cNvSpPr/>
            <p:nvPr/>
          </p:nvSpPr>
          <p:spPr>
            <a:xfrm>
              <a:off x="4187710" y="5267981"/>
              <a:ext cx="5730315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solidFill>
                    <a:schemeClr val="bg1"/>
                  </a:solidFill>
                </a:rPr>
                <a:t>제곱근의 표준편자</a:t>
              </a:r>
              <a:endParaRPr lang="en-US" altLang="ko-KR" sz="12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rgbClr val="8899B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rgbClr val="8899B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rgbClr val="8899B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>
                <a:solidFill>
                  <a:srgbClr val="8899B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solidFill>
                    <a:srgbClr val="8899B1"/>
                  </a:solidFill>
                </a:rPr>
                <a:t>* </a:t>
              </a:r>
              <a:r>
                <a:rPr lang="ko-KR" altLang="en-US" sz="1200">
                  <a:solidFill>
                    <a:srgbClr val="8899B1"/>
                  </a:solidFill>
                </a:rPr>
                <a:t>왜 편차를 제곱해야했는가</a:t>
              </a:r>
              <a:r>
                <a:rPr lang="en-US" altLang="ko-KR" sz="1200">
                  <a:solidFill>
                    <a:srgbClr val="8899B1"/>
                  </a:solidFill>
                </a:rPr>
                <a:t>?: </a:t>
              </a:r>
              <a:r>
                <a:rPr lang="ko-KR" altLang="en-US" sz="1200">
                  <a:solidFill>
                    <a:srgbClr val="8899B1"/>
                  </a:solidFill>
                </a:rPr>
                <a:t>편차의 합이 </a:t>
              </a:r>
              <a:r>
                <a:rPr lang="en-US" altLang="ko-KR" sz="1200">
                  <a:solidFill>
                    <a:srgbClr val="8899B1"/>
                  </a:solidFill>
                </a:rPr>
                <a:t>0</a:t>
              </a:r>
              <a:r>
                <a:rPr lang="ko-KR" altLang="en-US" sz="1200">
                  <a:solidFill>
                    <a:srgbClr val="8899B1"/>
                  </a:solidFill>
                </a:rPr>
                <a:t>이 되는 경우를 해결하기 위함</a:t>
              </a:r>
              <a:endParaRPr lang="en-US" altLang="ko-KR" sz="1200">
                <a:solidFill>
                  <a:srgbClr val="8899B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7004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503</Words>
  <Application>Microsoft Office PowerPoint</Application>
  <PresentationFormat>와이드스크린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윤준호</cp:lastModifiedBy>
  <cp:revision>307</cp:revision>
  <dcterms:created xsi:type="dcterms:W3CDTF">2020-09-22T02:49:34Z</dcterms:created>
  <dcterms:modified xsi:type="dcterms:W3CDTF">2020-10-30T08:24:39Z</dcterms:modified>
</cp:coreProperties>
</file>