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5"/>
  </p:notesMasterIdLst>
  <p:sldIdLst>
    <p:sldId id="257" r:id="rId2"/>
    <p:sldId id="285" r:id="rId3"/>
    <p:sldId id="286" r:id="rId4"/>
    <p:sldId id="292" r:id="rId5"/>
    <p:sldId id="297" r:id="rId6"/>
    <p:sldId id="298" r:id="rId7"/>
    <p:sldId id="288" r:id="rId8"/>
    <p:sldId id="295" r:id="rId9"/>
    <p:sldId id="294" r:id="rId10"/>
    <p:sldId id="296" r:id="rId11"/>
    <p:sldId id="289" r:id="rId12"/>
    <p:sldId id="299" r:id="rId13"/>
    <p:sldId id="300" r:id="rId14"/>
    <p:sldId id="301" r:id="rId15"/>
    <p:sldId id="302" r:id="rId16"/>
    <p:sldId id="304" r:id="rId17"/>
    <p:sldId id="305" r:id="rId18"/>
    <p:sldId id="290" r:id="rId19"/>
    <p:sldId id="306" r:id="rId20"/>
    <p:sldId id="308" r:id="rId21"/>
    <p:sldId id="309" r:id="rId22"/>
    <p:sldId id="310" r:id="rId23"/>
    <p:sldId id="269" r:id="rId24"/>
  </p:sldIdLst>
  <p:sldSz cx="12192000" cy="6858000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3137" y="2447473"/>
            <a:ext cx="9625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Playing Atari with Deep Reinforcement Learning</a:t>
            </a:r>
            <a:endParaRPr lang="ko-KR" altLang="en-US" sz="40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DQN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330A3-82E7-463B-A634-4EE453FA714C}"/>
              </a:ext>
            </a:extLst>
          </p:cNvPr>
          <p:cNvSpPr txBox="1"/>
          <p:nvPr/>
        </p:nvSpPr>
        <p:spPr>
          <a:xfrm>
            <a:off x="11544226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29728" y="437391"/>
            <a:ext cx="2374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u="sng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Related work</a:t>
            </a:r>
            <a:endParaRPr lang="ko-KR" altLang="en-US" sz="3200" u="sng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B584F-5F4D-4126-9B7A-670A142BC772}"/>
              </a:ext>
            </a:extLst>
          </p:cNvPr>
          <p:cNvSpPr txBox="1"/>
          <p:nvPr/>
        </p:nvSpPr>
        <p:spPr>
          <a:xfrm>
            <a:off x="11544226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B72EF8-ABEF-4530-BA71-EB1FDA76FD3E}"/>
              </a:ext>
            </a:extLst>
          </p:cNvPr>
          <p:cNvSpPr txBox="1"/>
          <p:nvPr/>
        </p:nvSpPr>
        <p:spPr>
          <a:xfrm>
            <a:off x="486599" y="1197597"/>
            <a:ext cx="3461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NFQ</a:t>
            </a:r>
            <a:r>
              <a:rPr lang="ko-KR" altLang="en-US" sz="2800" b="1" dirty="0"/>
              <a:t>과 </a:t>
            </a:r>
            <a:r>
              <a:rPr lang="en-US" altLang="ko-KR" sz="2800" b="1" dirty="0"/>
              <a:t>DQN</a:t>
            </a:r>
            <a:r>
              <a:rPr lang="ko-KR" altLang="en-US" sz="2800" b="1" dirty="0"/>
              <a:t>의 차이</a:t>
            </a:r>
            <a:endParaRPr lang="en-US" altLang="ko-K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EB5A81-5F12-4CCC-B937-8618D32F6014}"/>
              </a:ext>
            </a:extLst>
          </p:cNvPr>
          <p:cNvSpPr txBox="1"/>
          <p:nvPr/>
        </p:nvSpPr>
        <p:spPr>
          <a:xfrm>
            <a:off x="495607" y="3186594"/>
            <a:ext cx="49907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데이터 세트 크기에 비례한 배치 업데이트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NFQ</a:t>
            </a:r>
            <a:r>
              <a:rPr lang="ko-KR" altLang="en-US" sz="2000" dirty="0"/>
              <a:t>를 적용하기 전 과정이 복잡하다</a:t>
            </a:r>
            <a:r>
              <a:rPr lang="en-US" altLang="ko-KR" sz="2000" dirty="0"/>
              <a:t>.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6BCF27-9AAE-4C9A-A28D-EED43B63A96D}"/>
              </a:ext>
            </a:extLst>
          </p:cNvPr>
          <p:cNvSpPr/>
          <p:nvPr/>
        </p:nvSpPr>
        <p:spPr>
          <a:xfrm>
            <a:off x="495607" y="4377689"/>
            <a:ext cx="1431532" cy="103768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Deep auto encoder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4A66748-C84B-42BF-A707-CF44C664D2CE}"/>
              </a:ext>
            </a:extLst>
          </p:cNvPr>
          <p:cNvSpPr/>
          <p:nvPr/>
        </p:nvSpPr>
        <p:spPr>
          <a:xfrm>
            <a:off x="2559006" y="4377688"/>
            <a:ext cx="1561568" cy="103768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Low-dimensional </a:t>
            </a:r>
            <a:r>
              <a:rPr lang="ko-KR" altLang="en-US" dirty="0"/>
              <a:t>표현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E9A882C-920C-49AD-ADA3-0AAFF1BE1DDF}"/>
              </a:ext>
            </a:extLst>
          </p:cNvPr>
          <p:cNvSpPr/>
          <p:nvPr/>
        </p:nvSpPr>
        <p:spPr>
          <a:xfrm>
            <a:off x="4724231" y="4377688"/>
            <a:ext cx="1431532" cy="103768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NFQ </a:t>
            </a:r>
            <a:r>
              <a:rPr lang="ko-KR" altLang="en-US" dirty="0"/>
              <a:t>적용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07ECB90F-7702-49D9-AADF-BD23CA50BF93}"/>
              </a:ext>
            </a:extLst>
          </p:cNvPr>
          <p:cNvSpPr/>
          <p:nvPr/>
        </p:nvSpPr>
        <p:spPr>
          <a:xfrm>
            <a:off x="2063819" y="4617278"/>
            <a:ext cx="386717" cy="376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901249D8-867D-43FD-9070-6C23C982F217}"/>
              </a:ext>
            </a:extLst>
          </p:cNvPr>
          <p:cNvSpPr/>
          <p:nvPr/>
        </p:nvSpPr>
        <p:spPr>
          <a:xfrm>
            <a:off x="4229044" y="4575997"/>
            <a:ext cx="386717" cy="376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B7176-03B0-4F1E-964E-1293D0BC9838}"/>
              </a:ext>
            </a:extLst>
          </p:cNvPr>
          <p:cNvSpPr txBox="1"/>
          <p:nvPr/>
        </p:nvSpPr>
        <p:spPr>
          <a:xfrm>
            <a:off x="495607" y="2570233"/>
            <a:ext cx="857927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NFQ</a:t>
            </a:r>
            <a:endParaRPr lang="ko-KR" altLang="en-US" sz="25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AA005AB-EDAE-439C-AB20-EEC1F8433F71}"/>
              </a:ext>
            </a:extLst>
          </p:cNvPr>
          <p:cNvSpPr/>
          <p:nvPr/>
        </p:nvSpPr>
        <p:spPr>
          <a:xfrm>
            <a:off x="213259" y="2337178"/>
            <a:ext cx="6210402" cy="33232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5BB023-4339-4666-9634-6F901EBE38D0}"/>
              </a:ext>
            </a:extLst>
          </p:cNvPr>
          <p:cNvSpPr txBox="1"/>
          <p:nvPr/>
        </p:nvSpPr>
        <p:spPr>
          <a:xfrm>
            <a:off x="6876979" y="3186594"/>
            <a:ext cx="4427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SGD</a:t>
            </a:r>
            <a:r>
              <a:rPr lang="ko-KR" altLang="en-US" sz="2000" dirty="0"/>
              <a:t>를 통한 확률적 배치 업데이트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CNN</a:t>
            </a:r>
            <a:r>
              <a:rPr lang="ko-KR" altLang="en-US" sz="2000" dirty="0"/>
              <a:t>을 적용하여 이미지 그대로 적용</a:t>
            </a:r>
            <a:endParaRPr lang="en-US" altLang="ko-KR" sz="20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23FEB0C-E260-4D40-ABF9-311DA581EBC8}"/>
              </a:ext>
            </a:extLst>
          </p:cNvPr>
          <p:cNvSpPr/>
          <p:nvPr/>
        </p:nvSpPr>
        <p:spPr>
          <a:xfrm>
            <a:off x="8500444" y="4415193"/>
            <a:ext cx="1180359" cy="88580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DQN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FF4185-2964-45D7-B2F8-68BE15CFB59A}"/>
              </a:ext>
            </a:extLst>
          </p:cNvPr>
          <p:cNvSpPr txBox="1"/>
          <p:nvPr/>
        </p:nvSpPr>
        <p:spPr>
          <a:xfrm>
            <a:off x="6876979" y="2570232"/>
            <a:ext cx="1032581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DQN</a:t>
            </a:r>
            <a:endParaRPr lang="ko-KR" altLang="en-US" sz="2500" b="1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84626D8-6CAE-4323-941D-E5881B7BA2C4}"/>
              </a:ext>
            </a:extLst>
          </p:cNvPr>
          <p:cNvSpPr/>
          <p:nvPr/>
        </p:nvSpPr>
        <p:spPr>
          <a:xfrm>
            <a:off x="6594631" y="2337177"/>
            <a:ext cx="5120741" cy="33232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783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29728" y="437391"/>
            <a:ext cx="5215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u="sng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Deep Reinforcement Learning</a:t>
            </a:r>
            <a:endParaRPr lang="ko-KR" altLang="en-US" sz="3200" u="sng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B584F-5F4D-4126-9B7A-670A142BC772}"/>
              </a:ext>
            </a:extLst>
          </p:cNvPr>
          <p:cNvSpPr txBox="1"/>
          <p:nvPr/>
        </p:nvSpPr>
        <p:spPr>
          <a:xfrm>
            <a:off x="11544226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2358F-51A6-4564-A981-0ABD15B7A700}"/>
              </a:ext>
            </a:extLst>
          </p:cNvPr>
          <p:cNvSpPr txBox="1"/>
          <p:nvPr/>
        </p:nvSpPr>
        <p:spPr>
          <a:xfrm>
            <a:off x="685961" y="1649185"/>
            <a:ext cx="10820078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동기</a:t>
            </a:r>
            <a:endParaRPr lang="en-US" altLang="ko-KR" sz="3500" b="1" dirty="0"/>
          </a:p>
          <a:p>
            <a:endParaRPr lang="en-US" altLang="ko-KR" dirty="0"/>
          </a:p>
          <a:p>
            <a:br>
              <a:rPr lang="en-US" altLang="ko-KR" dirty="0"/>
            </a:b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2200" dirty="0"/>
              <a:t>최근 </a:t>
            </a:r>
            <a:r>
              <a:rPr lang="en-US" altLang="ko-KR" sz="2200" dirty="0"/>
              <a:t>computer vision</a:t>
            </a:r>
            <a:r>
              <a:rPr lang="ko-KR" altLang="en-US" sz="2200" dirty="0"/>
              <a:t>과 </a:t>
            </a:r>
            <a:r>
              <a:rPr lang="en-US" altLang="ko-KR" sz="2200" dirty="0"/>
              <a:t>speech recognition</a:t>
            </a:r>
            <a:r>
              <a:rPr lang="ko-KR" altLang="en-US" sz="2200" dirty="0"/>
              <a:t>은 </a:t>
            </a:r>
            <a:r>
              <a:rPr lang="en-US" altLang="ko-KR" sz="2200" dirty="0">
                <a:solidFill>
                  <a:srgbClr val="FF0000"/>
                </a:solidFill>
              </a:rPr>
              <a:t>Deep Learning</a:t>
            </a:r>
            <a:r>
              <a:rPr lang="ko-KR" altLang="en-US" sz="2200" dirty="0">
                <a:solidFill>
                  <a:srgbClr val="FF0000"/>
                </a:solidFill>
              </a:rPr>
              <a:t>을 통한 학습에 주력</a:t>
            </a:r>
            <a:endParaRPr lang="en-US" altLang="ko-KR" sz="22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2200" dirty="0"/>
          </a:p>
          <a:p>
            <a:pPr marL="285750" indent="-285750">
              <a:buFontTx/>
              <a:buChar char="-"/>
            </a:pPr>
            <a:endParaRPr lang="en-US" altLang="ko-KR" sz="2200" dirty="0"/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rgbClr val="FF0000"/>
                </a:solidFill>
              </a:rPr>
              <a:t>SGD</a:t>
            </a:r>
            <a:r>
              <a:rPr lang="ko-KR" altLang="en-US" sz="2200" dirty="0">
                <a:solidFill>
                  <a:srgbClr val="FF0000"/>
                </a:solidFill>
              </a:rPr>
              <a:t>에 기초</a:t>
            </a:r>
            <a:r>
              <a:rPr lang="ko-KR" altLang="en-US" sz="2200" dirty="0"/>
              <a:t>한 가벼운 업데이트를 사용하여 효율적으로 업데이트</a:t>
            </a:r>
            <a:endParaRPr lang="en-US" altLang="ko-KR" sz="2200" dirty="0"/>
          </a:p>
          <a:p>
            <a:pPr marL="285750" indent="-285750">
              <a:buFontTx/>
              <a:buChar char="-"/>
            </a:pPr>
            <a:endParaRPr lang="en-US" altLang="ko-KR" sz="2200" dirty="0"/>
          </a:p>
          <a:p>
            <a:pPr marL="285750" indent="-285750">
              <a:buFontTx/>
              <a:buChar char="-"/>
            </a:pPr>
            <a:endParaRPr lang="en-US" altLang="ko-KR" sz="2200" dirty="0"/>
          </a:p>
          <a:p>
            <a:pPr marL="285750" indent="-285750">
              <a:buFontTx/>
              <a:buChar char="-"/>
            </a:pPr>
            <a:r>
              <a:rPr lang="ko-KR" altLang="en-US" sz="2200" dirty="0"/>
              <a:t>충분한 데이터만 있다면 </a:t>
            </a:r>
            <a:r>
              <a:rPr lang="en-US" altLang="ko-KR" sz="2200" dirty="0"/>
              <a:t>Deep Learning</a:t>
            </a:r>
            <a:r>
              <a:rPr lang="ko-KR" altLang="en-US" sz="2200" dirty="0"/>
              <a:t>이 </a:t>
            </a:r>
            <a:r>
              <a:rPr lang="ko-KR" altLang="en-US" sz="2200" dirty="0">
                <a:solidFill>
                  <a:srgbClr val="FF0000"/>
                </a:solidFill>
              </a:rPr>
              <a:t>수작업보다 훨씬 좋은 결과를 도출</a:t>
            </a:r>
            <a:endParaRPr lang="en-US" altLang="ko-KR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944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29728" y="437391"/>
            <a:ext cx="5215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u="sng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Deep Reinforcement Learning</a:t>
            </a:r>
            <a:endParaRPr lang="ko-KR" altLang="en-US" sz="3200" u="sng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B584F-5F4D-4126-9B7A-670A142BC772}"/>
              </a:ext>
            </a:extLst>
          </p:cNvPr>
          <p:cNvSpPr txBox="1"/>
          <p:nvPr/>
        </p:nvSpPr>
        <p:spPr>
          <a:xfrm>
            <a:off x="11544226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2358F-51A6-4564-A981-0ABD15B7A700}"/>
              </a:ext>
            </a:extLst>
          </p:cNvPr>
          <p:cNvSpPr txBox="1"/>
          <p:nvPr/>
        </p:nvSpPr>
        <p:spPr>
          <a:xfrm>
            <a:off x="495607" y="1083722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목표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896910-56C2-4AAA-AE97-D5AA51236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936" y="1714664"/>
            <a:ext cx="8057877" cy="467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88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29728" y="437391"/>
            <a:ext cx="5215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u="sng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Deep Reinforcement Learning</a:t>
            </a:r>
            <a:endParaRPr lang="ko-KR" altLang="en-US" sz="3200" u="sng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B584F-5F4D-4126-9B7A-670A142BC772}"/>
              </a:ext>
            </a:extLst>
          </p:cNvPr>
          <p:cNvSpPr txBox="1"/>
          <p:nvPr/>
        </p:nvSpPr>
        <p:spPr>
          <a:xfrm>
            <a:off x="11544226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99E695-35B1-417F-9EC5-41E874E4E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28" y="2240949"/>
            <a:ext cx="3443439" cy="33675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AB97F-95CB-41D2-A426-A758CF85CC46}"/>
              </a:ext>
            </a:extLst>
          </p:cNvPr>
          <p:cNvSpPr txBox="1"/>
          <p:nvPr/>
        </p:nvSpPr>
        <p:spPr>
          <a:xfrm>
            <a:off x="1393575" y="1665515"/>
            <a:ext cx="2715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Experience replay buffer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DC2C40-85CD-4944-9A0D-76BD47514188}"/>
              </a:ext>
            </a:extLst>
          </p:cNvPr>
          <p:cNvSpPr txBox="1"/>
          <p:nvPr/>
        </p:nvSpPr>
        <p:spPr>
          <a:xfrm>
            <a:off x="4456260" y="2240949"/>
            <a:ext cx="7449603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무작위로 추출한 경험 샘플을 이용하여</a:t>
            </a:r>
            <a:r>
              <a:rPr lang="en-US" altLang="ko-KR" dirty="0"/>
              <a:t> </a:t>
            </a:r>
            <a:r>
              <a:rPr lang="ko-KR" altLang="en-US" dirty="0"/>
              <a:t>업데이트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500" b="1" dirty="0"/>
              <a:t>장점</a:t>
            </a:r>
            <a:endParaRPr lang="en-US" altLang="ko-KR" sz="2500" b="1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무작위 추출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각 샘플들을 활용성 증가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추출한 샘플들 간의 상관관계 감소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update </a:t>
            </a:r>
            <a:r>
              <a:rPr lang="ko-KR" altLang="en-US" dirty="0">
                <a:solidFill>
                  <a:srgbClr val="FF0000"/>
                </a:solidFill>
              </a:rPr>
              <a:t>분산 감소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Off-policy </a:t>
            </a:r>
            <a:r>
              <a:rPr lang="ko-KR" altLang="en-US" dirty="0"/>
              <a:t>방식으로</a:t>
            </a:r>
            <a:r>
              <a:rPr lang="en-US" altLang="ko-KR" dirty="0"/>
              <a:t> </a:t>
            </a:r>
            <a:r>
              <a:rPr lang="ko-KR" altLang="en-US" dirty="0"/>
              <a:t>학습 </a:t>
            </a:r>
            <a:r>
              <a:rPr lang="en-US" altLang="ko-KR" dirty="0"/>
              <a:t>-&gt; </a:t>
            </a:r>
            <a:r>
              <a:rPr lang="en-US" altLang="ko-KR" dirty="0">
                <a:solidFill>
                  <a:srgbClr val="FF0000"/>
                </a:solidFill>
              </a:rPr>
              <a:t>hyperparameters</a:t>
            </a:r>
            <a:r>
              <a:rPr lang="ko-KR" altLang="en-US" dirty="0">
                <a:solidFill>
                  <a:srgbClr val="FF0000"/>
                </a:solidFill>
              </a:rPr>
              <a:t>의 진동 및 분산 회피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5336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29728" y="437391"/>
            <a:ext cx="5215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u="sng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Deep Reinforcement Learning</a:t>
            </a:r>
            <a:endParaRPr lang="ko-KR" altLang="en-US" sz="3200" u="sng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B584F-5F4D-4126-9B7A-670A142BC772}"/>
              </a:ext>
            </a:extLst>
          </p:cNvPr>
          <p:cNvSpPr txBox="1"/>
          <p:nvPr/>
        </p:nvSpPr>
        <p:spPr>
          <a:xfrm>
            <a:off x="11544226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CF76E2-49DC-4D9E-B4CA-272F2624D768}"/>
              </a:ext>
            </a:extLst>
          </p:cNvPr>
          <p:cNvSpPr txBox="1"/>
          <p:nvPr/>
        </p:nvSpPr>
        <p:spPr>
          <a:xfrm>
            <a:off x="528835" y="1436913"/>
            <a:ext cx="69083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Atari 2600 </a:t>
            </a:r>
            <a:r>
              <a:rPr lang="ko-KR" altLang="en-US" sz="2200" dirty="0"/>
              <a:t>게임 </a:t>
            </a:r>
            <a:r>
              <a:rPr lang="en-US" altLang="ko-KR" sz="2200" dirty="0"/>
              <a:t>= </a:t>
            </a:r>
            <a:r>
              <a:rPr lang="en-US" altLang="ko-KR" sz="2200" b="1" dirty="0">
                <a:solidFill>
                  <a:srgbClr val="0070C0"/>
                </a:solidFill>
              </a:rPr>
              <a:t>128</a:t>
            </a:r>
            <a:r>
              <a:rPr lang="ko-KR" altLang="en-US" sz="2200" b="1" dirty="0">
                <a:solidFill>
                  <a:srgbClr val="0070C0"/>
                </a:solidFill>
              </a:rPr>
              <a:t>개의 색 표현</a:t>
            </a:r>
            <a:r>
              <a:rPr lang="ko-KR" altLang="en-US" sz="2200" b="1" dirty="0"/>
              <a:t>과 </a:t>
            </a:r>
            <a:r>
              <a:rPr lang="en-US" altLang="ko-KR" sz="2200" b="1" dirty="0">
                <a:solidFill>
                  <a:schemeClr val="accent2"/>
                </a:solidFill>
              </a:rPr>
              <a:t>210x160 pixel</a:t>
            </a:r>
          </a:p>
          <a:p>
            <a:endParaRPr lang="en-US" altLang="ko-KR" sz="2200" b="1" dirty="0">
              <a:solidFill>
                <a:schemeClr val="accent2"/>
              </a:solidFill>
            </a:endParaRPr>
          </a:p>
          <a:p>
            <a:endParaRPr lang="en-US" altLang="ko-KR" sz="2200" dirty="0"/>
          </a:p>
          <a:p>
            <a:r>
              <a:rPr lang="ko-KR" altLang="en-US" sz="2200" b="1" dirty="0"/>
              <a:t>사전 처리</a:t>
            </a:r>
            <a:endParaRPr lang="en-US" altLang="ko-KR" sz="22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B3286D-F0AB-47C4-9B85-7EC290B50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7" y="3196837"/>
            <a:ext cx="2143037" cy="22242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BB6EE62-E9D7-4432-A2DB-5290C8621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61664" y="3487511"/>
            <a:ext cx="1765305" cy="1832203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2DC998C-843F-4D52-B54F-3E94F9995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446" y="3815977"/>
            <a:ext cx="1577692" cy="15037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015B5C-088D-4CF5-93A0-7C93199F11F0}"/>
              </a:ext>
            </a:extLst>
          </p:cNvPr>
          <p:cNvSpPr txBox="1"/>
          <p:nvPr/>
        </p:nvSpPr>
        <p:spPr>
          <a:xfrm>
            <a:off x="519982" y="5651168"/>
            <a:ext cx="170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210x160 (RGB)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BE2C91-94E0-48C2-A185-269BBC240194}"/>
              </a:ext>
            </a:extLst>
          </p:cNvPr>
          <p:cNvSpPr txBox="1"/>
          <p:nvPr/>
        </p:nvSpPr>
        <p:spPr>
          <a:xfrm>
            <a:off x="3722775" y="5630302"/>
            <a:ext cx="1714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110x84 (GRAY)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E2AC4B-1661-46F4-99FE-CDFAA04AF9DB}"/>
              </a:ext>
            </a:extLst>
          </p:cNvPr>
          <p:cNvSpPr txBox="1"/>
          <p:nvPr/>
        </p:nvSpPr>
        <p:spPr>
          <a:xfrm>
            <a:off x="6537524" y="5630302"/>
            <a:ext cx="158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80x80 (GRAY)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C177724-2978-448A-ACE2-97E1D7A30494}"/>
              </a:ext>
            </a:extLst>
          </p:cNvPr>
          <p:cNvSpPr/>
          <p:nvPr/>
        </p:nvSpPr>
        <p:spPr>
          <a:xfrm>
            <a:off x="2778600" y="4093815"/>
            <a:ext cx="666708" cy="610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0A82A48C-BD1C-4F83-993F-771BA6AABC02}"/>
              </a:ext>
            </a:extLst>
          </p:cNvPr>
          <p:cNvSpPr/>
          <p:nvPr/>
        </p:nvSpPr>
        <p:spPr>
          <a:xfrm>
            <a:off x="5724119" y="4164587"/>
            <a:ext cx="678091" cy="585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F9F376-85E4-476C-AD5D-731A4FB3B6E5}"/>
              </a:ext>
            </a:extLst>
          </p:cNvPr>
          <p:cNvSpPr txBox="1"/>
          <p:nvPr/>
        </p:nvSpPr>
        <p:spPr>
          <a:xfrm>
            <a:off x="5708269" y="3574006"/>
            <a:ext cx="64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crop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4130BA-CED5-44A4-8251-B4910ABB3425}"/>
              </a:ext>
            </a:extLst>
          </p:cNvPr>
          <p:cNvSpPr txBox="1"/>
          <p:nvPr/>
        </p:nvSpPr>
        <p:spPr>
          <a:xfrm>
            <a:off x="2567625" y="3411415"/>
            <a:ext cx="113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Down</a:t>
            </a:r>
            <a:br>
              <a:rPr lang="en-US" altLang="ko-KR" dirty="0"/>
            </a:br>
            <a:r>
              <a:rPr lang="en-US" altLang="ko-KR" dirty="0"/>
              <a:t>sampling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AC3B9AF-4F56-4285-B463-F39036454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1653" y="3561796"/>
            <a:ext cx="1577692" cy="150373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149708C-C206-4F74-A176-1149A201A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465" y="3734427"/>
            <a:ext cx="1577692" cy="150373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98EC4FD-A53D-41DB-8E2F-6C74E5956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4158" y="3858411"/>
            <a:ext cx="1577692" cy="150373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C428762-AD86-4913-B428-E174314C8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5843" y="3991635"/>
            <a:ext cx="1577692" cy="1503737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8F67EA84-E9DD-4842-90BC-E742F6D49B1D}"/>
              </a:ext>
            </a:extLst>
          </p:cNvPr>
          <p:cNvSpPr/>
          <p:nvPr/>
        </p:nvSpPr>
        <p:spPr>
          <a:xfrm>
            <a:off x="8316445" y="4158219"/>
            <a:ext cx="678091" cy="585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0E7632-CCF9-40C8-8F94-0FC95927B397}"/>
              </a:ext>
            </a:extLst>
          </p:cNvPr>
          <p:cNvSpPr txBox="1"/>
          <p:nvPr/>
        </p:nvSpPr>
        <p:spPr>
          <a:xfrm>
            <a:off x="9225635" y="5628596"/>
            <a:ext cx="182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80x80x4 (GRAY)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452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29728" y="437391"/>
            <a:ext cx="5215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u="sng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Deep Reinforcement Learning</a:t>
            </a:r>
            <a:endParaRPr lang="ko-KR" altLang="en-US" sz="3200" u="sng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B584F-5F4D-4126-9B7A-670A142BC772}"/>
              </a:ext>
            </a:extLst>
          </p:cNvPr>
          <p:cNvSpPr txBox="1"/>
          <p:nvPr/>
        </p:nvSpPr>
        <p:spPr>
          <a:xfrm>
            <a:off x="11544226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14DD1BE-D90A-4713-A475-81A6BA6F3DE6}"/>
              </a:ext>
            </a:extLst>
          </p:cNvPr>
          <p:cNvSpPr/>
          <p:nvPr/>
        </p:nvSpPr>
        <p:spPr>
          <a:xfrm>
            <a:off x="2536287" y="2894494"/>
            <a:ext cx="1389895" cy="1273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/>
              <a:t>CNN</a:t>
            </a:r>
            <a:endParaRPr lang="ko-KR" altLang="en-US" sz="35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A093A40-7D46-4A86-B714-A004CDB2E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92" y="2707771"/>
            <a:ext cx="801726" cy="79119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9527E56-6FC8-4268-BF99-F34D629E78B2}"/>
              </a:ext>
            </a:extLst>
          </p:cNvPr>
          <p:cNvCxnSpPr>
            <a:stCxn id="22" idx="3"/>
            <a:endCxn id="3" idx="1"/>
          </p:cNvCxnSpPr>
          <p:nvPr/>
        </p:nvCxnSpPr>
        <p:spPr>
          <a:xfrm>
            <a:off x="1664918" y="3103369"/>
            <a:ext cx="871369" cy="427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AE571D-615A-449B-B694-9F27854D759B}"/>
              </a:ext>
            </a:extLst>
          </p:cNvPr>
          <p:cNvSpPr/>
          <p:nvPr/>
        </p:nvSpPr>
        <p:spPr>
          <a:xfrm>
            <a:off x="863192" y="4056747"/>
            <a:ext cx="801726" cy="5070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Action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8A50608-FBC4-4BA7-994D-570575C303B4}"/>
              </a:ext>
            </a:extLst>
          </p:cNvPr>
          <p:cNvCxnSpPr>
            <a:stCxn id="7" idx="3"/>
            <a:endCxn id="3" idx="1"/>
          </p:cNvCxnSpPr>
          <p:nvPr/>
        </p:nvCxnSpPr>
        <p:spPr>
          <a:xfrm flipV="1">
            <a:off x="1664918" y="3531354"/>
            <a:ext cx="871369" cy="77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7845A52B-4199-44DC-AA95-B6E6B780E614}"/>
              </a:ext>
            </a:extLst>
          </p:cNvPr>
          <p:cNvSpPr/>
          <p:nvPr/>
        </p:nvSpPr>
        <p:spPr>
          <a:xfrm>
            <a:off x="4664881" y="3285397"/>
            <a:ext cx="726784" cy="491913"/>
          </a:xfrm>
          <a:prstGeom prst="ellipse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ysClr val="windowText" lastClr="000000"/>
                </a:solidFill>
              </a:rPr>
              <a:t>Q-value</a:t>
            </a:r>
            <a:endParaRPr lang="ko-KR" altLang="en-US" sz="600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5B14CA4-B807-47BA-A329-024DDDAED76C}"/>
              </a:ext>
            </a:extLst>
          </p:cNvPr>
          <p:cNvCxnSpPr>
            <a:stCxn id="3" idx="3"/>
            <a:endCxn id="25" idx="2"/>
          </p:cNvCxnSpPr>
          <p:nvPr/>
        </p:nvCxnSpPr>
        <p:spPr>
          <a:xfrm>
            <a:off x="3926183" y="3531354"/>
            <a:ext cx="738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D53FB7B-A55B-41A8-BE8E-5DB9D4305F06}"/>
              </a:ext>
            </a:extLst>
          </p:cNvPr>
          <p:cNvSpPr txBox="1"/>
          <p:nvPr/>
        </p:nvSpPr>
        <p:spPr>
          <a:xfrm>
            <a:off x="494657" y="5173590"/>
            <a:ext cx="5057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가능한 </a:t>
            </a:r>
            <a:r>
              <a:rPr lang="en-US" altLang="ko-KR" sz="2000" dirty="0"/>
              <a:t>Action </a:t>
            </a:r>
            <a:r>
              <a:rPr lang="ko-KR" altLang="en-US" sz="2000" dirty="0"/>
              <a:t>수에 </a:t>
            </a:r>
            <a:r>
              <a:rPr lang="ko-KR" altLang="en-US" sz="2000" b="1" dirty="0">
                <a:solidFill>
                  <a:srgbClr val="FF0000"/>
                </a:solidFill>
              </a:rPr>
              <a:t>비례하여 연산 량 증가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2935ED-597F-4F39-8080-10B29FB6F61B}"/>
              </a:ext>
            </a:extLst>
          </p:cNvPr>
          <p:cNvSpPr txBox="1"/>
          <p:nvPr/>
        </p:nvSpPr>
        <p:spPr>
          <a:xfrm>
            <a:off x="863192" y="1196220"/>
            <a:ext cx="35092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DQN </a:t>
            </a:r>
            <a:r>
              <a:rPr lang="ko-KR" altLang="en-US" sz="2500" b="1" dirty="0"/>
              <a:t>입력과 출력 방식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C3EC09C-EDD7-4930-991F-908C2BF97298}"/>
              </a:ext>
            </a:extLst>
          </p:cNvPr>
          <p:cNvSpPr/>
          <p:nvPr/>
        </p:nvSpPr>
        <p:spPr>
          <a:xfrm>
            <a:off x="7930106" y="2943615"/>
            <a:ext cx="1400085" cy="13313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/>
              <a:t>CNN</a:t>
            </a:r>
            <a:endParaRPr lang="ko-KR" altLang="en-US" sz="3500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BD738C3-BE25-4E31-A55A-4EF424E63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745" y="3195793"/>
            <a:ext cx="807604" cy="826994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288F96E-D65D-437A-82F1-026B858D5A73}"/>
              </a:ext>
            </a:extLst>
          </p:cNvPr>
          <p:cNvCxnSpPr>
            <a:stCxn id="34" idx="3"/>
            <a:endCxn id="33" idx="1"/>
          </p:cNvCxnSpPr>
          <p:nvPr/>
        </p:nvCxnSpPr>
        <p:spPr>
          <a:xfrm>
            <a:off x="7052349" y="3609290"/>
            <a:ext cx="877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90E7FF44-66F9-48E7-BB84-625921DF1290}"/>
              </a:ext>
            </a:extLst>
          </p:cNvPr>
          <p:cNvSpPr/>
          <p:nvPr/>
        </p:nvSpPr>
        <p:spPr>
          <a:xfrm>
            <a:off x="10074306" y="2429445"/>
            <a:ext cx="732112" cy="514170"/>
          </a:xfrm>
          <a:prstGeom prst="ellipse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</a:rPr>
              <a:t>Q-value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FCD2AA2-AAF7-4367-B13F-A86648C50AB3}"/>
              </a:ext>
            </a:extLst>
          </p:cNvPr>
          <p:cNvCxnSpPr>
            <a:stCxn id="33" idx="3"/>
            <a:endCxn id="36" idx="2"/>
          </p:cNvCxnSpPr>
          <p:nvPr/>
        </p:nvCxnSpPr>
        <p:spPr>
          <a:xfrm flipV="1">
            <a:off x="9330191" y="2686530"/>
            <a:ext cx="744114" cy="92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92663789-CB85-4316-8688-25EBA3B7E7A8}"/>
              </a:ext>
            </a:extLst>
          </p:cNvPr>
          <p:cNvSpPr/>
          <p:nvPr/>
        </p:nvSpPr>
        <p:spPr>
          <a:xfrm>
            <a:off x="10074306" y="3019367"/>
            <a:ext cx="732112" cy="514170"/>
          </a:xfrm>
          <a:prstGeom prst="ellipse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</a:rPr>
              <a:t>Q-value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F7D2732-F968-40BD-9677-1F76F8FF69EC}"/>
              </a:ext>
            </a:extLst>
          </p:cNvPr>
          <p:cNvSpPr/>
          <p:nvPr/>
        </p:nvSpPr>
        <p:spPr>
          <a:xfrm>
            <a:off x="10074306" y="3609290"/>
            <a:ext cx="732112" cy="514170"/>
          </a:xfrm>
          <a:prstGeom prst="ellipse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</a:rPr>
              <a:t>Q-value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0EA5292-838B-479A-B724-E5AE5045C726}"/>
              </a:ext>
            </a:extLst>
          </p:cNvPr>
          <p:cNvSpPr/>
          <p:nvPr/>
        </p:nvSpPr>
        <p:spPr>
          <a:xfrm>
            <a:off x="10074306" y="4199213"/>
            <a:ext cx="732112" cy="514170"/>
          </a:xfrm>
          <a:prstGeom prst="ellipse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</a:rPr>
              <a:t>Q-value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90A03FA-D221-4761-A7FC-47F517D866B3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9330191" y="3276452"/>
            <a:ext cx="744114" cy="33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9702042-BCF1-4CAA-9587-3C9636C19599}"/>
              </a:ext>
            </a:extLst>
          </p:cNvPr>
          <p:cNvCxnSpPr>
            <a:cxnSpLocks/>
            <a:stCxn id="33" idx="3"/>
            <a:endCxn id="39" idx="2"/>
          </p:cNvCxnSpPr>
          <p:nvPr/>
        </p:nvCxnSpPr>
        <p:spPr>
          <a:xfrm>
            <a:off x="9330191" y="3609290"/>
            <a:ext cx="744114" cy="257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5D742EF-7379-4856-AD5F-30DB2E0B29C7}"/>
              </a:ext>
            </a:extLst>
          </p:cNvPr>
          <p:cNvCxnSpPr>
            <a:cxnSpLocks/>
            <a:stCxn id="33" idx="3"/>
            <a:endCxn id="40" idx="2"/>
          </p:cNvCxnSpPr>
          <p:nvPr/>
        </p:nvCxnSpPr>
        <p:spPr>
          <a:xfrm>
            <a:off x="9330191" y="3609290"/>
            <a:ext cx="744114" cy="84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09826D4-8787-435D-88D6-92BC39406CDA}"/>
              </a:ext>
            </a:extLst>
          </p:cNvPr>
          <p:cNvSpPr txBox="1"/>
          <p:nvPr/>
        </p:nvSpPr>
        <p:spPr>
          <a:xfrm>
            <a:off x="6096000" y="5156992"/>
            <a:ext cx="5362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한번의 연산</a:t>
            </a:r>
            <a:r>
              <a:rPr lang="ko-KR" altLang="en-US" sz="2000" dirty="0"/>
              <a:t>으로 모든 </a:t>
            </a:r>
            <a:r>
              <a:rPr lang="en-US" altLang="ko-KR" sz="2000" dirty="0"/>
              <a:t>Action</a:t>
            </a:r>
            <a:r>
              <a:rPr lang="ko-KR" altLang="en-US" sz="2000" dirty="0"/>
              <a:t>의 </a:t>
            </a:r>
            <a:r>
              <a:rPr lang="en-US" altLang="ko-KR" sz="2000" dirty="0"/>
              <a:t>Q-value </a:t>
            </a:r>
            <a:r>
              <a:rPr lang="ko-KR" altLang="en-US" sz="2000" dirty="0"/>
              <a:t>계산</a:t>
            </a: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1CA3B437-7023-4C25-AEAF-4DC74659A480}"/>
              </a:ext>
            </a:extLst>
          </p:cNvPr>
          <p:cNvSpPr/>
          <p:nvPr/>
        </p:nvSpPr>
        <p:spPr>
          <a:xfrm>
            <a:off x="5620803" y="3374462"/>
            <a:ext cx="394804" cy="4919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016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29728" y="437391"/>
            <a:ext cx="5215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u="sng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Deep Reinforcement Learning</a:t>
            </a:r>
            <a:endParaRPr lang="ko-KR" altLang="en-US" sz="3200" u="sng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B584F-5F4D-4126-9B7A-670A142BC772}"/>
              </a:ext>
            </a:extLst>
          </p:cNvPr>
          <p:cNvSpPr txBox="1"/>
          <p:nvPr/>
        </p:nvSpPr>
        <p:spPr>
          <a:xfrm>
            <a:off x="11544226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BB3282-E238-4254-8C31-B9A9D0EB8590}"/>
              </a:ext>
            </a:extLst>
          </p:cNvPr>
          <p:cNvSpPr txBox="1"/>
          <p:nvPr/>
        </p:nvSpPr>
        <p:spPr>
          <a:xfrm>
            <a:off x="143014" y="1563827"/>
            <a:ext cx="29036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DQN Architecture</a:t>
            </a:r>
            <a:endParaRPr lang="ko-KR" altLang="en-US" sz="2500" b="1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6B4E51F3-A8B9-4E27-9F3C-1ADF8ADD4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92" y="2741180"/>
            <a:ext cx="1577692" cy="150373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CBFA3A7-665C-4C0B-B02B-488654C82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04" y="2913811"/>
            <a:ext cx="1577692" cy="150373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988EED0-FD6C-4E6F-8E6C-2E9E9D1BF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97" y="3037795"/>
            <a:ext cx="1577692" cy="150373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2F103EE-92F4-412A-8EE9-883283429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82" y="3171019"/>
            <a:ext cx="1577692" cy="1503737"/>
          </a:xfrm>
          <a:prstGeom prst="rect">
            <a:avLst/>
          </a:prstGeom>
        </p:spPr>
      </p:pic>
      <p:sp>
        <p:nvSpPr>
          <p:cNvPr id="4" name="정육면체 3">
            <a:extLst>
              <a:ext uri="{FF2B5EF4-FFF2-40B4-BE49-F238E27FC236}">
                <a16:creationId xmlns:a16="http://schemas.microsoft.com/office/drawing/2014/main" id="{670E8856-28E6-41C7-98D7-2EA8096EE02F}"/>
              </a:ext>
            </a:extLst>
          </p:cNvPr>
          <p:cNvSpPr/>
          <p:nvPr/>
        </p:nvSpPr>
        <p:spPr>
          <a:xfrm>
            <a:off x="3046694" y="2785206"/>
            <a:ext cx="1781907" cy="176094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8x8, 16</a:t>
            </a:r>
            <a:endParaRPr lang="ko-KR" altLang="en-US" dirty="0"/>
          </a:p>
        </p:txBody>
      </p:sp>
      <p:sp>
        <p:nvSpPr>
          <p:cNvPr id="36" name="정육면체 35">
            <a:extLst>
              <a:ext uri="{FF2B5EF4-FFF2-40B4-BE49-F238E27FC236}">
                <a16:creationId xmlns:a16="http://schemas.microsoft.com/office/drawing/2014/main" id="{00D173F9-EC93-4987-BD67-55C331C21551}"/>
              </a:ext>
            </a:extLst>
          </p:cNvPr>
          <p:cNvSpPr/>
          <p:nvPr/>
        </p:nvSpPr>
        <p:spPr>
          <a:xfrm>
            <a:off x="5590911" y="2508738"/>
            <a:ext cx="1985379" cy="1993387"/>
          </a:xfrm>
          <a:prstGeom prst="cube">
            <a:avLst>
              <a:gd name="adj" fmla="val 48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4x4, 32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B021F61-366B-4DF0-A65D-B5DF04DB83C5}"/>
              </a:ext>
            </a:extLst>
          </p:cNvPr>
          <p:cNvSpPr/>
          <p:nvPr/>
        </p:nvSpPr>
        <p:spPr>
          <a:xfrm>
            <a:off x="2420572" y="3493048"/>
            <a:ext cx="445477" cy="47705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E97EBFA-AF87-45C1-94B0-5B2A6FABFAED}"/>
              </a:ext>
            </a:extLst>
          </p:cNvPr>
          <p:cNvSpPr/>
          <p:nvPr/>
        </p:nvSpPr>
        <p:spPr>
          <a:xfrm>
            <a:off x="4974267" y="3505431"/>
            <a:ext cx="445477" cy="47705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73DF3892-DE9E-40B3-9FA4-A0BE82E472E9}"/>
              </a:ext>
            </a:extLst>
          </p:cNvPr>
          <p:cNvSpPr/>
          <p:nvPr/>
        </p:nvSpPr>
        <p:spPr>
          <a:xfrm>
            <a:off x="7685496" y="3540621"/>
            <a:ext cx="445477" cy="47705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정육면체 39">
            <a:extLst>
              <a:ext uri="{FF2B5EF4-FFF2-40B4-BE49-F238E27FC236}">
                <a16:creationId xmlns:a16="http://schemas.microsoft.com/office/drawing/2014/main" id="{4481DEE5-7CD1-49F6-90B7-90F29E0D5942}"/>
              </a:ext>
            </a:extLst>
          </p:cNvPr>
          <p:cNvSpPr/>
          <p:nvPr/>
        </p:nvSpPr>
        <p:spPr>
          <a:xfrm>
            <a:off x="8130973" y="2681369"/>
            <a:ext cx="1985379" cy="1993387"/>
          </a:xfrm>
          <a:prstGeom prst="cube">
            <a:avLst>
              <a:gd name="adj" fmla="val 91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F5440DCF-3222-4907-8391-4C41D3213854}"/>
              </a:ext>
            </a:extLst>
          </p:cNvPr>
          <p:cNvSpPr/>
          <p:nvPr/>
        </p:nvSpPr>
        <p:spPr>
          <a:xfrm>
            <a:off x="10223078" y="3505431"/>
            <a:ext cx="445477" cy="47705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정육면체 41">
            <a:extLst>
              <a:ext uri="{FF2B5EF4-FFF2-40B4-BE49-F238E27FC236}">
                <a16:creationId xmlns:a16="http://schemas.microsoft.com/office/drawing/2014/main" id="{72BACEFA-A489-487F-9F34-2D2C81CED0B0}"/>
              </a:ext>
            </a:extLst>
          </p:cNvPr>
          <p:cNvSpPr/>
          <p:nvPr/>
        </p:nvSpPr>
        <p:spPr>
          <a:xfrm>
            <a:off x="10860663" y="3429000"/>
            <a:ext cx="992690" cy="937096"/>
          </a:xfrm>
          <a:prstGeom prst="cube">
            <a:avLst>
              <a:gd name="adj" fmla="val 81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0DB88-0B1E-437E-9364-5EED05AE2F1D}"/>
              </a:ext>
            </a:extLst>
          </p:cNvPr>
          <p:cNvSpPr txBox="1"/>
          <p:nvPr/>
        </p:nvSpPr>
        <p:spPr>
          <a:xfrm>
            <a:off x="3045387" y="4817120"/>
            <a:ext cx="16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Convolutional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F56A14-96DD-45A8-9FDD-2B290388FB90}"/>
              </a:ext>
            </a:extLst>
          </p:cNvPr>
          <p:cNvSpPr txBox="1"/>
          <p:nvPr/>
        </p:nvSpPr>
        <p:spPr>
          <a:xfrm>
            <a:off x="5590911" y="4827778"/>
            <a:ext cx="16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Convolutional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6DB22C-2C05-4EED-A440-3045B36A66EB}"/>
              </a:ext>
            </a:extLst>
          </p:cNvPr>
          <p:cNvSpPr txBox="1"/>
          <p:nvPr/>
        </p:nvSpPr>
        <p:spPr>
          <a:xfrm>
            <a:off x="8130973" y="4817120"/>
            <a:ext cx="182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Fully connected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37556F-8FBA-4575-94E1-1DE3491FCBAF}"/>
              </a:ext>
            </a:extLst>
          </p:cNvPr>
          <p:cNvSpPr txBox="1"/>
          <p:nvPr/>
        </p:nvSpPr>
        <p:spPr>
          <a:xfrm>
            <a:off x="10364577" y="4796440"/>
            <a:ext cx="174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Action Q-value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671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29728" y="437391"/>
            <a:ext cx="5215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u="sng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Deep Reinforcement Learning</a:t>
            </a:r>
            <a:endParaRPr lang="ko-KR" altLang="en-US" sz="3200" u="sng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B584F-5F4D-4126-9B7A-670A142BC772}"/>
              </a:ext>
            </a:extLst>
          </p:cNvPr>
          <p:cNvSpPr txBox="1"/>
          <p:nvPr/>
        </p:nvSpPr>
        <p:spPr>
          <a:xfrm>
            <a:off x="11544226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20AE4C3-5005-4450-9C16-D9434629B6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3012" y="1180781"/>
            <a:ext cx="9045002" cy="500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51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29728" y="437391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u="sng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Experiment</a:t>
            </a:r>
            <a:endParaRPr lang="ko-KR" altLang="en-US" sz="3200" u="sng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B584F-5F4D-4126-9B7A-670A142BC772}"/>
              </a:ext>
            </a:extLst>
          </p:cNvPr>
          <p:cNvSpPr txBox="1"/>
          <p:nvPr/>
        </p:nvSpPr>
        <p:spPr>
          <a:xfrm>
            <a:off x="11544226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7D446A-BF56-435D-8D16-800B0DE04D16}"/>
                  </a:ext>
                </a:extLst>
              </p:cNvPr>
              <p:cNvSpPr txBox="1"/>
              <p:nvPr/>
            </p:nvSpPr>
            <p:spPr>
              <a:xfrm>
                <a:off x="495607" y="1536174"/>
                <a:ext cx="9709325" cy="4761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500" dirty="0"/>
                  <a:t>Atari 2600</a:t>
                </a:r>
                <a:r>
                  <a:rPr lang="ko-KR" altLang="en-US" sz="2500" dirty="0"/>
                  <a:t>에서 인기있는 </a:t>
                </a:r>
                <a:r>
                  <a:rPr lang="en-US" altLang="ko-KR" sz="2500" dirty="0"/>
                  <a:t>7</a:t>
                </a:r>
                <a:r>
                  <a:rPr lang="ko-KR" altLang="en-US" sz="2500" dirty="0"/>
                  <a:t>개의 게임에 적용</a:t>
                </a:r>
                <a:endParaRPr lang="en-US" altLang="ko-KR" sz="2500" dirty="0"/>
              </a:p>
              <a:p>
                <a:endParaRPr lang="en-US" altLang="ko-KR" sz="2300" dirty="0"/>
              </a:p>
              <a:p>
                <a:endParaRPr lang="en-US" altLang="ko-KR" sz="2300" dirty="0"/>
              </a:p>
              <a:p>
                <a:r>
                  <a:rPr lang="ko-KR" altLang="en-US" sz="2500" b="1" dirty="0"/>
                  <a:t>실험 적용</a:t>
                </a:r>
                <a:endParaRPr lang="en-US" altLang="ko-KR" sz="2500" b="1" dirty="0"/>
              </a:p>
              <a:p>
                <a:endParaRPr lang="en-US" altLang="ko-KR" sz="2300" dirty="0"/>
              </a:p>
              <a:p>
                <a:pPr marL="457200" indent="-457200">
                  <a:buAutoNum type="arabicPeriod"/>
                </a:pPr>
                <a:r>
                  <a:rPr lang="en-US" altLang="ko-KR" sz="2300" dirty="0"/>
                  <a:t>7</a:t>
                </a:r>
                <a:r>
                  <a:rPr lang="ko-KR" altLang="en-US" sz="2300" dirty="0"/>
                  <a:t>개의 게임에 동일한 </a:t>
                </a:r>
                <a:r>
                  <a:rPr lang="en-US" altLang="ko-KR" sz="2300" dirty="0"/>
                  <a:t>network architecture, hyper parameters</a:t>
                </a:r>
                <a:r>
                  <a:rPr lang="ko-KR" altLang="en-US" sz="2300" dirty="0"/>
                  <a:t>사용</a:t>
                </a:r>
                <a:endParaRPr lang="en-US" altLang="ko-KR" sz="2300" dirty="0"/>
              </a:p>
              <a:p>
                <a:pPr marL="457200" indent="-457200">
                  <a:buAutoNum type="arabicPeriod"/>
                </a:pPr>
                <a:endParaRPr lang="en-US" altLang="ko-KR" sz="2300" dirty="0"/>
              </a:p>
              <a:p>
                <a:pPr marL="457200" indent="-457200">
                  <a:buAutoNum type="arabicPeriod"/>
                </a:pPr>
                <a:r>
                  <a:rPr lang="ko-KR" altLang="en-US" sz="2300" dirty="0"/>
                  <a:t>게임마다 점수 기준이 다르므로 </a:t>
                </a:r>
                <a:r>
                  <a:rPr lang="en-US" altLang="ko-KR" sz="2300" dirty="0"/>
                  <a:t>+</a:t>
                </a:r>
                <a:r>
                  <a:rPr lang="ko-KR" altLang="en-US" sz="2300" dirty="0"/>
                  <a:t>보상 </a:t>
                </a:r>
                <a:r>
                  <a:rPr lang="en-US" altLang="ko-KR" sz="2300" dirty="0"/>
                  <a:t>= 1, -</a:t>
                </a:r>
                <a:r>
                  <a:rPr lang="ko-KR" altLang="en-US" sz="2300" dirty="0"/>
                  <a:t>보상 </a:t>
                </a:r>
                <a:r>
                  <a:rPr lang="en-US" altLang="ko-KR" sz="2300" dirty="0"/>
                  <a:t>= -1</a:t>
                </a:r>
                <a:r>
                  <a:rPr lang="ko-KR" altLang="en-US" sz="2300" dirty="0"/>
                  <a:t> 통일</a:t>
                </a:r>
                <a:endParaRPr lang="en-US" altLang="ko-KR" sz="2300" dirty="0"/>
              </a:p>
              <a:p>
                <a:pPr marL="457200" indent="-457200">
                  <a:buAutoNum type="arabicPeriod"/>
                </a:pPr>
                <a:endParaRPr lang="en-US" altLang="ko-KR" sz="2300" dirty="0"/>
              </a:p>
              <a:p>
                <a:pPr marL="457200" indent="-457200">
                  <a:buAutoNum type="arabicPeriod"/>
                </a:pPr>
                <a:r>
                  <a:rPr lang="en-US" altLang="ko-KR" sz="2300" dirty="0"/>
                  <a:t>1000</a:t>
                </a:r>
                <a:r>
                  <a:rPr lang="ko-KR" altLang="en-US" sz="2300" dirty="0"/>
                  <a:t>만 </a:t>
                </a:r>
                <a:r>
                  <a:rPr lang="en-US" altLang="ko-KR" sz="2300" dirty="0"/>
                  <a:t>frame</a:t>
                </a:r>
                <a:r>
                  <a:rPr lang="ko-KR" altLang="en-US" sz="2300" dirty="0"/>
                  <a:t>을 학습</a:t>
                </a:r>
                <a:r>
                  <a:rPr lang="en-US" altLang="ko-KR" sz="2300" dirty="0"/>
                  <a:t>, experience replay</a:t>
                </a:r>
                <a:r>
                  <a:rPr lang="ko-KR" altLang="en-US" sz="2300" dirty="0"/>
                  <a:t>의 크기는 </a:t>
                </a:r>
                <a:r>
                  <a:rPr lang="en-US" altLang="ko-KR" sz="2300" dirty="0"/>
                  <a:t>100</a:t>
                </a:r>
                <a:r>
                  <a:rPr lang="ko-KR" altLang="en-US" sz="2300" dirty="0"/>
                  <a:t>만으로 고정</a:t>
                </a:r>
                <a:endParaRPr lang="en-US" altLang="ko-KR" sz="2300" dirty="0"/>
              </a:p>
              <a:p>
                <a:pPr marL="457200" indent="-457200">
                  <a:buAutoNum type="arabicPeriod"/>
                </a:pPr>
                <a:endParaRPr lang="en-US" altLang="ko-KR" sz="2300" dirty="0"/>
              </a:p>
              <a:p>
                <a:pPr marL="457200" indent="-457200">
                  <a:buAutoNum type="arabicPeriod"/>
                </a:pPr>
                <a:r>
                  <a:rPr lang="ko-KR" altLang="en-US" sz="2300" dirty="0"/>
                  <a:t>첫 </a:t>
                </a:r>
                <a:r>
                  <a:rPr lang="en-US" altLang="ko-KR" sz="2300" dirty="0"/>
                  <a:t>100</a:t>
                </a:r>
                <a:r>
                  <a:rPr lang="ko-KR" altLang="en-US" sz="2300" dirty="0"/>
                  <a:t>만 </a:t>
                </a:r>
                <a:r>
                  <a:rPr lang="en-US" altLang="ko-KR" sz="2300" dirty="0"/>
                  <a:t>frame</a:t>
                </a:r>
                <a:r>
                  <a:rPr lang="ko-KR" altLang="en-US" sz="2300" dirty="0"/>
                  <a:t>은 </a:t>
                </a:r>
                <a14:m>
                  <m:oMath xmlns:m="http://schemas.openxmlformats.org/officeDocument/2006/math">
                    <m:r>
                      <a:rPr lang="ko-KR" altLang="en-US" sz="23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𝑔𝑟𝑒𝑒𝑑𝑦</m:t>
                    </m:r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300" i="1">
                        <a:latin typeface="Cambria Math" panose="02040503050406030204" pitchFamily="18" charset="0"/>
                      </a:rPr>
                      <m:t>정</m:t>
                    </m:r>
                  </m:oMath>
                </a14:m>
                <a:r>
                  <a:rPr lang="ko-KR" altLang="en-US" sz="2300" dirty="0"/>
                  <a:t>책을 </a:t>
                </a:r>
                <a:r>
                  <a:rPr lang="en-US" altLang="ko-KR" sz="2300" dirty="0"/>
                  <a:t>1</a:t>
                </a:r>
                <a:r>
                  <a:rPr lang="ko-KR" altLang="en-US" sz="2300" dirty="0"/>
                  <a:t>에서 </a:t>
                </a:r>
                <a:r>
                  <a:rPr lang="en-US" altLang="ko-KR" sz="2300" dirty="0"/>
                  <a:t>0.1</a:t>
                </a:r>
                <a:r>
                  <a:rPr lang="ko-KR" altLang="en-US" sz="2300" dirty="0"/>
                  <a:t>까지 선형적으로 감소</a:t>
                </a:r>
                <a:br>
                  <a:rPr lang="en-US" altLang="ko-KR" sz="2300" dirty="0"/>
                </a:br>
                <a:r>
                  <a:rPr lang="ko-KR" altLang="en-US" sz="2300" dirty="0"/>
                  <a:t>그 이후는 </a:t>
                </a:r>
                <a:r>
                  <a:rPr lang="en-US" altLang="ko-KR" sz="2300" dirty="0"/>
                  <a:t>0.1</a:t>
                </a:r>
                <a:r>
                  <a:rPr lang="ko-KR" altLang="en-US" sz="2300" dirty="0"/>
                  <a:t>로 고정</a:t>
                </a:r>
                <a:endParaRPr lang="en-US" altLang="ko-KR" sz="23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7D446A-BF56-435D-8D16-800B0DE04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07" y="1536174"/>
                <a:ext cx="9709325" cy="4761816"/>
              </a:xfrm>
              <a:prstGeom prst="rect">
                <a:avLst/>
              </a:prstGeom>
              <a:blipFill>
                <a:blip r:embed="rId2"/>
                <a:stretch>
                  <a:fillRect l="-1067" t="-1024" b="-19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0251888-A7CB-48EC-AD19-F82540638965}"/>
              </a:ext>
            </a:extLst>
          </p:cNvPr>
          <p:cNvCxnSpPr/>
          <p:nvPr/>
        </p:nvCxnSpPr>
        <p:spPr>
          <a:xfrm>
            <a:off x="1029728" y="3845169"/>
            <a:ext cx="8559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AB2555A-F35D-4AEF-B649-79858AAC2A08}"/>
              </a:ext>
            </a:extLst>
          </p:cNvPr>
          <p:cNvCxnSpPr>
            <a:cxnSpLocks/>
          </p:cNvCxnSpPr>
          <p:nvPr/>
        </p:nvCxnSpPr>
        <p:spPr>
          <a:xfrm>
            <a:off x="1029728" y="5287108"/>
            <a:ext cx="8559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C1103D6-30FA-4B6E-8049-DCDE56DC1B7B}"/>
              </a:ext>
            </a:extLst>
          </p:cNvPr>
          <p:cNvCxnSpPr/>
          <p:nvPr/>
        </p:nvCxnSpPr>
        <p:spPr>
          <a:xfrm>
            <a:off x="1029728" y="4595447"/>
            <a:ext cx="855974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DA9888-1210-4E8F-A682-A215F051B23E}"/>
              </a:ext>
            </a:extLst>
          </p:cNvPr>
          <p:cNvCxnSpPr>
            <a:cxnSpLocks/>
          </p:cNvCxnSpPr>
          <p:nvPr/>
        </p:nvCxnSpPr>
        <p:spPr>
          <a:xfrm>
            <a:off x="1029728" y="6297990"/>
            <a:ext cx="91752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031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29728" y="437391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u="sng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Experiment</a:t>
            </a:r>
            <a:endParaRPr lang="ko-KR" altLang="en-US" sz="3200" u="sng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B584F-5F4D-4126-9B7A-670A142BC772}"/>
              </a:ext>
            </a:extLst>
          </p:cNvPr>
          <p:cNvSpPr txBox="1"/>
          <p:nvPr/>
        </p:nvSpPr>
        <p:spPr>
          <a:xfrm>
            <a:off x="11544226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D446A-BF56-435D-8D16-800B0DE04D16}"/>
              </a:ext>
            </a:extLst>
          </p:cNvPr>
          <p:cNvSpPr txBox="1"/>
          <p:nvPr/>
        </p:nvSpPr>
        <p:spPr>
          <a:xfrm>
            <a:off x="495607" y="1536174"/>
            <a:ext cx="5299849" cy="4016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사용 </a:t>
            </a:r>
            <a:r>
              <a:rPr lang="en-US" altLang="ko-KR" sz="2500" b="1" dirty="0"/>
              <a:t>skill</a:t>
            </a:r>
          </a:p>
          <a:p>
            <a:endParaRPr lang="en-US" altLang="ko-KR" sz="2300" dirty="0"/>
          </a:p>
          <a:p>
            <a:endParaRPr lang="en-US" altLang="ko-KR" sz="2300" dirty="0"/>
          </a:p>
          <a:p>
            <a:r>
              <a:rPr lang="en-US" altLang="ko-KR" sz="2300" dirty="0"/>
              <a:t>Frame-skipping technique </a:t>
            </a:r>
            <a:r>
              <a:rPr lang="ko-KR" altLang="en-US" sz="2300" dirty="0"/>
              <a:t>사용</a:t>
            </a:r>
            <a:endParaRPr lang="en-US" altLang="ko-KR" sz="2300" dirty="0"/>
          </a:p>
          <a:p>
            <a:endParaRPr lang="en-US" altLang="ko-KR" sz="2300" dirty="0"/>
          </a:p>
          <a:p>
            <a:endParaRPr lang="en-US" altLang="ko-KR" sz="2300" dirty="0"/>
          </a:p>
          <a:p>
            <a:pPr marL="342900" indent="-342900">
              <a:buFontTx/>
              <a:buChar char="-"/>
            </a:pPr>
            <a:r>
              <a:rPr lang="ko-KR" altLang="en-US" sz="2300" dirty="0"/>
              <a:t>이미지의 프레임 간격을 </a:t>
            </a:r>
            <a:r>
              <a:rPr lang="en-US" altLang="ko-KR" sz="2300" dirty="0"/>
              <a:t>k=4</a:t>
            </a:r>
            <a:r>
              <a:rPr lang="ko-KR" altLang="en-US" sz="2300" dirty="0"/>
              <a:t>로 고정</a:t>
            </a:r>
            <a:br>
              <a:rPr lang="en-US" altLang="ko-KR" sz="2300" dirty="0"/>
            </a:br>
            <a:r>
              <a:rPr lang="en-US" altLang="ko-KR" sz="2300" dirty="0"/>
              <a:t>( k=4</a:t>
            </a:r>
            <a:r>
              <a:rPr lang="ko-KR" altLang="en-US" sz="2300" dirty="0"/>
              <a:t>배 빠른 학습속도 </a:t>
            </a:r>
            <a:r>
              <a:rPr lang="en-US" altLang="ko-KR" sz="2300" dirty="0"/>
              <a:t>)</a:t>
            </a:r>
          </a:p>
          <a:p>
            <a:pPr marL="342900" indent="-342900">
              <a:buFontTx/>
              <a:buChar char="-"/>
            </a:pPr>
            <a:endParaRPr lang="en-US" altLang="ko-KR" sz="2300" dirty="0"/>
          </a:p>
          <a:p>
            <a:pPr marL="342900" indent="-342900">
              <a:buFontTx/>
              <a:buChar char="-"/>
            </a:pPr>
            <a:r>
              <a:rPr lang="en-US" altLang="ko-KR" sz="2300" dirty="0"/>
              <a:t>Space </a:t>
            </a:r>
            <a:r>
              <a:rPr lang="en-US" altLang="ko-KR" sz="2300" dirty="0" err="1"/>
              <a:t>invadors</a:t>
            </a:r>
            <a:r>
              <a:rPr lang="ko-KR" altLang="en-US" sz="2300" dirty="0"/>
              <a:t>는 </a:t>
            </a:r>
            <a:r>
              <a:rPr lang="en-US" altLang="ko-KR" sz="2300" dirty="0"/>
              <a:t>k=3</a:t>
            </a:r>
            <a:r>
              <a:rPr lang="ko-KR" altLang="en-US" sz="2300" dirty="0"/>
              <a:t>으로 고정</a:t>
            </a:r>
            <a:br>
              <a:rPr lang="en-US" altLang="ko-KR" sz="2300" dirty="0"/>
            </a:br>
            <a:r>
              <a:rPr lang="en-US" altLang="ko-KR" sz="2300" dirty="0"/>
              <a:t>( </a:t>
            </a:r>
            <a:r>
              <a:rPr lang="ko-KR" altLang="en-US" sz="2300" dirty="0"/>
              <a:t>레이저가 안 보이는 현상 발생 </a:t>
            </a:r>
            <a:r>
              <a:rPr lang="en-US" altLang="ko-KR" sz="2300" dirty="0"/>
              <a:t>)</a:t>
            </a:r>
            <a:r>
              <a:rPr lang="ko-KR" altLang="en-US" sz="2300" dirty="0"/>
              <a:t> </a:t>
            </a:r>
            <a:endParaRPr lang="en-US" altLang="ko-KR" sz="23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44F1544-4FD8-4D25-997D-BAB3AA40D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521" y="2773270"/>
            <a:ext cx="1577692" cy="15037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4C13F2-9A8D-41C4-A644-3C294BB4B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014" y="3136035"/>
            <a:ext cx="1577692" cy="150373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5358F28-2C38-468C-B786-FDDC78B8F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507" y="3498800"/>
            <a:ext cx="1577692" cy="150373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376F87C-62B8-44E4-A35D-9D6016B2C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42618"/>
            <a:ext cx="1577692" cy="1503737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B7C5F07-F8B7-46CF-A220-745D9CE1D50E}"/>
              </a:ext>
            </a:extLst>
          </p:cNvPr>
          <p:cNvSpPr/>
          <p:nvPr/>
        </p:nvSpPr>
        <p:spPr>
          <a:xfrm>
            <a:off x="9130463" y="3887903"/>
            <a:ext cx="685053" cy="718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EAC9EB2-427A-4B26-9DAC-EAD3FBA3F73E}"/>
              </a:ext>
            </a:extLst>
          </p:cNvPr>
          <p:cNvSpPr/>
          <p:nvPr/>
        </p:nvSpPr>
        <p:spPr>
          <a:xfrm>
            <a:off x="10138648" y="2773270"/>
            <a:ext cx="914400" cy="2845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DQN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64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47894" y="470048"/>
            <a:ext cx="168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u="sng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u="sng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B584F-5F4D-4126-9B7A-670A142BC772}"/>
              </a:ext>
            </a:extLst>
          </p:cNvPr>
          <p:cNvSpPr txBox="1"/>
          <p:nvPr/>
        </p:nvSpPr>
        <p:spPr>
          <a:xfrm>
            <a:off x="11544226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3B54B8-F579-49A6-AC30-17313AF6AE06}"/>
              </a:ext>
            </a:extLst>
          </p:cNvPr>
          <p:cNvSpPr txBox="1"/>
          <p:nvPr/>
        </p:nvSpPr>
        <p:spPr>
          <a:xfrm>
            <a:off x="1147894" y="1459230"/>
            <a:ext cx="4462632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endParaRPr lang="en-US" altLang="ko-KR" sz="25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Introduction</a:t>
            </a:r>
          </a:p>
          <a:p>
            <a:pPr marL="457200" indent="-457200">
              <a:buAutoNum type="arabicPeriod"/>
            </a:pPr>
            <a:endParaRPr lang="en-US" altLang="ko-KR" sz="25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Related Work</a:t>
            </a:r>
          </a:p>
          <a:p>
            <a:pPr marL="457200" indent="-457200">
              <a:buAutoNum type="arabicPeriod"/>
            </a:pPr>
            <a:endParaRPr lang="en-US" altLang="ko-KR" sz="25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Deep Reinforcement Learning</a:t>
            </a:r>
          </a:p>
          <a:p>
            <a:pPr marL="457200" indent="-457200">
              <a:buAutoNum type="arabicPeriod"/>
            </a:pPr>
            <a:endParaRPr lang="en-US" altLang="ko-KR" sz="25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Experiments</a:t>
            </a:r>
          </a:p>
          <a:p>
            <a:pPr marL="457200" indent="-457200">
              <a:buAutoNum type="arabicPeriod"/>
            </a:pPr>
            <a:endParaRPr lang="en-US" altLang="ko-KR" sz="25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Conclusion</a:t>
            </a:r>
            <a:endParaRPr lang="ko-KR" altLang="en-US" sz="25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859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29728" y="437391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u="sng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Experiment</a:t>
            </a:r>
            <a:endParaRPr lang="ko-KR" altLang="en-US" sz="3200" u="sng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B584F-5F4D-4126-9B7A-670A142BC772}"/>
              </a:ext>
            </a:extLst>
          </p:cNvPr>
          <p:cNvSpPr txBox="1"/>
          <p:nvPr/>
        </p:nvSpPr>
        <p:spPr>
          <a:xfrm>
            <a:off x="11544226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D446A-BF56-435D-8D16-800B0DE04D16}"/>
              </a:ext>
            </a:extLst>
          </p:cNvPr>
          <p:cNvSpPr txBox="1"/>
          <p:nvPr/>
        </p:nvSpPr>
        <p:spPr>
          <a:xfrm>
            <a:off x="495607" y="1292180"/>
            <a:ext cx="825867" cy="1184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결과</a:t>
            </a:r>
            <a:endParaRPr lang="en-US" altLang="ko-KR" sz="2500" b="1" dirty="0"/>
          </a:p>
          <a:p>
            <a:endParaRPr lang="en-US" altLang="ko-KR" sz="2300" dirty="0"/>
          </a:p>
          <a:p>
            <a:endParaRPr lang="en-US" altLang="ko-KR" sz="23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5BAB15-9CDA-4920-AE0F-12E8CA7AD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94" y="2362051"/>
            <a:ext cx="11603069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64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29728" y="437391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u="sng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Experiment</a:t>
            </a:r>
            <a:endParaRPr lang="ko-KR" altLang="en-US" sz="3200" u="sng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B584F-5F4D-4126-9B7A-670A142BC772}"/>
              </a:ext>
            </a:extLst>
          </p:cNvPr>
          <p:cNvSpPr txBox="1"/>
          <p:nvPr/>
        </p:nvSpPr>
        <p:spPr>
          <a:xfrm>
            <a:off x="11544226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D446A-BF56-435D-8D16-800B0DE04D16}"/>
              </a:ext>
            </a:extLst>
          </p:cNvPr>
          <p:cNvSpPr txBox="1"/>
          <p:nvPr/>
        </p:nvSpPr>
        <p:spPr>
          <a:xfrm>
            <a:off x="495607" y="1292180"/>
            <a:ext cx="825867" cy="1184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결과</a:t>
            </a:r>
            <a:endParaRPr lang="en-US" altLang="ko-KR" sz="2500" b="1" dirty="0"/>
          </a:p>
          <a:p>
            <a:endParaRPr lang="en-US" altLang="ko-KR" sz="2300" dirty="0"/>
          </a:p>
          <a:p>
            <a:endParaRPr lang="en-US" altLang="ko-KR" sz="2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D95D49-7D79-4F74-AC4F-AAE7A0144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07" y="2629441"/>
            <a:ext cx="11498280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19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29728" y="437391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u="sng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Experiment</a:t>
            </a:r>
            <a:endParaRPr lang="ko-KR" altLang="en-US" sz="3200" u="sng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B584F-5F4D-4126-9B7A-670A142BC772}"/>
              </a:ext>
            </a:extLst>
          </p:cNvPr>
          <p:cNvSpPr txBox="1"/>
          <p:nvPr/>
        </p:nvSpPr>
        <p:spPr>
          <a:xfrm>
            <a:off x="11544226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D446A-BF56-435D-8D16-800B0DE04D16}"/>
              </a:ext>
            </a:extLst>
          </p:cNvPr>
          <p:cNvSpPr txBox="1"/>
          <p:nvPr/>
        </p:nvSpPr>
        <p:spPr>
          <a:xfrm>
            <a:off x="495607" y="1292180"/>
            <a:ext cx="825867" cy="1184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결과</a:t>
            </a:r>
            <a:endParaRPr lang="en-US" altLang="ko-KR" sz="2500" b="1" dirty="0"/>
          </a:p>
          <a:p>
            <a:endParaRPr lang="en-US" altLang="ko-KR" sz="2300" dirty="0"/>
          </a:p>
          <a:p>
            <a:endParaRPr lang="en-US" altLang="ko-KR" sz="23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50930C-3366-4C01-A3BE-A5A37DC5E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2" y="2185264"/>
            <a:ext cx="11403016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52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DQN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76C88F-4C57-47A5-8C20-1A704BED296F}"/>
              </a:ext>
            </a:extLst>
          </p:cNvPr>
          <p:cNvSpPr txBox="1"/>
          <p:nvPr/>
        </p:nvSpPr>
        <p:spPr>
          <a:xfrm>
            <a:off x="11544226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29728" y="437391"/>
            <a:ext cx="2230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u="sng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Introduction</a:t>
            </a:r>
            <a:endParaRPr lang="ko-KR" altLang="en-US" sz="3200" u="sng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B584F-5F4D-4126-9B7A-670A142BC772}"/>
              </a:ext>
            </a:extLst>
          </p:cNvPr>
          <p:cNvSpPr txBox="1"/>
          <p:nvPr/>
        </p:nvSpPr>
        <p:spPr>
          <a:xfrm>
            <a:off x="11544226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110C6E-EB47-4E07-A38E-C4979C4FB6C2}"/>
              </a:ext>
            </a:extLst>
          </p:cNvPr>
          <p:cNvSpPr txBox="1"/>
          <p:nvPr/>
        </p:nvSpPr>
        <p:spPr>
          <a:xfrm>
            <a:off x="495607" y="1614420"/>
            <a:ext cx="56750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Reinforcement Learning</a:t>
            </a:r>
            <a:r>
              <a:rPr lang="ko-KR" altLang="en-US" sz="2500" b="1" dirty="0"/>
              <a:t>의 오랜 과제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1246F5-4A98-41A9-B824-A688C10C1FE6}"/>
              </a:ext>
            </a:extLst>
          </p:cNvPr>
          <p:cNvSpPr/>
          <p:nvPr/>
        </p:nvSpPr>
        <p:spPr>
          <a:xfrm>
            <a:off x="495607" y="2135113"/>
            <a:ext cx="10348588" cy="61016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400" b="1" u="sng" dirty="0">
                <a:solidFill>
                  <a:srgbClr val="FF0000"/>
                </a:solidFill>
              </a:rPr>
              <a:t>High-dimensional sensory input</a:t>
            </a:r>
            <a:r>
              <a:rPr lang="ko-KR" altLang="en-US" sz="2400" b="1" u="sng" dirty="0">
                <a:solidFill>
                  <a:schemeClr val="tx1"/>
                </a:solidFill>
              </a:rPr>
              <a:t>에서 </a:t>
            </a:r>
            <a:r>
              <a:rPr lang="en-US" altLang="ko-KR" sz="2400" b="1" u="sng" dirty="0">
                <a:solidFill>
                  <a:schemeClr val="tx1"/>
                </a:solidFill>
              </a:rPr>
              <a:t>agent</a:t>
            </a:r>
            <a:r>
              <a:rPr lang="ko-KR" altLang="en-US" sz="2400" b="1" u="sng" dirty="0">
                <a:solidFill>
                  <a:schemeClr val="tx1"/>
                </a:solidFill>
              </a:rPr>
              <a:t>를 직접 </a:t>
            </a:r>
            <a:r>
              <a:rPr lang="en-US" altLang="ko-KR" sz="2400" b="1" u="sng" dirty="0">
                <a:solidFill>
                  <a:schemeClr val="tx1"/>
                </a:solidFill>
              </a:rPr>
              <a:t>control</a:t>
            </a:r>
            <a:r>
              <a:rPr lang="ko-KR" altLang="en-US" sz="2400" b="1" u="sng" dirty="0">
                <a:solidFill>
                  <a:schemeClr val="tx1"/>
                </a:solidFill>
              </a:rPr>
              <a:t>하는 학습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3CAAEDE-3462-405D-A6FD-932B729CF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584" y="3021496"/>
            <a:ext cx="3192415" cy="27983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864478-F613-43FA-AF02-9350A21A1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618" y="3057525"/>
            <a:ext cx="4430794" cy="27623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9D147A-1EE0-42F0-AFA6-9AD877215983}"/>
              </a:ext>
            </a:extLst>
          </p:cNvPr>
          <p:cNvSpPr txBox="1"/>
          <p:nvPr/>
        </p:nvSpPr>
        <p:spPr>
          <a:xfrm>
            <a:off x="2821821" y="59654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이미지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E38528-F9FD-41A3-90C7-A0D0048F9DE7}"/>
              </a:ext>
            </a:extLst>
          </p:cNvPr>
          <p:cNvSpPr txBox="1"/>
          <p:nvPr/>
        </p:nvSpPr>
        <p:spPr>
          <a:xfrm>
            <a:off x="7621433" y="59654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음성</a:t>
            </a:r>
          </a:p>
        </p:txBody>
      </p:sp>
    </p:spTree>
    <p:extLst>
      <p:ext uri="{BB962C8B-B14F-4D97-AF65-F5344CB8AC3E}">
        <p14:creationId xmlns:p14="http://schemas.microsoft.com/office/powerpoint/2010/main" val="294489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29728" y="437391"/>
            <a:ext cx="2230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u="sng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Introduction</a:t>
            </a:r>
            <a:endParaRPr lang="ko-KR" altLang="en-US" sz="3200" u="sng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B584F-5F4D-4126-9B7A-670A142BC772}"/>
              </a:ext>
            </a:extLst>
          </p:cNvPr>
          <p:cNvSpPr txBox="1"/>
          <p:nvPr/>
        </p:nvSpPr>
        <p:spPr>
          <a:xfrm>
            <a:off x="11544226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7531872-B717-434A-A80B-D1B0BB822216}"/>
              </a:ext>
            </a:extLst>
          </p:cNvPr>
          <p:cNvSpPr/>
          <p:nvPr/>
        </p:nvSpPr>
        <p:spPr>
          <a:xfrm>
            <a:off x="1549007" y="1391498"/>
            <a:ext cx="9093986" cy="12522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Linear value function </a:t>
            </a:r>
            <a:r>
              <a:rPr lang="ko-KR" altLang="en-US" dirty="0"/>
              <a:t>또는 </a:t>
            </a:r>
            <a:r>
              <a:rPr lang="en-US" altLang="ko-KR" dirty="0"/>
              <a:t>Policy representations</a:t>
            </a:r>
            <a:r>
              <a:rPr lang="ko-KR" altLang="en-US" dirty="0"/>
              <a:t>과 결합한 수작업에 의존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43F0F75-5255-49E8-8E99-823B846DDB67}"/>
              </a:ext>
            </a:extLst>
          </p:cNvPr>
          <p:cNvSpPr/>
          <p:nvPr/>
        </p:nvSpPr>
        <p:spPr>
          <a:xfrm>
            <a:off x="1533512" y="3054699"/>
            <a:ext cx="9093986" cy="12522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Raw sensory data</a:t>
            </a:r>
            <a:r>
              <a:rPr lang="ko-KR" altLang="en-US" dirty="0"/>
              <a:t>에서 </a:t>
            </a:r>
            <a:r>
              <a:rPr lang="en-US" altLang="ko-KR" dirty="0"/>
              <a:t>High-level features</a:t>
            </a:r>
            <a:r>
              <a:rPr lang="ko-KR" altLang="en-US" dirty="0"/>
              <a:t>를 추출 가능</a:t>
            </a:r>
            <a:r>
              <a:rPr lang="en-US" altLang="ko-KR" dirty="0"/>
              <a:t> – AlexNet(2012)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1E75FAC-2F76-4330-9F4D-4F663E896154}"/>
              </a:ext>
            </a:extLst>
          </p:cNvPr>
          <p:cNvSpPr/>
          <p:nvPr/>
        </p:nvSpPr>
        <p:spPr>
          <a:xfrm>
            <a:off x="1533512" y="4768252"/>
            <a:ext cx="9093986" cy="12522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Reinforcement</a:t>
            </a:r>
            <a:r>
              <a:rPr lang="ko-KR" altLang="en-US" dirty="0"/>
              <a:t>에서 </a:t>
            </a:r>
            <a:r>
              <a:rPr lang="en-US" altLang="ko-KR" dirty="0"/>
              <a:t>sensory data</a:t>
            </a:r>
            <a:r>
              <a:rPr lang="ko-KR" altLang="en-US" dirty="0"/>
              <a:t>를 사용할 때 </a:t>
            </a:r>
            <a:r>
              <a:rPr lang="en-US" altLang="ko-KR" dirty="0"/>
              <a:t>Deep Learning</a:t>
            </a:r>
            <a:r>
              <a:rPr lang="ko-KR" altLang="en-US" dirty="0"/>
              <a:t>을 적용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22A342-46C9-47D2-9EFA-3DA138D21A78}"/>
              </a:ext>
            </a:extLst>
          </p:cNvPr>
          <p:cNvSpPr/>
          <p:nvPr/>
        </p:nvSpPr>
        <p:spPr>
          <a:xfrm>
            <a:off x="1980036" y="1154122"/>
            <a:ext cx="3228778" cy="4408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기존 </a:t>
            </a:r>
            <a:r>
              <a:rPr lang="en-US" altLang="ko-KR" dirty="0">
                <a:solidFill>
                  <a:sysClr val="windowText" lastClr="000000"/>
                </a:solidFill>
              </a:rPr>
              <a:t>Reinforcement Learning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FB9702-447F-4F03-B784-865585CE1D17}"/>
              </a:ext>
            </a:extLst>
          </p:cNvPr>
          <p:cNvSpPr/>
          <p:nvPr/>
        </p:nvSpPr>
        <p:spPr>
          <a:xfrm>
            <a:off x="1980036" y="2884615"/>
            <a:ext cx="2560733" cy="4408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Deep Learning</a:t>
            </a:r>
            <a:r>
              <a:rPr lang="ko-KR" altLang="en-US" dirty="0">
                <a:solidFill>
                  <a:sysClr val="windowText" lastClr="000000"/>
                </a:solidFill>
              </a:rPr>
              <a:t>의 발전</a:t>
            </a: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B4E19912-FDE5-4588-A202-28325A337D2D}"/>
              </a:ext>
            </a:extLst>
          </p:cNvPr>
          <p:cNvSpPr/>
          <p:nvPr/>
        </p:nvSpPr>
        <p:spPr>
          <a:xfrm>
            <a:off x="5728607" y="2382663"/>
            <a:ext cx="734786" cy="84354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888B9D9B-87F3-4A0E-8E35-C4D15360EA6D}"/>
              </a:ext>
            </a:extLst>
          </p:cNvPr>
          <p:cNvSpPr/>
          <p:nvPr/>
        </p:nvSpPr>
        <p:spPr>
          <a:xfrm>
            <a:off x="5728607" y="4115828"/>
            <a:ext cx="734786" cy="84354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C48B7B-921B-4560-AE1E-C345DF549AFE}"/>
              </a:ext>
            </a:extLst>
          </p:cNvPr>
          <p:cNvSpPr/>
          <p:nvPr/>
        </p:nvSpPr>
        <p:spPr>
          <a:xfrm>
            <a:off x="1980037" y="4538398"/>
            <a:ext cx="1765028" cy="4408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논문 </a:t>
            </a:r>
            <a:r>
              <a:rPr lang="en-US" altLang="ko-KR" dirty="0">
                <a:solidFill>
                  <a:sysClr val="windowText" lastClr="000000"/>
                </a:solidFill>
              </a:rPr>
              <a:t>: RL + DL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75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29728" y="437391"/>
            <a:ext cx="2230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u="sng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Introduction</a:t>
            </a:r>
            <a:endParaRPr lang="ko-KR" altLang="en-US" sz="3200" u="sng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B584F-5F4D-4126-9B7A-670A142BC772}"/>
              </a:ext>
            </a:extLst>
          </p:cNvPr>
          <p:cNvSpPr txBox="1"/>
          <p:nvPr/>
        </p:nvSpPr>
        <p:spPr>
          <a:xfrm>
            <a:off x="11544226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9D9A90-7178-474F-BCE6-580C45AC941F}"/>
              </a:ext>
            </a:extLst>
          </p:cNvPr>
          <p:cNvSpPr txBox="1"/>
          <p:nvPr/>
        </p:nvSpPr>
        <p:spPr>
          <a:xfrm>
            <a:off x="495607" y="1659180"/>
            <a:ext cx="6580648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3000" b="1" dirty="0"/>
          </a:p>
          <a:p>
            <a:r>
              <a:rPr lang="en-US" altLang="ko-KR" sz="3000" b="1" dirty="0"/>
              <a:t>RL</a:t>
            </a:r>
            <a:r>
              <a:rPr lang="ko-KR" altLang="en-US" sz="3000" b="1" dirty="0"/>
              <a:t>에 </a:t>
            </a:r>
            <a:r>
              <a:rPr lang="en-US" altLang="ko-KR" sz="3000" b="1" dirty="0"/>
              <a:t>DL</a:t>
            </a:r>
            <a:r>
              <a:rPr lang="ko-KR" altLang="en-US" sz="3000" b="1" dirty="0"/>
              <a:t>을 적용하기 위한 </a:t>
            </a:r>
            <a:r>
              <a:rPr lang="ko-KR" altLang="en-US" sz="3000" b="1" dirty="0">
                <a:solidFill>
                  <a:srgbClr val="FF0000"/>
                </a:solidFill>
              </a:rPr>
              <a:t>문제점</a:t>
            </a:r>
            <a:endParaRPr lang="en-US" altLang="ko-KR" sz="3000" b="1" dirty="0">
              <a:solidFill>
                <a:srgbClr val="FF0000"/>
              </a:solidFill>
            </a:endParaRPr>
          </a:p>
          <a:p>
            <a:endParaRPr lang="en-US" altLang="ko-KR" sz="2500" b="1" dirty="0"/>
          </a:p>
          <a:p>
            <a:pPr marL="457200" indent="-457200">
              <a:buAutoNum type="arabicPeriod"/>
            </a:pPr>
            <a:r>
              <a:rPr lang="ko-KR" altLang="en-US" sz="2300" b="1" dirty="0"/>
              <a:t> </a:t>
            </a:r>
            <a:r>
              <a:rPr lang="ko-KR" altLang="en-US" sz="2300" b="1" dirty="0">
                <a:solidFill>
                  <a:srgbClr val="FF0000"/>
                </a:solidFill>
              </a:rPr>
              <a:t>라벨링이 된 대량의 훈련데이터</a:t>
            </a:r>
            <a:r>
              <a:rPr lang="ko-KR" altLang="en-US" sz="2300" b="1" dirty="0"/>
              <a:t>가 필요</a:t>
            </a:r>
            <a:endParaRPr lang="en-US" altLang="ko-KR" sz="2300" b="1" dirty="0"/>
          </a:p>
          <a:p>
            <a:pPr marL="457200" indent="-457200">
              <a:buAutoNum type="arabicPeriod"/>
            </a:pPr>
            <a:endParaRPr lang="en-US" altLang="ko-KR" sz="2300" b="1" dirty="0"/>
          </a:p>
          <a:p>
            <a:pPr marL="457200" indent="-457200">
              <a:buAutoNum type="arabicPeriod"/>
            </a:pPr>
            <a:endParaRPr lang="en-US" altLang="ko-KR" sz="2300" b="1" dirty="0"/>
          </a:p>
          <a:p>
            <a:pPr marL="457200" indent="-457200">
              <a:buAutoNum type="arabicPeriod"/>
            </a:pPr>
            <a:r>
              <a:rPr lang="en-US" altLang="ko-KR" sz="2300" b="1" dirty="0"/>
              <a:t> sample</a:t>
            </a:r>
            <a:r>
              <a:rPr lang="ko-KR" altLang="en-US" sz="2300" b="1" dirty="0"/>
              <a:t>은 각각이 </a:t>
            </a:r>
            <a:r>
              <a:rPr lang="ko-KR" altLang="en-US" sz="2300" b="1" dirty="0">
                <a:solidFill>
                  <a:srgbClr val="FF0000"/>
                </a:solidFill>
              </a:rPr>
              <a:t>독립적</a:t>
            </a:r>
            <a:endParaRPr lang="en-US" altLang="ko-KR" sz="2300" b="1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sz="2300" b="1" dirty="0"/>
          </a:p>
          <a:p>
            <a:pPr marL="457200" indent="-457200">
              <a:buAutoNum type="arabicPeriod"/>
            </a:pPr>
            <a:endParaRPr lang="en-US" altLang="ko-KR" sz="2300" b="1" dirty="0"/>
          </a:p>
          <a:p>
            <a:pPr marL="457200" indent="-457200">
              <a:buAutoNum type="arabicPeriod"/>
            </a:pPr>
            <a:r>
              <a:rPr lang="ko-KR" altLang="en-US" sz="2300" b="1" dirty="0"/>
              <a:t> </a:t>
            </a:r>
            <a:r>
              <a:rPr lang="ko-KR" altLang="en-US" sz="2300" b="1" dirty="0">
                <a:solidFill>
                  <a:srgbClr val="FF0000"/>
                </a:solidFill>
              </a:rPr>
              <a:t>고정된 기본 분포를 근사</a:t>
            </a:r>
            <a:r>
              <a:rPr lang="ko-KR" altLang="en-US" sz="2300" b="1" dirty="0"/>
              <a:t>하는 방법으로 학습</a:t>
            </a:r>
            <a:endParaRPr lang="en-US" altLang="ko-KR" sz="23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180161F-58DE-4320-815A-BC2CC48EA519}"/>
              </a:ext>
            </a:extLst>
          </p:cNvPr>
          <p:cNvSpPr/>
          <p:nvPr/>
        </p:nvSpPr>
        <p:spPr>
          <a:xfrm>
            <a:off x="384480" y="2673288"/>
            <a:ext cx="6691776" cy="297313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1D3661-4C4D-474E-98F8-2459BBEA2515}"/>
              </a:ext>
            </a:extLst>
          </p:cNvPr>
          <p:cNvSpPr txBox="1"/>
          <p:nvPr/>
        </p:nvSpPr>
        <p:spPr>
          <a:xfrm>
            <a:off x="7641408" y="1661010"/>
            <a:ext cx="3726405" cy="35240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solidFill>
                  <a:srgbClr val="FF0000"/>
                </a:solidFill>
              </a:rPr>
              <a:t>        </a:t>
            </a:r>
            <a:endParaRPr lang="en-US" altLang="ko-KR" sz="3000" b="1" dirty="0">
              <a:solidFill>
                <a:srgbClr val="FF0000"/>
              </a:solidFill>
            </a:endParaRPr>
          </a:p>
          <a:p>
            <a:r>
              <a:rPr lang="ko-KR" altLang="en-US" sz="3000" b="1" dirty="0">
                <a:solidFill>
                  <a:srgbClr val="FF0000"/>
                </a:solidFill>
              </a:rPr>
              <a:t>        해결방안</a:t>
            </a:r>
            <a:endParaRPr lang="en-US" altLang="ko-KR" sz="3000" b="1" dirty="0">
              <a:solidFill>
                <a:srgbClr val="FF0000"/>
              </a:solidFill>
            </a:endParaRPr>
          </a:p>
          <a:p>
            <a:endParaRPr lang="en-US" altLang="ko-KR" sz="2500" b="1" dirty="0"/>
          </a:p>
          <a:p>
            <a:r>
              <a:rPr lang="en-US" altLang="ko-KR" sz="2300" b="1" dirty="0"/>
              <a:t>CNN</a:t>
            </a:r>
            <a:r>
              <a:rPr lang="ko-KR" altLang="en-US" sz="2300" b="1" dirty="0"/>
              <a:t>에 </a:t>
            </a:r>
            <a:r>
              <a:rPr lang="en-US" altLang="ko-KR" sz="2300" b="1" dirty="0"/>
              <a:t>Q-learning</a:t>
            </a:r>
            <a:r>
              <a:rPr lang="ko-KR" altLang="en-US" sz="2300" b="1" dirty="0"/>
              <a:t>을 적용</a:t>
            </a:r>
            <a:endParaRPr lang="en-US" altLang="ko-KR" sz="2300" b="1" dirty="0"/>
          </a:p>
          <a:p>
            <a:pPr marL="457200" indent="-457200">
              <a:buAutoNum type="arabicPeriod"/>
            </a:pPr>
            <a:endParaRPr lang="en-US" altLang="ko-KR" sz="2300" b="1" dirty="0"/>
          </a:p>
          <a:p>
            <a:pPr marL="457200" indent="-457200">
              <a:buAutoNum type="arabicPeriod"/>
            </a:pPr>
            <a:endParaRPr lang="en-US" altLang="ko-KR" sz="2300" b="1" dirty="0"/>
          </a:p>
          <a:p>
            <a:endParaRPr lang="en-US" altLang="ko-KR" sz="2300" b="1" dirty="0"/>
          </a:p>
          <a:p>
            <a:r>
              <a:rPr lang="en-US" altLang="ko-KR" sz="2300" b="1" dirty="0"/>
              <a:t>Experience replay</a:t>
            </a:r>
            <a:r>
              <a:rPr lang="ko-KR" altLang="en-US" sz="2300" b="1" dirty="0"/>
              <a:t>를</a:t>
            </a:r>
            <a:r>
              <a:rPr lang="en-US" altLang="ko-KR" sz="2300" b="1" dirty="0"/>
              <a:t> </a:t>
            </a:r>
          </a:p>
          <a:p>
            <a:r>
              <a:rPr lang="ko-KR" altLang="en-US" sz="2300" b="1" dirty="0"/>
              <a:t>사용하여 무작위 샘플링</a:t>
            </a:r>
            <a:endParaRPr lang="en-US" altLang="ko-KR" sz="2300" b="1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50AC100-7BDB-483F-9529-CA3B45352D74}"/>
              </a:ext>
            </a:extLst>
          </p:cNvPr>
          <p:cNvCxnSpPr/>
          <p:nvPr/>
        </p:nvCxnSpPr>
        <p:spPr>
          <a:xfrm>
            <a:off x="6446520" y="3131820"/>
            <a:ext cx="119488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FEBC81F-567E-493E-9211-FD3D8935AB3A}"/>
              </a:ext>
            </a:extLst>
          </p:cNvPr>
          <p:cNvCxnSpPr>
            <a:cxnSpLocks/>
          </p:cNvCxnSpPr>
          <p:nvPr/>
        </p:nvCxnSpPr>
        <p:spPr>
          <a:xfrm>
            <a:off x="4550593" y="4160521"/>
            <a:ext cx="3090815" cy="491489"/>
          </a:xfrm>
          <a:prstGeom prst="bentConnector3">
            <a:avLst>
              <a:gd name="adj1" fmla="val 85871"/>
            </a:avLst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03B6D2D7-9AEE-40F4-85CF-49D9A60876E1}"/>
              </a:ext>
            </a:extLst>
          </p:cNvPr>
          <p:cNvCxnSpPr>
            <a:cxnSpLocks/>
          </p:cNvCxnSpPr>
          <p:nvPr/>
        </p:nvCxnSpPr>
        <p:spPr>
          <a:xfrm flipV="1">
            <a:off x="6949440" y="4652010"/>
            <a:ext cx="691967" cy="544980"/>
          </a:xfrm>
          <a:prstGeom prst="bentConnector3">
            <a:avLst>
              <a:gd name="adj1" fmla="val 36786"/>
            </a:avLst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C50AAC2-48F6-4207-8133-C1712472E022}"/>
              </a:ext>
            </a:extLst>
          </p:cNvPr>
          <p:cNvSpPr/>
          <p:nvPr/>
        </p:nvSpPr>
        <p:spPr>
          <a:xfrm>
            <a:off x="7295423" y="2673289"/>
            <a:ext cx="4469460" cy="297313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80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29728" y="437391"/>
            <a:ext cx="2230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u="sng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Introduction</a:t>
            </a:r>
            <a:endParaRPr lang="ko-KR" altLang="en-US" sz="3200" u="sng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B584F-5F4D-4126-9B7A-670A142BC772}"/>
              </a:ext>
            </a:extLst>
          </p:cNvPr>
          <p:cNvSpPr txBox="1"/>
          <p:nvPr/>
        </p:nvSpPr>
        <p:spPr>
          <a:xfrm>
            <a:off x="11544226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3A488-2399-4F3C-B438-D62968F7BE49}"/>
              </a:ext>
            </a:extLst>
          </p:cNvPr>
          <p:cNvSpPr txBox="1"/>
          <p:nvPr/>
        </p:nvSpPr>
        <p:spPr>
          <a:xfrm>
            <a:off x="1954481" y="2951946"/>
            <a:ext cx="82830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‘Atari</a:t>
            </a:r>
            <a:r>
              <a:rPr lang="ko-KR" altLang="en-US" sz="2500" dirty="0"/>
              <a:t> </a:t>
            </a:r>
            <a:r>
              <a:rPr lang="en-US" altLang="ko-KR" sz="2500" dirty="0"/>
              <a:t>2600’</a:t>
            </a:r>
            <a:r>
              <a:rPr lang="ko-KR" altLang="en-US" sz="2500" dirty="0"/>
              <a:t>의 </a:t>
            </a:r>
            <a:r>
              <a:rPr lang="en-US" altLang="ko-KR" sz="2500" dirty="0"/>
              <a:t>7</a:t>
            </a:r>
            <a:r>
              <a:rPr lang="ko-KR" altLang="en-US" sz="2500" dirty="0"/>
              <a:t>개의 게임에 </a:t>
            </a:r>
            <a:r>
              <a:rPr lang="en-US" altLang="ko-KR" sz="2500" dirty="0"/>
              <a:t>DQN</a:t>
            </a:r>
            <a:r>
              <a:rPr lang="ko-KR" altLang="en-US" sz="2500" dirty="0"/>
              <a:t>을 적용하여 최종 평가</a:t>
            </a:r>
            <a:endParaRPr lang="en-US" altLang="ko-KR" sz="2500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D27AFD58-FE99-4CD3-9195-F348D3D108C2}"/>
              </a:ext>
            </a:extLst>
          </p:cNvPr>
          <p:cNvSpPr/>
          <p:nvPr/>
        </p:nvSpPr>
        <p:spPr>
          <a:xfrm>
            <a:off x="5376998" y="3970719"/>
            <a:ext cx="1165860" cy="1031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45A318-1A29-4614-8BEB-1D80174BBA89}"/>
              </a:ext>
            </a:extLst>
          </p:cNvPr>
          <p:cNvSpPr txBox="1"/>
          <p:nvPr/>
        </p:nvSpPr>
        <p:spPr>
          <a:xfrm>
            <a:off x="1560142" y="5544145"/>
            <a:ext cx="90717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7</a:t>
            </a:r>
            <a:r>
              <a:rPr lang="ko-KR" altLang="en-US" sz="2500" dirty="0"/>
              <a:t>개 중 </a:t>
            </a:r>
            <a:r>
              <a:rPr lang="en-US" altLang="ko-KR" sz="2500" dirty="0">
                <a:solidFill>
                  <a:schemeClr val="accent2"/>
                </a:solidFill>
              </a:rPr>
              <a:t>6</a:t>
            </a:r>
            <a:r>
              <a:rPr lang="ko-KR" altLang="en-US" sz="2500" dirty="0">
                <a:solidFill>
                  <a:schemeClr val="accent2"/>
                </a:solidFill>
              </a:rPr>
              <a:t>개는 이전 기법을 모두 능가</a:t>
            </a:r>
            <a:r>
              <a:rPr lang="en-US" altLang="ko-KR" sz="2500" dirty="0">
                <a:solidFill>
                  <a:schemeClr val="accent6"/>
                </a:solidFill>
              </a:rPr>
              <a:t>, </a:t>
            </a:r>
            <a:r>
              <a:rPr lang="ko-KR" altLang="en-US" sz="2500" dirty="0">
                <a:solidFill>
                  <a:schemeClr val="accent6"/>
                </a:solidFill>
              </a:rPr>
              <a:t>그 중 </a:t>
            </a:r>
            <a:r>
              <a:rPr lang="en-US" altLang="ko-KR" sz="2500" dirty="0">
                <a:solidFill>
                  <a:schemeClr val="accent6"/>
                </a:solidFill>
              </a:rPr>
              <a:t>3</a:t>
            </a:r>
            <a:r>
              <a:rPr lang="ko-KR" altLang="en-US" sz="2500" dirty="0">
                <a:solidFill>
                  <a:schemeClr val="accent6"/>
                </a:solidFill>
              </a:rPr>
              <a:t>개는 인간을 능가</a:t>
            </a:r>
            <a:endParaRPr lang="en-US" altLang="ko-KR" sz="2500" dirty="0">
              <a:solidFill>
                <a:schemeClr val="accent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54EE27-652F-474E-A328-0A2EA7091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695" y="1274346"/>
            <a:ext cx="9814607" cy="142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6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29728" y="437391"/>
            <a:ext cx="2374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u="sng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Related work</a:t>
            </a:r>
            <a:endParaRPr lang="ko-KR" altLang="en-US" sz="3200" u="sng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B584F-5F4D-4126-9B7A-670A142BC772}"/>
              </a:ext>
            </a:extLst>
          </p:cNvPr>
          <p:cNvSpPr txBox="1"/>
          <p:nvPr/>
        </p:nvSpPr>
        <p:spPr>
          <a:xfrm>
            <a:off x="11544226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900E1C-49F1-4BC2-87F5-DA9787AC0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78" y="2335337"/>
            <a:ext cx="5113982" cy="38455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B72EF8-ABEF-4530-BA71-EB1FDA76FD3E}"/>
              </a:ext>
            </a:extLst>
          </p:cNvPr>
          <p:cNvSpPr txBox="1"/>
          <p:nvPr/>
        </p:nvSpPr>
        <p:spPr>
          <a:xfrm>
            <a:off x="1029728" y="1463040"/>
            <a:ext cx="7101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TD-gammon</a:t>
            </a:r>
            <a:r>
              <a:rPr lang="en-US" altLang="ko-KR" sz="2800" dirty="0"/>
              <a:t> – </a:t>
            </a:r>
            <a:r>
              <a:rPr lang="ko-KR" altLang="en-US" sz="2800" dirty="0"/>
              <a:t>성공적인 첫 강화학습 모델</a:t>
            </a:r>
            <a:endParaRPr lang="en-US" altLang="ko-K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EB5A81-5F12-4CCC-B937-8618D32F6014}"/>
              </a:ext>
            </a:extLst>
          </p:cNvPr>
          <p:cNvSpPr txBox="1"/>
          <p:nvPr/>
        </p:nvSpPr>
        <p:spPr>
          <a:xfrm>
            <a:off x="6463893" y="2980841"/>
            <a:ext cx="495263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/>
              <a:t>RL</a:t>
            </a:r>
            <a:r>
              <a:rPr lang="ko-KR" altLang="en-US" sz="2000" dirty="0"/>
              <a:t>과 </a:t>
            </a:r>
            <a:r>
              <a:rPr lang="en-US" altLang="ko-KR" sz="2000" dirty="0"/>
              <a:t>self-play</a:t>
            </a:r>
            <a:r>
              <a:rPr lang="ko-KR" altLang="en-US" sz="2000" dirty="0"/>
              <a:t>를 통해 성공적으로 학습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Q-learning</a:t>
            </a:r>
            <a:r>
              <a:rPr lang="ko-KR" altLang="en-US" sz="2000" dirty="0"/>
              <a:t>과 동일한 </a:t>
            </a:r>
            <a:r>
              <a:rPr lang="en-US" altLang="ko-KR" sz="2000" dirty="0"/>
              <a:t>Model-Free </a:t>
            </a:r>
            <a:r>
              <a:rPr lang="ko-KR" altLang="en-US" sz="2000" dirty="0"/>
              <a:t>학습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Deep Learning</a:t>
            </a:r>
            <a:r>
              <a:rPr lang="ko-KR" altLang="en-US" sz="2000" dirty="0"/>
              <a:t>을 적용하여</a:t>
            </a:r>
            <a:br>
              <a:rPr lang="en-US" altLang="ko-KR" sz="2000" dirty="0"/>
            </a:br>
            <a:r>
              <a:rPr lang="ko-KR" altLang="en-US" sz="2000" dirty="0"/>
              <a:t>이전 턴과 현재 턴의 </a:t>
            </a:r>
            <a:r>
              <a:rPr lang="en-US" altLang="ko-KR" sz="2000" dirty="0"/>
              <a:t>‘</a:t>
            </a:r>
            <a:r>
              <a:rPr lang="ko-KR" altLang="en-US" sz="2000" dirty="0"/>
              <a:t>보드 위치 평가</a:t>
            </a:r>
            <a:r>
              <a:rPr lang="en-US" altLang="ko-KR" sz="2000" dirty="0"/>
              <a:t>’</a:t>
            </a:r>
            <a:br>
              <a:rPr lang="en-US" altLang="ko-KR" sz="2000" dirty="0"/>
            </a:br>
            <a:r>
              <a:rPr lang="ko-KR" altLang="en-US" sz="2000" dirty="0"/>
              <a:t>차이를 최소화하는 방향으로 업데이트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D1B6E-E56A-440C-9A08-B4DAE77655F4}"/>
              </a:ext>
            </a:extLst>
          </p:cNvPr>
          <p:cNvSpPr txBox="1"/>
          <p:nvPr/>
        </p:nvSpPr>
        <p:spPr>
          <a:xfrm>
            <a:off x="2359471" y="6180891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Backgammon-playing</a:t>
            </a:r>
            <a:r>
              <a:rPr lang="ko-KR" altLang="en-US" sz="1400" dirty="0"/>
              <a:t> </a:t>
            </a:r>
            <a:r>
              <a:rPr lang="en-US" altLang="ko-KR" sz="1400" dirty="0"/>
              <a:t>program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916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29728" y="437391"/>
            <a:ext cx="2374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u="sng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Related work</a:t>
            </a:r>
            <a:endParaRPr lang="ko-KR" altLang="en-US" sz="3200" u="sng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B584F-5F4D-4126-9B7A-670A142BC772}"/>
              </a:ext>
            </a:extLst>
          </p:cNvPr>
          <p:cNvSpPr txBox="1"/>
          <p:nvPr/>
        </p:nvSpPr>
        <p:spPr>
          <a:xfrm>
            <a:off x="11544226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900E1C-49F1-4BC2-87F5-DA9787AC0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78" y="2335337"/>
            <a:ext cx="5113982" cy="38455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B72EF8-ABEF-4530-BA71-EB1FDA76FD3E}"/>
              </a:ext>
            </a:extLst>
          </p:cNvPr>
          <p:cNvSpPr txBox="1"/>
          <p:nvPr/>
        </p:nvSpPr>
        <p:spPr>
          <a:xfrm>
            <a:off x="1029728" y="1463040"/>
            <a:ext cx="7101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TD-gammon</a:t>
            </a:r>
            <a:r>
              <a:rPr lang="en-US" altLang="ko-KR" sz="2800" dirty="0"/>
              <a:t> – </a:t>
            </a:r>
            <a:r>
              <a:rPr lang="ko-KR" altLang="en-US" sz="2800" dirty="0"/>
              <a:t>성공적인 첫 강화학습 모델</a:t>
            </a:r>
            <a:endParaRPr lang="en-US" altLang="ko-K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EB5A81-5F12-4CCC-B937-8618D32F6014}"/>
              </a:ext>
            </a:extLst>
          </p:cNvPr>
          <p:cNvSpPr txBox="1"/>
          <p:nvPr/>
        </p:nvSpPr>
        <p:spPr>
          <a:xfrm>
            <a:off x="6441033" y="3288618"/>
            <a:ext cx="53399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/>
              <a:t>Backgammon game</a:t>
            </a:r>
            <a:r>
              <a:rPr lang="ko-KR" altLang="en-US" sz="2000" dirty="0"/>
              <a:t>을 제외하고</a:t>
            </a:r>
            <a:br>
              <a:rPr lang="en-US" altLang="ko-KR" sz="2000" dirty="0"/>
            </a:br>
            <a:r>
              <a:rPr lang="ko-KR" altLang="en-US" sz="2000" dirty="0"/>
              <a:t>체스와 바둑과 같은 게임에서는 덜 성공적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직관적인 판단은 학습 가능하나</a:t>
            </a:r>
            <a:br>
              <a:rPr lang="en-US" altLang="ko-KR" sz="2000" dirty="0"/>
            </a:br>
            <a:r>
              <a:rPr lang="ko-KR" altLang="en-US" sz="2000" dirty="0"/>
              <a:t>철저한 분석을 통한 학습 불가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D1B6E-E56A-440C-9A08-B4DAE77655F4}"/>
              </a:ext>
            </a:extLst>
          </p:cNvPr>
          <p:cNvSpPr txBox="1"/>
          <p:nvPr/>
        </p:nvSpPr>
        <p:spPr>
          <a:xfrm>
            <a:off x="2359471" y="6180891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Backgammon-playing</a:t>
            </a:r>
            <a:r>
              <a:rPr lang="ko-KR" altLang="en-US" sz="1400" dirty="0"/>
              <a:t> </a:t>
            </a:r>
            <a:r>
              <a:rPr lang="en-US" altLang="ko-KR" sz="1400" dirty="0"/>
              <a:t>program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53459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29728" y="437391"/>
            <a:ext cx="2374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u="sng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Related work</a:t>
            </a:r>
            <a:endParaRPr lang="ko-KR" altLang="en-US" sz="3200" u="sng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B584F-5F4D-4126-9B7A-670A142BC772}"/>
              </a:ext>
            </a:extLst>
          </p:cNvPr>
          <p:cNvSpPr txBox="1"/>
          <p:nvPr/>
        </p:nvSpPr>
        <p:spPr>
          <a:xfrm>
            <a:off x="11544226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B72EF8-ABEF-4530-BA71-EB1FDA76FD3E}"/>
              </a:ext>
            </a:extLst>
          </p:cNvPr>
          <p:cNvSpPr txBox="1"/>
          <p:nvPr/>
        </p:nvSpPr>
        <p:spPr>
          <a:xfrm>
            <a:off x="1029728" y="1463040"/>
            <a:ext cx="6191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NFQ</a:t>
            </a:r>
            <a:r>
              <a:rPr lang="en-US" altLang="ko-KR" sz="2800" dirty="0"/>
              <a:t> – </a:t>
            </a:r>
            <a:r>
              <a:rPr lang="ko-KR" altLang="en-US" sz="2800" dirty="0"/>
              <a:t>논문과 가장 비슷한 선행 연구</a:t>
            </a:r>
            <a:endParaRPr lang="en-US" altLang="ko-K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EB5A81-5F12-4CCC-B937-8618D32F6014}"/>
              </a:ext>
            </a:extLst>
          </p:cNvPr>
          <p:cNvSpPr txBox="1"/>
          <p:nvPr/>
        </p:nvSpPr>
        <p:spPr>
          <a:xfrm>
            <a:off x="1029728" y="2662520"/>
            <a:ext cx="9394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1" u="sng" dirty="0"/>
              <a:t>강화학습에 </a:t>
            </a:r>
            <a:r>
              <a:rPr lang="en-US" altLang="ko-KR" sz="2000" b="1" u="sng" dirty="0"/>
              <a:t>Deep Learning</a:t>
            </a:r>
            <a:r>
              <a:rPr lang="ko-KR" altLang="en-US" sz="2000" b="1" u="sng" dirty="0"/>
              <a:t>을 적용하여 </a:t>
            </a:r>
            <a:r>
              <a:rPr lang="en-US" altLang="ko-KR" sz="2000" b="1" u="sng" dirty="0"/>
              <a:t>Q-network </a:t>
            </a:r>
            <a:r>
              <a:rPr lang="ko-KR" altLang="en-US" sz="2000" b="1" u="sng" dirty="0"/>
              <a:t>학습</a:t>
            </a:r>
            <a:endParaRPr lang="en-US" altLang="ko-KR" sz="2000" b="1" u="sng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데이터 세트 크기에 비례한 배치 업데이트</a:t>
            </a:r>
            <a:endParaRPr lang="en-US" altLang="ko-KR" sz="20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6BCF27-9AAE-4C9A-A28D-EED43B63A96D}"/>
              </a:ext>
            </a:extLst>
          </p:cNvPr>
          <p:cNvSpPr/>
          <p:nvPr/>
        </p:nvSpPr>
        <p:spPr>
          <a:xfrm>
            <a:off x="1200150" y="4697730"/>
            <a:ext cx="2411730" cy="132343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Deep auto encoder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4A66748-C84B-42BF-A707-CF44C664D2CE}"/>
              </a:ext>
            </a:extLst>
          </p:cNvPr>
          <p:cNvSpPr/>
          <p:nvPr/>
        </p:nvSpPr>
        <p:spPr>
          <a:xfrm>
            <a:off x="4780597" y="4733240"/>
            <a:ext cx="2630805" cy="132343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Low-dimensional </a:t>
            </a:r>
            <a:r>
              <a:rPr lang="ko-KR" altLang="en-US" dirty="0"/>
              <a:t>표현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E9A882C-920C-49AD-ADA3-0AAFF1BE1DDF}"/>
              </a:ext>
            </a:extLst>
          </p:cNvPr>
          <p:cNvSpPr/>
          <p:nvPr/>
        </p:nvSpPr>
        <p:spPr>
          <a:xfrm>
            <a:off x="8580120" y="4697729"/>
            <a:ext cx="2411730" cy="132343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NFQ </a:t>
            </a:r>
            <a:r>
              <a:rPr lang="ko-KR" altLang="en-US" dirty="0"/>
              <a:t>적용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07ECB90F-7702-49D9-AADF-BD23CA50BF93}"/>
              </a:ext>
            </a:extLst>
          </p:cNvPr>
          <p:cNvSpPr/>
          <p:nvPr/>
        </p:nvSpPr>
        <p:spPr>
          <a:xfrm>
            <a:off x="3889057" y="5119418"/>
            <a:ext cx="651510" cy="48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901249D8-867D-43FD-9070-6C23C982F217}"/>
              </a:ext>
            </a:extLst>
          </p:cNvPr>
          <p:cNvSpPr/>
          <p:nvPr/>
        </p:nvSpPr>
        <p:spPr>
          <a:xfrm>
            <a:off x="7670006" y="5119418"/>
            <a:ext cx="651510" cy="48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1284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687</Words>
  <Application>Microsoft Office PowerPoint</Application>
  <PresentationFormat>와이드스크린</PresentationFormat>
  <Paragraphs>243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Arial</vt:lpstr>
      <vt:lpstr>Cambria Math</vt:lpstr>
      <vt:lpstr>맑은 고딕</vt:lpstr>
      <vt:lpstr>나눔스퀘어 ExtraBold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정남규</cp:lastModifiedBy>
  <cp:revision>36</cp:revision>
  <dcterms:created xsi:type="dcterms:W3CDTF">2017-05-29T09:12:16Z</dcterms:created>
  <dcterms:modified xsi:type="dcterms:W3CDTF">2021-03-11T06:33:03Z</dcterms:modified>
</cp:coreProperties>
</file>