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331" r:id="rId4"/>
    <p:sldId id="341" r:id="rId5"/>
    <p:sldId id="346" r:id="rId6"/>
    <p:sldId id="344" r:id="rId7"/>
    <p:sldId id="335" r:id="rId8"/>
    <p:sldId id="336" r:id="rId9"/>
    <p:sldId id="342" r:id="rId10"/>
    <p:sldId id="317" r:id="rId11"/>
    <p:sldId id="347" r:id="rId12"/>
    <p:sldId id="349" r:id="rId13"/>
    <p:sldId id="351" r:id="rId14"/>
    <p:sldId id="352" r:id="rId15"/>
    <p:sldId id="345" r:id="rId16"/>
    <p:sldId id="348" r:id="rId17"/>
    <p:sldId id="353" r:id="rId18"/>
    <p:sldId id="340" r:id="rId19"/>
    <p:sldId id="338" r:id="rId20"/>
    <p:sldId id="339" r:id="rId21"/>
    <p:sldId id="337" r:id="rId22"/>
    <p:sldId id="31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4552" autoAdjust="0"/>
  </p:normalViewPr>
  <p:slideViewPr>
    <p:cSldViewPr snapToGrid="0">
      <p:cViewPr varScale="1">
        <p:scale>
          <a:sx n="74" d="100"/>
          <a:sy n="74" d="100"/>
        </p:scale>
        <p:origin x="6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Published Papers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Published Papers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4002</c:v>
                </c:pt>
                <c:pt idx="1">
                  <c:v>4386</c:v>
                </c:pt>
                <c:pt idx="2">
                  <c:v>3567</c:v>
                </c:pt>
                <c:pt idx="3">
                  <c:v>5447</c:v>
                </c:pt>
                <c:pt idx="4">
                  <c:v>4627</c:v>
                </c:pt>
                <c:pt idx="5">
                  <c:v>5121</c:v>
                </c:pt>
                <c:pt idx="6">
                  <c:v>6564</c:v>
                </c:pt>
                <c:pt idx="7">
                  <c:v>7998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E-464B-AD8A-D02FEA6449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01321056"/>
        <c:axId val="2101326880"/>
      </c:lineChart>
      <c:catAx>
        <c:axId val="2101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6880"/>
        <c:crosses val="autoZero"/>
        <c:auto val="1"/>
        <c:lblAlgn val="ctr"/>
        <c:lblOffset val="100"/>
        <c:noMultiLvlLbl val="0"/>
      </c:catAx>
      <c:valAx>
        <c:axId val="21013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1056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Published Papers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Published Papers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4002</c:v>
                </c:pt>
                <c:pt idx="1">
                  <c:v>4386</c:v>
                </c:pt>
                <c:pt idx="2">
                  <c:v>3567</c:v>
                </c:pt>
                <c:pt idx="3">
                  <c:v>5447</c:v>
                </c:pt>
                <c:pt idx="4">
                  <c:v>4627</c:v>
                </c:pt>
                <c:pt idx="5">
                  <c:v>5121</c:v>
                </c:pt>
                <c:pt idx="6">
                  <c:v>6564</c:v>
                </c:pt>
                <c:pt idx="7">
                  <c:v>7998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E-464B-AD8A-D02FEA6449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01321056"/>
        <c:axId val="2101326880"/>
      </c:lineChart>
      <c:catAx>
        <c:axId val="2101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6880"/>
        <c:crosses val="autoZero"/>
        <c:auto val="1"/>
        <c:lblAlgn val="ctr"/>
        <c:lblOffset val="100"/>
        <c:noMultiLvlLbl val="0"/>
      </c:catAx>
      <c:valAx>
        <c:axId val="21013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1056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Published Papers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Published Papers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4002</c:v>
                </c:pt>
                <c:pt idx="1">
                  <c:v>4386</c:v>
                </c:pt>
                <c:pt idx="2">
                  <c:v>3567</c:v>
                </c:pt>
                <c:pt idx="3">
                  <c:v>5447</c:v>
                </c:pt>
                <c:pt idx="4">
                  <c:v>4627</c:v>
                </c:pt>
                <c:pt idx="5">
                  <c:v>5121</c:v>
                </c:pt>
                <c:pt idx="6">
                  <c:v>6564</c:v>
                </c:pt>
                <c:pt idx="7">
                  <c:v>7998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E-464B-AD8A-D02FEA6449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01321056"/>
        <c:axId val="2101326880"/>
      </c:lineChart>
      <c:catAx>
        <c:axId val="2101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6880"/>
        <c:crosses val="autoZero"/>
        <c:auto val="1"/>
        <c:lblAlgn val="ctr"/>
        <c:lblOffset val="100"/>
        <c:noMultiLvlLbl val="0"/>
      </c:catAx>
      <c:valAx>
        <c:axId val="21013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1056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Published Paper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145</c:v>
                </c:pt>
                <c:pt idx="1">
                  <c:v>119</c:v>
                </c:pt>
                <c:pt idx="2">
                  <c:v>195</c:v>
                </c:pt>
                <c:pt idx="3">
                  <c:v>551</c:v>
                </c:pt>
                <c:pt idx="4">
                  <c:v>566</c:v>
                </c:pt>
                <c:pt idx="5">
                  <c:v>281</c:v>
                </c:pt>
                <c:pt idx="6">
                  <c:v>337</c:v>
                </c:pt>
                <c:pt idx="7">
                  <c:v>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E-464B-AD8A-D02FEA6449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60</c:v>
                </c:pt>
                <c:pt idx="1">
                  <c:v>50</c:v>
                </c:pt>
                <c:pt idx="2">
                  <c:v>59</c:v>
                </c:pt>
                <c:pt idx="3">
                  <c:v>36</c:v>
                </c:pt>
                <c:pt idx="4">
                  <c:v>40</c:v>
                </c:pt>
                <c:pt idx="5">
                  <c:v>33</c:v>
                </c:pt>
                <c:pt idx="6">
                  <c:v>20</c:v>
                </c:pt>
                <c:pt idx="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35-42A4-AE99-7C0D438A41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154</c:v>
                </c:pt>
                <c:pt idx="1">
                  <c:v>250</c:v>
                </c:pt>
                <c:pt idx="2">
                  <c:v>172</c:v>
                </c:pt>
                <c:pt idx="3">
                  <c:v>159</c:v>
                </c:pt>
                <c:pt idx="4">
                  <c:v>135</c:v>
                </c:pt>
                <c:pt idx="5">
                  <c:v>86</c:v>
                </c:pt>
                <c:pt idx="6">
                  <c:v>107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35-42A4-AE99-7C0D438A41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904</c:v>
                </c:pt>
                <c:pt idx="1">
                  <c:v>806</c:v>
                </c:pt>
                <c:pt idx="2">
                  <c:v>223</c:v>
                </c:pt>
                <c:pt idx="3">
                  <c:v>658</c:v>
                </c:pt>
                <c:pt idx="4">
                  <c:v>337</c:v>
                </c:pt>
                <c:pt idx="5">
                  <c:v>157</c:v>
                </c:pt>
                <c:pt idx="6">
                  <c:v>198</c:v>
                </c:pt>
                <c:pt idx="7">
                  <c:v>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35-42A4-AE99-7C0D438A41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1326</c:v>
                </c:pt>
                <c:pt idx="1">
                  <c:v>1471</c:v>
                </c:pt>
                <c:pt idx="2">
                  <c:v>998</c:v>
                </c:pt>
                <c:pt idx="3">
                  <c:v>1346</c:v>
                </c:pt>
                <c:pt idx="4">
                  <c:v>1358</c:v>
                </c:pt>
                <c:pt idx="5">
                  <c:v>2732</c:v>
                </c:pt>
                <c:pt idx="6">
                  <c:v>3516</c:v>
                </c:pt>
                <c:pt idx="7">
                  <c:v>3972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35-42A4-AE99-7C0D438A413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106</c:v>
                </c:pt>
                <c:pt idx="1">
                  <c:v>146</c:v>
                </c:pt>
                <c:pt idx="2">
                  <c:v>90</c:v>
                </c:pt>
                <c:pt idx="3">
                  <c:v>45</c:v>
                </c:pt>
                <c:pt idx="4">
                  <c:v>14</c:v>
                </c:pt>
                <c:pt idx="5">
                  <c:v>208</c:v>
                </c:pt>
                <c:pt idx="6">
                  <c:v>193</c:v>
                </c:pt>
                <c:pt idx="7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35-42A4-AE99-7C0D438A413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290</c:v>
                </c:pt>
                <c:pt idx="1">
                  <c:v>318</c:v>
                </c:pt>
                <c:pt idx="2">
                  <c:v>291</c:v>
                </c:pt>
                <c:pt idx="3">
                  <c:v>441</c:v>
                </c:pt>
                <c:pt idx="4">
                  <c:v>260</c:v>
                </c:pt>
                <c:pt idx="5">
                  <c:v>146</c:v>
                </c:pt>
                <c:pt idx="6">
                  <c:v>129</c:v>
                </c:pt>
                <c:pt idx="7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35-42A4-AE99-7C0D438A413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9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242</c:v>
                </c:pt>
                <c:pt idx="1">
                  <c:v>262</c:v>
                </c:pt>
                <c:pt idx="2">
                  <c:v>377</c:v>
                </c:pt>
                <c:pt idx="3">
                  <c:v>353</c:v>
                </c:pt>
                <c:pt idx="4">
                  <c:v>531</c:v>
                </c:pt>
                <c:pt idx="5">
                  <c:v>102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035-42A4-AE99-7C0D438A413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Sheet1!$J$2:$J$9</c:f>
              <c:numCache>
                <c:formatCode>General</c:formatCode>
                <c:ptCount val="8"/>
                <c:pt idx="0">
                  <c:v>19</c:v>
                </c:pt>
                <c:pt idx="1">
                  <c:v>27</c:v>
                </c:pt>
                <c:pt idx="2">
                  <c:v>24</c:v>
                </c:pt>
                <c:pt idx="3">
                  <c:v>16</c:v>
                </c:pt>
                <c:pt idx="4">
                  <c:v>20</c:v>
                </c:pt>
                <c:pt idx="5">
                  <c:v>27</c:v>
                </c:pt>
                <c:pt idx="6">
                  <c:v>29</c:v>
                </c:pt>
                <c:pt idx="7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035-42A4-AE99-7C0D438A413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12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Sheet1!$K$2:$K$9</c:f>
              <c:numCache>
                <c:formatCode>General</c:formatCode>
                <c:ptCount val="8"/>
                <c:pt idx="0">
                  <c:v>44</c:v>
                </c:pt>
                <c:pt idx="1">
                  <c:v>216</c:v>
                </c:pt>
                <c:pt idx="2">
                  <c:v>253</c:v>
                </c:pt>
                <c:pt idx="3">
                  <c:v>121</c:v>
                </c:pt>
                <c:pt idx="4">
                  <c:v>81</c:v>
                </c:pt>
                <c:pt idx="5">
                  <c:v>44</c:v>
                </c:pt>
                <c:pt idx="6">
                  <c:v>69</c:v>
                </c:pt>
                <c:pt idx="7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035-42A4-AE99-7C0D438A413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Sheet1!$L$2:$L$9</c:f>
              <c:numCache>
                <c:formatCode>General</c:formatCode>
                <c:ptCount val="8"/>
                <c:pt idx="0">
                  <c:v>143</c:v>
                </c:pt>
                <c:pt idx="1">
                  <c:v>175</c:v>
                </c:pt>
                <c:pt idx="2">
                  <c:v>33</c:v>
                </c:pt>
                <c:pt idx="3">
                  <c:v>10</c:v>
                </c:pt>
                <c:pt idx="4">
                  <c:v>76</c:v>
                </c:pt>
                <c:pt idx="5">
                  <c:v>391</c:v>
                </c:pt>
                <c:pt idx="6">
                  <c:v>698</c:v>
                </c:pt>
                <c:pt idx="7">
                  <c:v>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035-42A4-AE99-7C0D438A413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Sheet1!$M$2:$M$9</c:f>
              <c:numCache>
                <c:formatCode>General</c:formatCode>
                <c:ptCount val="8"/>
                <c:pt idx="0">
                  <c:v>12</c:v>
                </c:pt>
                <c:pt idx="1">
                  <c:v>64</c:v>
                </c:pt>
                <c:pt idx="2">
                  <c:v>32</c:v>
                </c:pt>
                <c:pt idx="3">
                  <c:v>352</c:v>
                </c:pt>
                <c:pt idx="4">
                  <c:v>440</c:v>
                </c:pt>
                <c:pt idx="5">
                  <c:v>267</c:v>
                </c:pt>
                <c:pt idx="6">
                  <c:v>247</c:v>
                </c:pt>
                <c:pt idx="7">
                  <c:v>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035-42A4-AE99-7C0D438A413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18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Sheet1!$N$2:$N$9</c:f>
              <c:numCache>
                <c:formatCode>General</c:formatCode>
                <c:ptCount val="8"/>
                <c:pt idx="0">
                  <c:v>70</c:v>
                </c:pt>
                <c:pt idx="1">
                  <c:v>20</c:v>
                </c:pt>
                <c:pt idx="2">
                  <c:v>22</c:v>
                </c:pt>
                <c:pt idx="3">
                  <c:v>61</c:v>
                </c:pt>
                <c:pt idx="4">
                  <c:v>50</c:v>
                </c:pt>
                <c:pt idx="5">
                  <c:v>23</c:v>
                </c:pt>
                <c:pt idx="6">
                  <c:v>19</c:v>
                </c:pt>
                <c:pt idx="7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035-42A4-AE99-7C0D438A413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Sheet1!$O$2:$O$9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47</c:v>
                </c:pt>
                <c:pt idx="3">
                  <c:v>36</c:v>
                </c:pt>
                <c:pt idx="4">
                  <c:v>59</c:v>
                </c:pt>
                <c:pt idx="5">
                  <c:v>118</c:v>
                </c:pt>
                <c:pt idx="6">
                  <c:v>216</c:v>
                </c:pt>
                <c:pt idx="7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035-42A4-AE99-7C0D438A4130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21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Sheet1!$P$2:$P$9</c:f>
              <c:numCache>
                <c:formatCode>General</c:formatCode>
                <c:ptCount val="8"/>
                <c:pt idx="0">
                  <c:v>37</c:v>
                </c:pt>
                <c:pt idx="1">
                  <c:v>35</c:v>
                </c:pt>
                <c:pt idx="2">
                  <c:v>115</c:v>
                </c:pt>
                <c:pt idx="3">
                  <c:v>54</c:v>
                </c:pt>
                <c:pt idx="4">
                  <c:v>50</c:v>
                </c:pt>
                <c:pt idx="5">
                  <c:v>39</c:v>
                </c:pt>
                <c:pt idx="6">
                  <c:v>173</c:v>
                </c:pt>
                <c:pt idx="7">
                  <c:v>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035-42A4-AE99-7C0D438A4130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22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Sheet1!$Q$2:$Q$9</c:f>
              <c:numCache>
                <c:formatCode>General</c:formatCode>
                <c:ptCount val="8"/>
                <c:pt idx="0">
                  <c:v>68</c:v>
                </c:pt>
                <c:pt idx="1">
                  <c:v>54</c:v>
                </c:pt>
                <c:pt idx="2">
                  <c:v>101</c:v>
                </c:pt>
                <c:pt idx="3">
                  <c:v>68</c:v>
                </c:pt>
                <c:pt idx="4">
                  <c:v>57</c:v>
                </c:pt>
                <c:pt idx="5">
                  <c:v>34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035-42A4-AE99-7C0D438A4130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23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Sheet1!$R$2:$R$9</c:f>
              <c:numCache>
                <c:formatCode>General</c:formatCode>
                <c:ptCount val="8"/>
                <c:pt idx="0">
                  <c:v>7</c:v>
                </c:pt>
                <c:pt idx="1">
                  <c:v>4</c:v>
                </c:pt>
                <c:pt idx="2">
                  <c:v>17</c:v>
                </c:pt>
                <c:pt idx="3">
                  <c:v>79</c:v>
                </c:pt>
                <c:pt idx="4">
                  <c:v>59</c:v>
                </c:pt>
                <c:pt idx="5">
                  <c:v>37</c:v>
                </c:pt>
                <c:pt idx="6">
                  <c:v>27</c:v>
                </c:pt>
                <c:pt idx="7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035-42A4-AE99-7C0D438A4130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24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Sheet1!$S$2:$S$9</c:f>
              <c:numCache>
                <c:formatCode>General</c:formatCode>
                <c:ptCount val="8"/>
                <c:pt idx="0">
                  <c:v>21</c:v>
                </c:pt>
                <c:pt idx="1">
                  <c:v>2</c:v>
                </c:pt>
                <c:pt idx="2">
                  <c:v>42</c:v>
                </c:pt>
                <c:pt idx="3">
                  <c:v>237</c:v>
                </c:pt>
                <c:pt idx="4">
                  <c:v>122</c:v>
                </c:pt>
                <c:pt idx="5">
                  <c:v>37</c:v>
                </c:pt>
                <c:pt idx="6">
                  <c:v>37</c:v>
                </c:pt>
                <c:pt idx="7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4035-42A4-AE99-7C0D438A4130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Sheet1!$T$2:$T$9</c:f>
              <c:numCache>
                <c:formatCode>General</c:formatCode>
                <c:ptCount val="8"/>
                <c:pt idx="0">
                  <c:v>14</c:v>
                </c:pt>
                <c:pt idx="1">
                  <c:v>1</c:v>
                </c:pt>
                <c:pt idx="2">
                  <c:v>5</c:v>
                </c:pt>
                <c:pt idx="3">
                  <c:v>67</c:v>
                </c:pt>
                <c:pt idx="4">
                  <c:v>31</c:v>
                </c:pt>
                <c:pt idx="5">
                  <c:v>51</c:v>
                </c:pt>
                <c:pt idx="6">
                  <c:v>176</c:v>
                </c:pt>
                <c:pt idx="7">
                  <c:v>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4035-42A4-AE99-7C0D438A4130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27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Sheet1!$U$2:$U$9</c:f>
              <c:numCache>
                <c:formatCode>General</c:formatCode>
                <c:ptCount val="8"/>
                <c:pt idx="0">
                  <c:v>7</c:v>
                </c:pt>
                <c:pt idx="1">
                  <c:v>5</c:v>
                </c:pt>
                <c:pt idx="2">
                  <c:v>25</c:v>
                </c:pt>
                <c:pt idx="3">
                  <c:v>68</c:v>
                </c:pt>
                <c:pt idx="4">
                  <c:v>45</c:v>
                </c:pt>
                <c:pt idx="5">
                  <c:v>27</c:v>
                </c:pt>
                <c:pt idx="6">
                  <c:v>50</c:v>
                </c:pt>
                <c:pt idx="7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4035-42A4-AE99-7C0D438A4130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29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Sheet1!$V$2:$V$9</c:f>
              <c:numCache>
                <c:formatCode>General</c:formatCode>
                <c:ptCount val="8"/>
                <c:pt idx="0">
                  <c:v>110</c:v>
                </c:pt>
                <c:pt idx="1">
                  <c:v>133</c:v>
                </c:pt>
                <c:pt idx="2">
                  <c:v>133</c:v>
                </c:pt>
                <c:pt idx="3">
                  <c:v>159</c:v>
                </c:pt>
                <c:pt idx="4">
                  <c:v>103</c:v>
                </c:pt>
                <c:pt idx="5">
                  <c:v>55</c:v>
                </c:pt>
                <c:pt idx="6">
                  <c:v>44</c:v>
                </c:pt>
                <c:pt idx="7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4035-42A4-AE99-7C0D438A4130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Sheet1!$W$2:$W$9</c:f>
              <c:numCache>
                <c:formatCode>General</c:formatCode>
                <c:ptCount val="8"/>
                <c:pt idx="0">
                  <c:v>116</c:v>
                </c:pt>
                <c:pt idx="1">
                  <c:v>119</c:v>
                </c:pt>
                <c:pt idx="2">
                  <c:v>141</c:v>
                </c:pt>
                <c:pt idx="3">
                  <c:v>128</c:v>
                </c:pt>
                <c:pt idx="4">
                  <c:v>67</c:v>
                </c:pt>
                <c:pt idx="5">
                  <c:v>48</c:v>
                </c:pt>
                <c:pt idx="6">
                  <c:v>40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4035-42A4-AE99-7C0D438A4130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Sheet1!$X$2:$X$9</c:f>
              <c:numCache>
                <c:formatCode>General</c:formatCode>
                <c:ptCount val="8"/>
                <c:pt idx="0">
                  <c:v>76</c:v>
                </c:pt>
                <c:pt idx="1">
                  <c:v>70</c:v>
                </c:pt>
                <c:pt idx="2">
                  <c:v>90</c:v>
                </c:pt>
                <c:pt idx="3">
                  <c:v>108</c:v>
                </c:pt>
                <c:pt idx="4">
                  <c:v>75</c:v>
                </c:pt>
                <c:pt idx="5">
                  <c:v>45</c:v>
                </c:pt>
                <c:pt idx="6">
                  <c:v>35</c:v>
                </c:pt>
                <c:pt idx="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4035-42A4-AE99-7C0D438A4130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33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Sheet1!$Y$2:$Y$9</c:f>
              <c:numCache>
                <c:formatCode>General</c:formatCode>
                <c:ptCount val="8"/>
                <c:pt idx="0">
                  <c:v>31</c:v>
                </c:pt>
                <c:pt idx="1">
                  <c:v>39</c:v>
                </c:pt>
                <c:pt idx="2">
                  <c:v>82</c:v>
                </c:pt>
                <c:pt idx="3">
                  <c:v>112</c:v>
                </c:pt>
                <c:pt idx="4">
                  <c:v>51</c:v>
                </c:pt>
                <c:pt idx="5">
                  <c:v>133</c:v>
                </c:pt>
                <c:pt idx="6">
                  <c:v>175</c:v>
                </c:pt>
                <c:pt idx="7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4035-42A4-AE99-7C0D438A4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1321056"/>
        <c:axId val="2101326880"/>
      </c:lineChart>
      <c:catAx>
        <c:axId val="2101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6880"/>
        <c:crosses val="autoZero"/>
        <c:auto val="1"/>
        <c:lblAlgn val="ctr"/>
        <c:lblOffset val="100"/>
        <c:noMultiLvlLbl val="0"/>
      </c:catAx>
      <c:valAx>
        <c:axId val="2101326880"/>
        <c:scaling>
          <c:orientation val="minMax"/>
          <c:max val="4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1056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4455857294994672"/>
          <c:y val="2.6826361696835044E-2"/>
          <c:w val="4.8678913738019171E-2"/>
          <c:h val="0.95815354529582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0" i="0" baseline="0">
                <a:effectLst/>
              </a:rPr>
              <a:t>Published Paper Categories</a:t>
            </a:r>
            <a:endParaRPr lang="ko-KR" altLang="ko-KR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145</c:v>
                </c:pt>
                <c:pt idx="1">
                  <c:v>119</c:v>
                </c:pt>
                <c:pt idx="2">
                  <c:v>195</c:v>
                </c:pt>
                <c:pt idx="3">
                  <c:v>551</c:v>
                </c:pt>
                <c:pt idx="4">
                  <c:v>566</c:v>
                </c:pt>
                <c:pt idx="5">
                  <c:v>281</c:v>
                </c:pt>
                <c:pt idx="6">
                  <c:v>337</c:v>
                </c:pt>
                <c:pt idx="7">
                  <c:v>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8D-49C5-8B33-5B9288332C16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60</c:v>
                </c:pt>
                <c:pt idx="1">
                  <c:v>50</c:v>
                </c:pt>
                <c:pt idx="2">
                  <c:v>59</c:v>
                </c:pt>
                <c:pt idx="3">
                  <c:v>36</c:v>
                </c:pt>
                <c:pt idx="4">
                  <c:v>40</c:v>
                </c:pt>
                <c:pt idx="5">
                  <c:v>33</c:v>
                </c:pt>
                <c:pt idx="6">
                  <c:v>20</c:v>
                </c:pt>
                <c:pt idx="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8D-49C5-8B33-5B9288332C16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154</c:v>
                </c:pt>
                <c:pt idx="1">
                  <c:v>250</c:v>
                </c:pt>
                <c:pt idx="2">
                  <c:v>172</c:v>
                </c:pt>
                <c:pt idx="3">
                  <c:v>159</c:v>
                </c:pt>
                <c:pt idx="4">
                  <c:v>135</c:v>
                </c:pt>
                <c:pt idx="5">
                  <c:v>86</c:v>
                </c:pt>
                <c:pt idx="6">
                  <c:v>107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8D-49C5-8B33-5B9288332C16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904</c:v>
                </c:pt>
                <c:pt idx="1">
                  <c:v>806</c:v>
                </c:pt>
                <c:pt idx="2">
                  <c:v>223</c:v>
                </c:pt>
                <c:pt idx="3">
                  <c:v>658</c:v>
                </c:pt>
                <c:pt idx="4">
                  <c:v>337</c:v>
                </c:pt>
                <c:pt idx="5">
                  <c:v>157</c:v>
                </c:pt>
                <c:pt idx="6">
                  <c:v>198</c:v>
                </c:pt>
                <c:pt idx="7">
                  <c:v>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8D-49C5-8B33-5B9288332C16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445</c:v>
                </c:pt>
                <c:pt idx="1">
                  <c:v>548</c:v>
                </c:pt>
                <c:pt idx="2">
                  <c:v>312</c:v>
                </c:pt>
                <c:pt idx="3">
                  <c:v>237</c:v>
                </c:pt>
                <c:pt idx="4">
                  <c:v>321</c:v>
                </c:pt>
                <c:pt idx="5">
                  <c:v>795</c:v>
                </c:pt>
                <c:pt idx="6">
                  <c:v>942</c:v>
                </c:pt>
                <c:pt idx="7">
                  <c:v>1113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8D-49C5-8B33-5B9288332C16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210</c:v>
                </c:pt>
                <c:pt idx="1">
                  <c:v>310</c:v>
                </c:pt>
                <c:pt idx="2">
                  <c:v>185</c:v>
                </c:pt>
                <c:pt idx="3">
                  <c:v>113</c:v>
                </c:pt>
                <c:pt idx="4">
                  <c:v>55</c:v>
                </c:pt>
                <c:pt idx="5">
                  <c:v>395</c:v>
                </c:pt>
                <c:pt idx="6">
                  <c:v>403</c:v>
                </c:pt>
                <c:pt idx="7">
                  <c:v>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8D-49C5-8B33-5B9288332C16}"/>
            </c:ext>
          </c:extLst>
        </c:ser>
        <c:ser>
          <c:idx val="6"/>
          <c:order val="6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376</c:v>
                </c:pt>
                <c:pt idx="1">
                  <c:v>332</c:v>
                </c:pt>
                <c:pt idx="2">
                  <c:v>366</c:v>
                </c:pt>
                <c:pt idx="3">
                  <c:v>561</c:v>
                </c:pt>
                <c:pt idx="4">
                  <c:v>391</c:v>
                </c:pt>
                <c:pt idx="5">
                  <c:v>173</c:v>
                </c:pt>
                <c:pt idx="6">
                  <c:v>149</c:v>
                </c:pt>
                <c:pt idx="7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8D-49C5-8B33-5B9288332C16}"/>
            </c:ext>
          </c:extLst>
        </c:ser>
        <c:ser>
          <c:idx val="7"/>
          <c:order val="7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Sheet1!$J$2:$J$9</c:f>
              <c:numCache>
                <c:formatCode>General</c:formatCode>
                <c:ptCount val="8"/>
                <c:pt idx="0">
                  <c:v>242</c:v>
                </c:pt>
                <c:pt idx="1">
                  <c:v>262</c:v>
                </c:pt>
                <c:pt idx="2">
                  <c:v>377</c:v>
                </c:pt>
                <c:pt idx="3">
                  <c:v>535</c:v>
                </c:pt>
                <c:pt idx="4">
                  <c:v>531</c:v>
                </c:pt>
                <c:pt idx="5">
                  <c:v>102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8D-49C5-8B33-5B9288332C16}"/>
            </c:ext>
          </c:extLst>
        </c:ser>
        <c:ser>
          <c:idx val="8"/>
          <c:order val="8"/>
          <c:tx>
            <c:strRef>
              <c:f>Sheet1!$K$1</c:f>
              <c:strCache>
                <c:ptCount val="1"/>
                <c:pt idx="0">
                  <c:v>11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Sheet1!$K$2:$K$9</c:f>
              <c:numCache>
                <c:formatCode>General</c:formatCode>
                <c:ptCount val="8"/>
                <c:pt idx="0">
                  <c:v>179</c:v>
                </c:pt>
                <c:pt idx="1">
                  <c:v>172</c:v>
                </c:pt>
                <c:pt idx="2">
                  <c:v>204</c:v>
                </c:pt>
                <c:pt idx="3">
                  <c:v>183</c:v>
                </c:pt>
                <c:pt idx="4">
                  <c:v>116</c:v>
                </c:pt>
                <c:pt idx="5">
                  <c:v>306</c:v>
                </c:pt>
                <c:pt idx="6">
                  <c:v>417</c:v>
                </c:pt>
                <c:pt idx="7">
                  <c:v>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A8D-49C5-8B33-5B9288332C16}"/>
            </c:ext>
          </c:extLst>
        </c:ser>
        <c:ser>
          <c:idx val="9"/>
          <c:order val="9"/>
          <c:tx>
            <c:strRef>
              <c:f>Sheet1!$L$1</c:f>
              <c:strCache>
                <c:ptCount val="1"/>
                <c:pt idx="0">
                  <c:v>12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Sheet1!$L$2:$L$9</c:f>
              <c:numCache>
                <c:formatCode>General</c:formatCode>
                <c:ptCount val="8"/>
                <c:pt idx="0">
                  <c:v>44</c:v>
                </c:pt>
                <c:pt idx="1">
                  <c:v>216</c:v>
                </c:pt>
                <c:pt idx="2">
                  <c:v>253</c:v>
                </c:pt>
                <c:pt idx="3">
                  <c:v>121</c:v>
                </c:pt>
                <c:pt idx="4">
                  <c:v>81</c:v>
                </c:pt>
                <c:pt idx="5">
                  <c:v>44</c:v>
                </c:pt>
                <c:pt idx="6">
                  <c:v>69</c:v>
                </c:pt>
                <c:pt idx="7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A8D-49C5-8B33-5B9288332C16}"/>
            </c:ext>
          </c:extLst>
        </c:ser>
        <c:ser>
          <c:idx val="10"/>
          <c:order val="10"/>
          <c:tx>
            <c:strRef>
              <c:f>Sheet1!$M$1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Sheet1!$M$2:$M$9</c:f>
              <c:numCache>
                <c:formatCode>General</c:formatCode>
                <c:ptCount val="8"/>
                <c:pt idx="0">
                  <c:v>517</c:v>
                </c:pt>
                <c:pt idx="1">
                  <c:v>503</c:v>
                </c:pt>
                <c:pt idx="2">
                  <c:v>171</c:v>
                </c:pt>
                <c:pt idx="3">
                  <c:v>108</c:v>
                </c:pt>
                <c:pt idx="4">
                  <c:v>218</c:v>
                </c:pt>
                <c:pt idx="5">
                  <c:v>1019</c:v>
                </c:pt>
                <c:pt idx="6">
                  <c:v>1483</c:v>
                </c:pt>
                <c:pt idx="7">
                  <c:v>1763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A8D-49C5-8B33-5B9288332C16}"/>
            </c:ext>
          </c:extLst>
        </c:ser>
        <c:ser>
          <c:idx val="11"/>
          <c:order val="11"/>
          <c:tx>
            <c:strRef>
              <c:f>Sheet1!$N$1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Sheet1!$N$2:$N$9</c:f>
              <c:numCache>
                <c:formatCode>General</c:formatCode>
                <c:ptCount val="8"/>
                <c:pt idx="0">
                  <c:v>12</c:v>
                </c:pt>
                <c:pt idx="1">
                  <c:v>64</c:v>
                </c:pt>
                <c:pt idx="2">
                  <c:v>32</c:v>
                </c:pt>
                <c:pt idx="3">
                  <c:v>352</c:v>
                </c:pt>
                <c:pt idx="4">
                  <c:v>440</c:v>
                </c:pt>
                <c:pt idx="5">
                  <c:v>267</c:v>
                </c:pt>
                <c:pt idx="6">
                  <c:v>247</c:v>
                </c:pt>
                <c:pt idx="7">
                  <c:v>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A8D-49C5-8B33-5B9288332C16}"/>
            </c:ext>
          </c:extLst>
        </c:ser>
        <c:ser>
          <c:idx val="12"/>
          <c:order val="12"/>
          <c:tx>
            <c:strRef>
              <c:f>Sheet1!$O$1</c:f>
              <c:strCache>
                <c:ptCount val="1"/>
                <c:pt idx="0">
                  <c:v>18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Sheet1!$O$2:$O$9</c:f>
              <c:numCache>
                <c:formatCode>General</c:formatCode>
                <c:ptCount val="8"/>
                <c:pt idx="0">
                  <c:v>70</c:v>
                </c:pt>
                <c:pt idx="1">
                  <c:v>20</c:v>
                </c:pt>
                <c:pt idx="2">
                  <c:v>22</c:v>
                </c:pt>
                <c:pt idx="3">
                  <c:v>61</c:v>
                </c:pt>
                <c:pt idx="4">
                  <c:v>50</c:v>
                </c:pt>
                <c:pt idx="5">
                  <c:v>23</c:v>
                </c:pt>
                <c:pt idx="6">
                  <c:v>19</c:v>
                </c:pt>
                <c:pt idx="7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A8D-49C5-8B33-5B9288332C16}"/>
            </c:ext>
          </c:extLst>
        </c:ser>
        <c:ser>
          <c:idx val="13"/>
          <c:order val="13"/>
          <c:tx>
            <c:strRef>
              <c:f>Sheet1!$P$1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Sheet1!$P$2:$P$9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47</c:v>
                </c:pt>
                <c:pt idx="3">
                  <c:v>36</c:v>
                </c:pt>
                <c:pt idx="4">
                  <c:v>59</c:v>
                </c:pt>
                <c:pt idx="5">
                  <c:v>118</c:v>
                </c:pt>
                <c:pt idx="6">
                  <c:v>216</c:v>
                </c:pt>
                <c:pt idx="7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A8D-49C5-8B33-5B9288332C16}"/>
            </c:ext>
          </c:extLst>
        </c:ser>
        <c:ser>
          <c:idx val="14"/>
          <c:order val="14"/>
          <c:tx>
            <c:strRef>
              <c:f>Sheet1!$Q$1</c:f>
              <c:strCache>
                <c:ptCount val="1"/>
                <c:pt idx="0">
                  <c:v>21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Sheet1!$Q$2:$Q$9</c:f>
              <c:numCache>
                <c:formatCode>General</c:formatCode>
                <c:ptCount val="8"/>
                <c:pt idx="0">
                  <c:v>41</c:v>
                </c:pt>
                <c:pt idx="1">
                  <c:v>41</c:v>
                </c:pt>
                <c:pt idx="2">
                  <c:v>137</c:v>
                </c:pt>
                <c:pt idx="3">
                  <c:v>100</c:v>
                </c:pt>
                <c:pt idx="4">
                  <c:v>169</c:v>
                </c:pt>
                <c:pt idx="5">
                  <c:v>223</c:v>
                </c:pt>
                <c:pt idx="6">
                  <c:v>448</c:v>
                </c:pt>
                <c:pt idx="7">
                  <c:v>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A8D-49C5-8B33-5B9288332C16}"/>
            </c:ext>
          </c:extLst>
        </c:ser>
        <c:ser>
          <c:idx val="15"/>
          <c:order val="15"/>
          <c:tx>
            <c:strRef>
              <c:f>Sheet1!$R$1</c:f>
              <c:strCache>
                <c:ptCount val="1"/>
                <c:pt idx="0">
                  <c:v>22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Sheet1!$R$2:$R$9</c:f>
              <c:numCache>
                <c:formatCode>General</c:formatCode>
                <c:ptCount val="8"/>
                <c:pt idx="0">
                  <c:v>68</c:v>
                </c:pt>
                <c:pt idx="1">
                  <c:v>54</c:v>
                </c:pt>
                <c:pt idx="2">
                  <c:v>101</c:v>
                </c:pt>
                <c:pt idx="3">
                  <c:v>68</c:v>
                </c:pt>
                <c:pt idx="4">
                  <c:v>57</c:v>
                </c:pt>
                <c:pt idx="5">
                  <c:v>34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A8D-49C5-8B33-5B9288332C16}"/>
            </c:ext>
          </c:extLst>
        </c:ser>
        <c:ser>
          <c:idx val="16"/>
          <c:order val="16"/>
          <c:tx>
            <c:strRef>
              <c:f>Sheet1!$S$1</c:f>
              <c:strCache>
                <c:ptCount val="1"/>
                <c:pt idx="0">
                  <c:v>23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Sheet1!$S$2:$S$9</c:f>
              <c:numCache>
                <c:formatCode>General</c:formatCode>
                <c:ptCount val="8"/>
                <c:pt idx="0">
                  <c:v>7</c:v>
                </c:pt>
                <c:pt idx="1">
                  <c:v>4</c:v>
                </c:pt>
                <c:pt idx="2">
                  <c:v>17</c:v>
                </c:pt>
                <c:pt idx="3">
                  <c:v>79</c:v>
                </c:pt>
                <c:pt idx="4">
                  <c:v>59</c:v>
                </c:pt>
                <c:pt idx="5">
                  <c:v>37</c:v>
                </c:pt>
                <c:pt idx="6">
                  <c:v>27</c:v>
                </c:pt>
                <c:pt idx="7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DA8D-49C5-8B33-5B9288332C16}"/>
            </c:ext>
          </c:extLst>
        </c:ser>
        <c:ser>
          <c:idx val="17"/>
          <c:order val="17"/>
          <c:tx>
            <c:strRef>
              <c:f>Sheet1!$T$1</c:f>
              <c:strCache>
                <c:ptCount val="1"/>
                <c:pt idx="0">
                  <c:v>24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Sheet1!$T$2:$T$9</c:f>
              <c:numCache>
                <c:formatCode>General</c:formatCode>
                <c:ptCount val="8"/>
                <c:pt idx="0">
                  <c:v>30</c:v>
                </c:pt>
                <c:pt idx="1">
                  <c:v>9</c:v>
                </c:pt>
                <c:pt idx="2">
                  <c:v>46</c:v>
                </c:pt>
                <c:pt idx="3">
                  <c:v>268</c:v>
                </c:pt>
                <c:pt idx="4">
                  <c:v>225</c:v>
                </c:pt>
                <c:pt idx="5">
                  <c:v>174</c:v>
                </c:pt>
                <c:pt idx="6">
                  <c:v>211</c:v>
                </c:pt>
                <c:pt idx="7">
                  <c:v>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DA8D-49C5-8B33-5B9288332C16}"/>
            </c:ext>
          </c:extLst>
        </c:ser>
        <c:ser>
          <c:idx val="18"/>
          <c:order val="18"/>
          <c:tx>
            <c:strRef>
              <c:f>Sheet1!$U$1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Sheet1!$U$2:$U$9</c:f>
              <c:numCache>
                <c:formatCode>General</c:formatCode>
                <c:ptCount val="8"/>
                <c:pt idx="0">
                  <c:v>16</c:v>
                </c:pt>
                <c:pt idx="1">
                  <c:v>89</c:v>
                </c:pt>
                <c:pt idx="2">
                  <c:v>37</c:v>
                </c:pt>
                <c:pt idx="3">
                  <c:v>111</c:v>
                </c:pt>
                <c:pt idx="4">
                  <c:v>99</c:v>
                </c:pt>
                <c:pt idx="5">
                  <c:v>259</c:v>
                </c:pt>
                <c:pt idx="6">
                  <c:v>471</c:v>
                </c:pt>
                <c:pt idx="7">
                  <c:v>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A8D-49C5-8B33-5B9288332C16}"/>
            </c:ext>
          </c:extLst>
        </c:ser>
        <c:ser>
          <c:idx val="19"/>
          <c:order val="19"/>
          <c:tx>
            <c:strRef>
              <c:f>Sheet1!$V$1</c:f>
              <c:strCache>
                <c:ptCount val="1"/>
                <c:pt idx="0">
                  <c:v>26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Sheet1!$V$2:$V$9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3">
                  <c:v>15</c:v>
                </c:pt>
                <c:pt idx="4">
                  <c:v>22</c:v>
                </c:pt>
                <c:pt idx="5">
                  <c:v>83</c:v>
                </c:pt>
                <c:pt idx="6">
                  <c:v>78</c:v>
                </c:pt>
                <c:pt idx="7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DA8D-49C5-8B33-5B9288332C16}"/>
            </c:ext>
          </c:extLst>
        </c:ser>
        <c:ser>
          <c:idx val="20"/>
          <c:order val="20"/>
          <c:tx>
            <c:strRef>
              <c:f>Sheet1!$W$1</c:f>
              <c:strCache>
                <c:ptCount val="1"/>
                <c:pt idx="0">
                  <c:v>27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Sheet1!$W$2:$W$9</c:f>
              <c:numCache>
                <c:formatCode>General</c:formatCode>
                <c:ptCount val="8"/>
                <c:pt idx="0">
                  <c:v>7</c:v>
                </c:pt>
                <c:pt idx="1">
                  <c:v>5</c:v>
                </c:pt>
                <c:pt idx="2">
                  <c:v>25</c:v>
                </c:pt>
                <c:pt idx="3">
                  <c:v>68</c:v>
                </c:pt>
                <c:pt idx="4">
                  <c:v>45</c:v>
                </c:pt>
                <c:pt idx="5">
                  <c:v>27</c:v>
                </c:pt>
                <c:pt idx="6">
                  <c:v>50</c:v>
                </c:pt>
                <c:pt idx="7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DA8D-49C5-8B33-5B9288332C16}"/>
            </c:ext>
          </c:extLst>
        </c:ser>
        <c:ser>
          <c:idx val="21"/>
          <c:order val="21"/>
          <c:tx>
            <c:strRef>
              <c:f>Sheet1!$X$1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Sheet1!$X$2:$X$9</c:f>
              <c:numCache>
                <c:formatCode>General</c:formatCode>
                <c:ptCount val="8"/>
                <c:pt idx="0">
                  <c:v>118</c:v>
                </c:pt>
                <c:pt idx="1">
                  <c:v>122</c:v>
                </c:pt>
                <c:pt idx="2">
                  <c:v>74</c:v>
                </c:pt>
                <c:pt idx="3">
                  <c:v>24</c:v>
                </c:pt>
                <c:pt idx="4">
                  <c:v>20</c:v>
                </c:pt>
                <c:pt idx="5">
                  <c:v>85</c:v>
                </c:pt>
                <c:pt idx="6">
                  <c:v>106</c:v>
                </c:pt>
                <c:pt idx="7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DA8D-49C5-8B33-5B9288332C16}"/>
            </c:ext>
          </c:extLst>
        </c:ser>
        <c:ser>
          <c:idx val="22"/>
          <c:order val="22"/>
          <c:tx>
            <c:strRef>
              <c:f>Sheet1!$Y$1</c:f>
              <c:strCache>
                <c:ptCount val="1"/>
                <c:pt idx="0">
                  <c:v>29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Sheet1!$Y$2:$Y$9</c:f>
              <c:numCache>
                <c:formatCode>General</c:formatCode>
                <c:ptCount val="8"/>
                <c:pt idx="0">
                  <c:v>110</c:v>
                </c:pt>
                <c:pt idx="1">
                  <c:v>133</c:v>
                </c:pt>
                <c:pt idx="2">
                  <c:v>133</c:v>
                </c:pt>
                <c:pt idx="3">
                  <c:v>159</c:v>
                </c:pt>
                <c:pt idx="4">
                  <c:v>103</c:v>
                </c:pt>
                <c:pt idx="5">
                  <c:v>55</c:v>
                </c:pt>
                <c:pt idx="6">
                  <c:v>44</c:v>
                </c:pt>
                <c:pt idx="7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DA8D-49C5-8B33-5B9288332C16}"/>
            </c:ext>
          </c:extLst>
        </c:ser>
        <c:ser>
          <c:idx val="23"/>
          <c:order val="23"/>
          <c:tx>
            <c:strRef>
              <c:f>Sheet1!$Z$1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Sheet1!$Z$2:$Z$9</c:f>
              <c:numCache>
                <c:formatCode>General</c:formatCode>
                <c:ptCount val="8"/>
                <c:pt idx="0">
                  <c:v>116</c:v>
                </c:pt>
                <c:pt idx="1">
                  <c:v>119</c:v>
                </c:pt>
                <c:pt idx="2">
                  <c:v>141</c:v>
                </c:pt>
                <c:pt idx="3">
                  <c:v>128</c:v>
                </c:pt>
                <c:pt idx="4">
                  <c:v>67</c:v>
                </c:pt>
                <c:pt idx="5">
                  <c:v>48</c:v>
                </c:pt>
                <c:pt idx="6">
                  <c:v>40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DA8D-49C5-8B33-5B9288332C16}"/>
            </c:ext>
          </c:extLst>
        </c:ser>
        <c:ser>
          <c:idx val="24"/>
          <c:order val="24"/>
          <c:tx>
            <c:strRef>
              <c:f>Sheet1!$AA$1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Sheet1!$AA$2:$AA$9</c:f>
              <c:numCache>
                <c:formatCode>General</c:formatCode>
                <c:ptCount val="8"/>
                <c:pt idx="0">
                  <c:v>76</c:v>
                </c:pt>
                <c:pt idx="1">
                  <c:v>70</c:v>
                </c:pt>
                <c:pt idx="2">
                  <c:v>90</c:v>
                </c:pt>
                <c:pt idx="3">
                  <c:v>108</c:v>
                </c:pt>
                <c:pt idx="4">
                  <c:v>75</c:v>
                </c:pt>
                <c:pt idx="5">
                  <c:v>45</c:v>
                </c:pt>
                <c:pt idx="6">
                  <c:v>35</c:v>
                </c:pt>
                <c:pt idx="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DA8D-49C5-8B33-5B9288332C16}"/>
            </c:ext>
          </c:extLst>
        </c:ser>
        <c:ser>
          <c:idx val="25"/>
          <c:order val="25"/>
          <c:tx>
            <c:strRef>
              <c:f>Sheet1!$AB$1</c:f>
              <c:strCache>
                <c:ptCount val="1"/>
                <c:pt idx="0">
                  <c:v>33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Sheet1!$AB$2:$AB$9</c:f>
              <c:numCache>
                <c:formatCode>General</c:formatCode>
                <c:ptCount val="8"/>
                <c:pt idx="0">
                  <c:v>31</c:v>
                </c:pt>
                <c:pt idx="1">
                  <c:v>39</c:v>
                </c:pt>
                <c:pt idx="2">
                  <c:v>82</c:v>
                </c:pt>
                <c:pt idx="3">
                  <c:v>112</c:v>
                </c:pt>
                <c:pt idx="4">
                  <c:v>51</c:v>
                </c:pt>
                <c:pt idx="5">
                  <c:v>133</c:v>
                </c:pt>
                <c:pt idx="6">
                  <c:v>175</c:v>
                </c:pt>
                <c:pt idx="7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DA8D-49C5-8B33-5B9288332C16}"/>
            </c:ext>
          </c:extLst>
        </c:ser>
        <c:ser>
          <c:idx val="26"/>
          <c:order val="26"/>
          <c:tx>
            <c:strRef>
              <c:f>Sheet1!$AC$1</c:f>
              <c:strCache>
                <c:ptCount val="1"/>
                <c:pt idx="0">
                  <c:v>34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Sheet1!$AC$2:$AC$9</c:f>
              <c:numCache>
                <c:formatCode>General</c:formatCode>
                <c:ptCount val="8"/>
                <c:pt idx="0">
                  <c:v>22</c:v>
                </c:pt>
                <c:pt idx="1">
                  <c:v>48</c:v>
                </c:pt>
                <c:pt idx="2">
                  <c:v>66</c:v>
                </c:pt>
                <c:pt idx="3">
                  <c:v>496</c:v>
                </c:pt>
                <c:pt idx="4">
                  <c:v>295</c:v>
                </c:pt>
                <c:pt idx="5">
                  <c:v>119</c:v>
                </c:pt>
                <c:pt idx="6">
                  <c:v>243</c:v>
                </c:pt>
                <c:pt idx="7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DA8D-49C5-8B33-5B9288332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3375056"/>
        <c:axId val="733379632"/>
      </c:lineChart>
      <c:catAx>
        <c:axId val="73337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3379632"/>
        <c:crosses val="autoZero"/>
        <c:auto val="1"/>
        <c:lblAlgn val="ctr"/>
        <c:lblOffset val="100"/>
        <c:noMultiLvlLbl val="0"/>
      </c:catAx>
      <c:valAx>
        <c:axId val="733379632"/>
        <c:scaling>
          <c:orientation val="minMax"/>
          <c:max val="1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337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455857294994672"/>
          <c:y val="0"/>
          <c:w val="4.8678913738019171E-2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B10E-3529-4F17-B22E-4F8796CBF00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1DFF-B9DA-4EA9-AF30-817CEB1FC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82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3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2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0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2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5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F666-5D9C-4B80-9DEB-C7B22E5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127" y="1938573"/>
            <a:ext cx="7547502" cy="401151"/>
          </a:xfrm>
        </p:spPr>
        <p:txBody>
          <a:bodyPr anchor="b">
            <a:normAutofit/>
          </a:bodyPr>
          <a:lstStyle>
            <a:lvl1pPr algn="ctr">
              <a:defRPr sz="1800" b="1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BAAD7-1059-43F3-9AC8-789C12725B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4490" y="4306185"/>
            <a:ext cx="3003884" cy="55457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sz="1200" dirty="0"/>
              <a:t>Intelligent Information Processing Lab</a:t>
            </a:r>
          </a:p>
          <a:p>
            <a:pPr algn="r"/>
            <a:r>
              <a:rPr lang="en-US" altLang="ko-KR" sz="1200" dirty="0"/>
              <a:t>		Namgyu Jung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2B03-7D44-4B93-9678-39439ED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9520-5E6D-4E1F-8714-F0A2519A9291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30B1-DE5E-481E-9965-3A13BC7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7D9-C90D-47C9-B711-E81CBBD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C442-C06A-45C1-8321-3927C2D99942}"/>
              </a:ext>
            </a:extLst>
          </p:cNvPr>
          <p:cNvSpPr/>
          <p:nvPr userDrawn="1"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4A10E0-4E1A-4D5A-BDD5-1C563E75E7A1}"/>
              </a:ext>
            </a:extLst>
          </p:cNvPr>
          <p:cNvCxnSpPr>
            <a:cxnSpLocks/>
          </p:cNvCxnSpPr>
          <p:nvPr userDrawn="1"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A67-4090-4E80-990C-C43936A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A361-5AE8-47CD-8BB9-878877F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8279-4C6A-4FC4-84A4-A77B18F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A34-841F-4CA9-BDB9-02016B1D5DBC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EDA9-5068-41FD-B634-825F683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F0B-33AF-49F6-9FDC-038937C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5092A-5D92-48AD-A7E5-AA34E28F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838FE-0DE8-4C60-9767-E5A1F0FA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66DA-7A2F-4B3C-A3BC-014663C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7C21-8554-4F3A-804B-E0DEB8460E20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CB99-1D91-4A96-A4A2-AF203A8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7CAD-2C34-4CBB-8DD1-9103ACA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30D8-28AD-40DF-9705-D903A30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667771" cy="326314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877C-2AD4-4369-930A-0AFF4E14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11713640" cy="53609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DAE0-4D19-4693-94CD-DD7FDE6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CA9-076E-4FD8-9C3C-7256DC4DDA4C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CB49-36AF-4E10-9221-9D9B7EF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D42B-F24D-41F4-872D-1265121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356350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A5FBF-6998-4CA5-8DD2-07764962267E}"/>
              </a:ext>
            </a:extLst>
          </p:cNvPr>
          <p:cNvCxnSpPr>
            <a:cxnSpLocks/>
          </p:cNvCxnSpPr>
          <p:nvPr userDrawn="1"/>
        </p:nvCxnSpPr>
        <p:spPr>
          <a:xfrm>
            <a:off x="293876" y="770749"/>
            <a:ext cx="3490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2F06-76CD-4A9C-B0CF-B4147CCF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FAB4-F0C9-41E7-963E-34F13F96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9A29-C01A-467C-9E67-86315BA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B27-F744-45B7-B8A0-7A3C3EAF6287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5C04-1053-4B60-AC0C-6449D3A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A20C-209A-4417-97B1-3A3B961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1D20-34FA-4FED-AA86-E514842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C5A5-ECE4-404E-A0D5-CC54C0E4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542E-57DC-4BB4-A03A-6788C0E0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5E4E3-897B-48C1-96FA-005ABBC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8376-7BCA-4E7D-9352-D76C4F2DA601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A7D1-BA81-43DB-8070-9B04E0A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05AF6-2684-4843-81EA-405F0B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4B07-4CD2-4BA1-8F56-B32BA8E2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AF5-7A71-411F-8F7A-35F7BC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B7A82-A621-4DE1-9491-474FD3DD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DFD03-A54A-4CF0-9910-113238BF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2B27D-849C-4D80-A836-13D5C77C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5BFB7-03E7-4AAA-8792-AE44CD7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1AAE-E5C3-4030-9DEF-3F3B401E6C33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C2206-C192-400E-B107-6D3998F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47A0B-0931-4403-BCCC-371DA16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1329-D4FF-43BE-9FA2-708E6DF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60CDD-3254-4823-B051-526476D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890C-A3D3-4F5F-A7C8-08CCF9A2D960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7389A-5DBF-4958-89DE-531D83F2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65ADB-E0FB-439C-9461-F3C3E20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C3F0-06C2-4FCF-B223-CAF672C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577F-D7D5-486D-B91A-2BCA6D359B54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80FD5-F6A1-4192-BB06-757C134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9F72F-8B49-499F-B8B5-3BF4482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E7C-E6B4-495D-B77E-49D5E7D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AC62-4214-49FB-8D86-F4F38F85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CCA50-8CD2-45B3-BA4E-04DAA914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56D4-A7EE-4D39-8209-DFABE32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F05-EBF3-45EC-A695-EDB45F9BE65B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45FC-9684-4A2E-A7C1-992B398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DCF6-93EB-44C9-8661-4032226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E27C-5A68-42CA-8D80-4C75973D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DEEC4-1FBF-4A58-9823-A7572BE3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2B5B-5006-4EEE-9748-BEB977BD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4F70-1375-4DC4-B4B9-543C2E4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1F-D95A-4012-AE1F-B1F686698327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3D245-D95A-424F-8E24-A03324A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F80F4-A332-45D1-B1F1-B033F6B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E094E-733A-42B3-84BD-A9887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DE79-92FE-4743-9D16-638C178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8747-0FA5-44FE-8416-AE9C9B28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838F-3F47-4EE0-9A73-595DE32950B3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8CF0-C1DA-4825-88DC-ABB8A6E6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63DC-5546-435C-87EC-5951ACD8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2457127" y="1970393"/>
            <a:ext cx="76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Lab seminar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5875830" y="4326173"/>
            <a:ext cx="42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/>
              <a:t>Intelligent Information Processing Lab</a:t>
            </a:r>
          </a:p>
          <a:p>
            <a:pPr algn="r"/>
            <a:r>
              <a:rPr lang="en-US" altLang="ko-KR" sz="1200"/>
              <a:t>		Namgyu Jung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876524" cy="326314"/>
          </a:xfrm>
        </p:spPr>
        <p:txBody>
          <a:bodyPr>
            <a:normAutofit fontScale="90000"/>
          </a:bodyPr>
          <a:lstStyle/>
          <a:p>
            <a:r>
              <a:rPr lang="en-US" altLang="ko-KR" sz="1800"/>
              <a:t>A Large-Scale Chalenge for Machine Learning on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MAG240M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Graphs	:                 1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Total nodes	:   244,160,499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Total edges	: 1,728,364,232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Task Type	: Multi – class classification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Metric	: Accuracy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2E163C-DC46-71F0-1559-3AA5F060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45" y="1682451"/>
            <a:ext cx="4899755" cy="40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4FC8015-4B15-DBD9-27CA-B5E880C7AD3B}"/>
              </a:ext>
            </a:extLst>
          </p:cNvPr>
          <p:cNvCxnSpPr>
            <a:cxnSpLocks/>
            <a:stCxn id="26" idx="2"/>
            <a:endCxn id="14" idx="7"/>
          </p:cNvCxnSpPr>
          <p:nvPr/>
        </p:nvCxnSpPr>
        <p:spPr>
          <a:xfrm flipH="1">
            <a:off x="5599490" y="3961213"/>
            <a:ext cx="1628979" cy="45423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965D5DF-684B-383D-B4D2-6BE1270EC339}"/>
              </a:ext>
            </a:extLst>
          </p:cNvPr>
          <p:cNvCxnSpPr>
            <a:cxnSpLocks/>
            <a:stCxn id="29" idx="2"/>
            <a:endCxn id="14" idx="5"/>
          </p:cNvCxnSpPr>
          <p:nvPr/>
        </p:nvCxnSpPr>
        <p:spPr>
          <a:xfrm flipH="1" flipV="1">
            <a:off x="5599490" y="4645600"/>
            <a:ext cx="1628979" cy="8134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9C4AD24-DD2C-8343-366E-13197D21779A}"/>
              </a:ext>
            </a:extLst>
          </p:cNvPr>
          <p:cNvCxnSpPr>
            <a:cxnSpLocks/>
            <a:stCxn id="30" idx="2"/>
            <a:endCxn id="14" idx="7"/>
          </p:cNvCxnSpPr>
          <p:nvPr/>
        </p:nvCxnSpPr>
        <p:spPr>
          <a:xfrm flipH="1">
            <a:off x="5599490" y="3209204"/>
            <a:ext cx="1628979" cy="12062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sz="1600" b="1"/>
          </a:p>
          <a:p>
            <a:r>
              <a:rPr lang="en-US" altLang="ko-KR" sz="1600" b="1"/>
              <a:t>Node</a:t>
            </a:r>
          </a:p>
          <a:p>
            <a:pPr lvl="1"/>
            <a:endParaRPr lang="en-US" altLang="ko-KR">
              <a:solidFill>
                <a:schemeClr val="accent6"/>
              </a:solidFill>
            </a:endParaRPr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P</a:t>
            </a:r>
            <a:r>
              <a:rPr lang="en-US" altLang="ko-KR"/>
              <a:t>aper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5"/>
                </a:solidFill>
              </a:rPr>
              <a:t>A</a:t>
            </a:r>
            <a:r>
              <a:rPr lang="en-US" altLang="ko-KR"/>
              <a:t>uthor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2"/>
                </a:solidFill>
              </a:rPr>
              <a:t>I</a:t>
            </a:r>
            <a:r>
              <a:rPr lang="en-US" altLang="ko-KR"/>
              <a:t>nstitution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 sz="1600" b="1"/>
              <a:t>Edge</a:t>
            </a:r>
          </a:p>
          <a:p>
            <a:pPr lvl="1"/>
            <a:endParaRPr lang="en-US" altLang="ko-KR" b="1"/>
          </a:p>
          <a:p>
            <a:pPr lvl="1"/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P, </a:t>
            </a:r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 b="1">
                <a:solidFill>
                  <a:srgbClr val="70AD47"/>
                </a:solidFill>
              </a:rPr>
              <a:t> </a:t>
            </a:r>
            <a:r>
              <a:rPr lang="en-US" altLang="ko-KR"/>
              <a:t>– </a:t>
            </a:r>
            <a:r>
              <a:rPr lang="en-US" altLang="ko-KR" b="1">
                <a:solidFill>
                  <a:schemeClr val="accent2"/>
                </a:solidFill>
              </a:rPr>
              <a:t>I</a:t>
            </a:r>
            <a:endParaRPr lang="en-US" altLang="ko-KR" b="1">
              <a:solidFill>
                <a:srgbClr val="70AD47"/>
              </a:solidFill>
            </a:endParaRP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,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endParaRPr lang="en-US" altLang="ko-KR" b="1">
              <a:solidFill>
                <a:schemeClr val="accent2"/>
              </a:solidFill>
            </a:endParaRP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2"/>
                </a:solidFill>
              </a:rPr>
              <a:t>I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 b="1">
                <a:solidFill>
                  <a:srgbClr val="70AD47"/>
                </a:solidFill>
              </a:rPr>
              <a:t> </a:t>
            </a: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6F3891-287B-81C1-9DB5-6F4D8B9AFDE5}"/>
              </a:ext>
            </a:extLst>
          </p:cNvPr>
          <p:cNvGrpSpPr/>
          <p:nvPr/>
        </p:nvGrpSpPr>
        <p:grpSpPr>
          <a:xfrm>
            <a:off x="5292876" y="2336268"/>
            <a:ext cx="4065671" cy="3285565"/>
            <a:chOff x="3391886" y="2414474"/>
            <a:chExt cx="4065671" cy="328556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96DB5F-B988-19BF-FF3C-83AFBAED652C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656857-69A7-9671-951F-4DE0F2C6E754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075F7B-5E2C-11C4-60EE-0FEB1D82E45E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B75859-EC56-28B0-8169-0F376E630D0B}"/>
                </a:ext>
              </a:extLst>
            </p:cNvPr>
            <p:cNvSpPr/>
            <p:nvPr/>
          </p:nvSpPr>
          <p:spPr>
            <a:xfrm>
              <a:off x="3430821" y="3065450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9DD6E7-2E40-2B7B-65C7-E2304137BC3C}"/>
                </a:ext>
              </a:extLst>
            </p:cNvPr>
            <p:cNvSpPr/>
            <p:nvPr/>
          </p:nvSpPr>
          <p:spPr>
            <a:xfrm>
              <a:off x="3391886" y="444598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0BD1A8-4439-699D-77F1-2B3A1C354898}"/>
                </a:ext>
              </a:extLst>
            </p:cNvPr>
            <p:cNvCxnSpPr>
              <a:cxnSpLocks/>
              <a:stCxn id="30" idx="2"/>
              <a:endCxn id="13" idx="6"/>
            </p:cNvCxnSpPr>
            <p:nvPr/>
          </p:nvCxnSpPr>
          <p:spPr>
            <a:xfrm flipH="1" flipV="1">
              <a:off x="3790042" y="3228194"/>
              <a:ext cx="1537437" cy="5921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A5783DC-7740-BAC8-14E0-5FE843AC65B5}"/>
                </a:ext>
              </a:extLst>
            </p:cNvPr>
            <p:cNvCxnSpPr>
              <a:cxnSpLocks/>
              <a:stCxn id="13" idx="7"/>
              <a:endCxn id="28" idx="2"/>
            </p:cNvCxnSpPr>
            <p:nvPr/>
          </p:nvCxnSpPr>
          <p:spPr>
            <a:xfrm flipV="1">
              <a:off x="3737435" y="2577218"/>
              <a:ext cx="1590044" cy="53589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DB4C578-2D40-4D43-49AC-A91420A926B0}"/>
                </a:ext>
              </a:extLst>
            </p:cNvPr>
            <p:cNvCxnSpPr>
              <a:cxnSpLocks/>
              <a:stCxn id="27" idx="2"/>
              <a:endCxn id="14" idx="6"/>
            </p:cNvCxnSpPr>
            <p:nvPr/>
          </p:nvCxnSpPr>
          <p:spPr>
            <a:xfrm flipH="1" flipV="1">
              <a:off x="3751107" y="4608729"/>
              <a:ext cx="1576372" cy="16757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93BED-88C9-3185-098E-CC3AF3C5FF2C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CD2637-5944-0455-BD08-35A187E1751C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7C68FDE-D71A-7B5B-D2E1-76D3D5FACC9C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059BB3-7C29-B353-E33C-DDD74369415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F862FD-C4B5-7EA9-791A-444358DD551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507BF6-07EF-929E-734E-E1CD553929AB}"/>
                </a:ext>
              </a:extLst>
            </p:cNvPr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FC845B-03B9-5DAC-2599-63108C5F9EB0}"/>
                </a:ext>
              </a:extLst>
            </p:cNvPr>
            <p:cNvCxnSpPr>
              <a:cxnSpLocks/>
              <a:stCxn id="26" idx="6"/>
              <a:endCxn id="12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33BD6C-E865-6355-622F-1B027DAD1C43}"/>
                </a:ext>
              </a:extLst>
            </p:cNvPr>
            <p:cNvCxnSpPr>
              <a:cxnSpLocks/>
              <a:stCxn id="27" idx="6"/>
              <a:endCxn id="8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BEA73D-138E-5432-08D0-5E5CC8ED96E5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310A40-4C67-D2F9-2D3D-81198BEF4DEC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3DC1FF-5786-3A0A-5396-24D05A9385F9}"/>
                </a:ext>
              </a:extLst>
            </p:cNvPr>
            <p:cNvCxnSpPr>
              <a:cxnSpLocks/>
              <a:stCxn id="29" idx="6"/>
              <a:endCxn id="8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364A2C-F5DC-93BD-0586-91F8BC0FCC23}"/>
                </a:ext>
              </a:extLst>
            </p:cNvPr>
            <p:cNvSpPr txBox="1"/>
            <p:nvPr/>
          </p:nvSpPr>
          <p:spPr>
            <a:xfrm>
              <a:off x="6045921" y="26115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E6D441-0961-608E-EBA1-3251DF066BDD}"/>
                </a:ext>
              </a:extLst>
            </p:cNvPr>
            <p:cNvSpPr txBox="1"/>
            <p:nvPr/>
          </p:nvSpPr>
          <p:spPr>
            <a:xfrm>
              <a:off x="6198848" y="347684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08B7C0-BDCD-ECB6-EDAF-478C30526A32}"/>
                </a:ext>
              </a:extLst>
            </p:cNvPr>
            <p:cNvSpPr txBox="1"/>
            <p:nvPr/>
          </p:nvSpPr>
          <p:spPr>
            <a:xfrm>
              <a:off x="6187975" y="477147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990E13-2758-57E9-A181-EABDFD4BE952}"/>
                </a:ext>
              </a:extLst>
            </p:cNvPr>
            <p:cNvSpPr txBox="1"/>
            <p:nvPr/>
          </p:nvSpPr>
          <p:spPr>
            <a:xfrm>
              <a:off x="6187975" y="510179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46096C1-9F29-0983-4F9F-A9A4C4A0F84E}"/>
                </a:ext>
              </a:extLst>
            </p:cNvPr>
            <p:cNvSpPr txBox="1"/>
            <p:nvPr/>
          </p:nvSpPr>
          <p:spPr>
            <a:xfrm>
              <a:off x="6198069" y="380402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C057BA-C4F0-0289-FB0B-83FFB94D5AEB}"/>
                </a:ext>
              </a:extLst>
            </p:cNvPr>
            <p:cNvSpPr txBox="1"/>
            <p:nvPr/>
          </p:nvSpPr>
          <p:spPr>
            <a:xfrm>
              <a:off x="6038334" y="294934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B13018-D6EE-F401-8FE3-151583029952}"/>
                </a:ext>
              </a:extLst>
            </p:cNvPr>
            <p:cNvSpPr txBox="1"/>
            <p:nvPr/>
          </p:nvSpPr>
          <p:spPr>
            <a:xfrm>
              <a:off x="4363983" y="31500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DEE9E77-7892-C573-60B2-2EAABA255641}"/>
                </a:ext>
              </a:extLst>
            </p:cNvPr>
            <p:cNvSpPr txBox="1"/>
            <p:nvPr/>
          </p:nvSpPr>
          <p:spPr>
            <a:xfrm>
              <a:off x="4375564" y="268726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FB4DE4-2FE0-E06C-06A0-30208CFDCD31}"/>
                </a:ext>
              </a:extLst>
            </p:cNvPr>
            <p:cNvSpPr txBox="1"/>
            <p:nvPr/>
          </p:nvSpPr>
          <p:spPr>
            <a:xfrm>
              <a:off x="4434372" y="460615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D3E1E13-104D-51B4-FEA3-CF1ADADE158A}"/>
                </a:ext>
              </a:extLst>
            </p:cNvPr>
            <p:cNvSpPr txBox="1"/>
            <p:nvPr/>
          </p:nvSpPr>
          <p:spPr>
            <a:xfrm>
              <a:off x="4375564" y="504629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ED7CA3-93D3-6C3F-0CC9-2A874CC84734}"/>
                </a:ext>
              </a:extLst>
            </p:cNvPr>
            <p:cNvSpPr txBox="1"/>
            <p:nvPr/>
          </p:nvSpPr>
          <p:spPr>
            <a:xfrm>
              <a:off x="4427715" y="409851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01E975-679F-8585-A258-7529CEC20033}"/>
                </a:ext>
              </a:extLst>
            </p:cNvPr>
            <p:cNvSpPr txBox="1"/>
            <p:nvPr/>
          </p:nvSpPr>
          <p:spPr>
            <a:xfrm>
              <a:off x="4449367" y="360374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DA6F01-858C-7824-47F3-69EFA79E601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9178937" y="3821829"/>
            <a:ext cx="0" cy="876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4B4554-FB85-B0DB-25FF-08A616C55D5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178937" y="2987244"/>
            <a:ext cx="0" cy="509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8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SCIE journal	:              </a:t>
            </a:r>
            <a:r>
              <a:rPr lang="en-US" altLang="ko-KR" sz="1200">
                <a:solidFill>
                  <a:srgbClr val="FF0000"/>
                </a:solidFill>
              </a:rPr>
              <a:t>72</a:t>
            </a:r>
            <a:r>
              <a:rPr lang="en-US" altLang="ko-KR" sz="1200"/>
              <a:t> </a:t>
            </a:r>
            <a:r>
              <a:rPr lang="ko-KR" altLang="en-US" sz="1200"/>
              <a:t>개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		:         </a:t>
            </a:r>
            <a:r>
              <a:rPr lang="en-US" altLang="ko-KR" sz="1200">
                <a:solidFill>
                  <a:srgbClr val="FF0000"/>
                </a:solidFill>
              </a:rPr>
              <a:t>41,712</a:t>
            </a:r>
            <a:r>
              <a:rPr lang="en-US" altLang="ko-KR" sz="1200"/>
              <a:t> </a:t>
            </a:r>
            <a:r>
              <a:rPr lang="ko-KR" altLang="en-US" sz="1200"/>
              <a:t>편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</a:t>
            </a:r>
            <a:r>
              <a:rPr lang="ko-KR" altLang="en-US" sz="1200"/>
              <a:t> </a:t>
            </a:r>
            <a:r>
              <a:rPr lang="en-US" altLang="ko-KR" sz="1200"/>
              <a:t>Categoreis	:              </a:t>
            </a:r>
            <a:r>
              <a:rPr lang="en-US" altLang="ko-KR" sz="1200">
                <a:solidFill>
                  <a:srgbClr val="FF0000"/>
                </a:solidFill>
              </a:rPr>
              <a:t>35</a:t>
            </a:r>
            <a:r>
              <a:rPr lang="en-US" altLang="ko-KR" sz="1200"/>
              <a:t> </a:t>
            </a:r>
            <a:r>
              <a:rPr lang="ko-KR" altLang="en-US" sz="1200"/>
              <a:t>개 </a:t>
            </a:r>
            <a:r>
              <a:rPr lang="en-US" altLang="ko-KR" sz="1200" b="1"/>
              <a:t>( List of recommended categories for future research )</a:t>
            </a:r>
          </a:p>
          <a:p>
            <a:pPr lvl="1"/>
            <a:endParaRPr lang="en-US" altLang="ko-KR" sz="1000"/>
          </a:p>
          <a:p>
            <a:r>
              <a:rPr lang="en-US" altLang="ko-KR" sz="1200"/>
              <a:t>Paper Authors	:         </a:t>
            </a:r>
            <a:r>
              <a:rPr lang="en-US" altLang="ko-KR" sz="1200">
                <a:solidFill>
                  <a:srgbClr val="FF0000"/>
                </a:solidFill>
              </a:rPr>
              <a:t>98,168</a:t>
            </a:r>
            <a:r>
              <a:rPr lang="en-US" altLang="ko-KR" sz="1200"/>
              <a:t> </a:t>
            </a:r>
            <a:r>
              <a:rPr lang="ko-KR" altLang="en-US" sz="1200"/>
              <a:t>명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Author Institution	:          </a:t>
            </a:r>
            <a:r>
              <a:rPr lang="en-US" altLang="ko-KR" sz="1200">
                <a:solidFill>
                  <a:srgbClr val="FF0000"/>
                </a:solidFill>
              </a:rPr>
              <a:t>6,115</a:t>
            </a:r>
            <a:r>
              <a:rPr lang="en-US" altLang="ko-KR" sz="1200"/>
              <a:t> </a:t>
            </a:r>
            <a:r>
              <a:rPr lang="ko-KR" altLang="en-US" sz="1200"/>
              <a:t>개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 Published	: </a:t>
            </a:r>
            <a:r>
              <a:rPr lang="en-US" altLang="ko-KR" sz="1200">
                <a:solidFill>
                  <a:srgbClr val="FF0000"/>
                </a:solidFill>
              </a:rPr>
              <a:t>2011 ~ 2018</a:t>
            </a:r>
            <a:r>
              <a:rPr lang="en-US" altLang="ko-KR" sz="1200"/>
              <a:t> </a:t>
            </a:r>
            <a:r>
              <a:rPr lang="ko-KR" altLang="en-US" sz="1200"/>
              <a:t>년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60145DA-59F7-294F-24F4-18F9E9A88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344208"/>
              </p:ext>
            </p:extLst>
          </p:nvPr>
        </p:nvGraphicFramePr>
        <p:xfrm>
          <a:off x="446400" y="3934326"/>
          <a:ext cx="11268000" cy="258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08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Paper</a:t>
            </a:r>
            <a:r>
              <a:rPr lang="ko-KR" altLang="en-US" sz="1200"/>
              <a:t> </a:t>
            </a:r>
            <a:r>
              <a:rPr lang="en-US" altLang="ko-KR" sz="1200"/>
              <a:t>Categoreis	:              </a:t>
            </a:r>
            <a:r>
              <a:rPr lang="en-US" altLang="ko-KR" sz="1200">
                <a:solidFill>
                  <a:srgbClr val="FF0000"/>
                </a:solidFill>
              </a:rPr>
              <a:t>24</a:t>
            </a:r>
            <a:r>
              <a:rPr lang="en-US" altLang="ko-KR" sz="1200"/>
              <a:t> </a:t>
            </a:r>
            <a:r>
              <a:rPr lang="ko-KR" altLang="en-US" sz="1200"/>
              <a:t>개 </a:t>
            </a:r>
            <a:r>
              <a:rPr lang="en-US" altLang="ko-KR" sz="1200" b="1"/>
              <a:t>( List of recommended categories for future research )</a:t>
            </a:r>
            <a:endParaRPr lang="ko-KR" altLang="en-US" sz="120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60145DA-59F7-294F-24F4-18F9E9A88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231184"/>
              </p:ext>
            </p:extLst>
          </p:nvPr>
        </p:nvGraphicFramePr>
        <p:xfrm>
          <a:off x="446400" y="1413711"/>
          <a:ext cx="11268000" cy="5109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F756F8-52FC-157E-3FC2-7B89686689E0}"/>
              </a:ext>
            </a:extLst>
          </p:cNvPr>
          <p:cNvSpPr txBox="1"/>
          <p:nvPr/>
        </p:nvSpPr>
        <p:spPr>
          <a:xfrm>
            <a:off x="5765249" y="430937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40%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Paper</a:t>
            </a:r>
            <a:r>
              <a:rPr lang="ko-KR" altLang="en-US" sz="1200"/>
              <a:t> </a:t>
            </a:r>
            <a:r>
              <a:rPr lang="en-US" altLang="ko-KR" sz="1200"/>
              <a:t>Categoreis	:              </a:t>
            </a:r>
            <a:r>
              <a:rPr lang="en-US" altLang="ko-KR" sz="1200">
                <a:solidFill>
                  <a:srgbClr val="FF0000"/>
                </a:solidFill>
              </a:rPr>
              <a:t>26</a:t>
            </a:r>
            <a:r>
              <a:rPr lang="en-US" altLang="ko-KR" sz="1200"/>
              <a:t> </a:t>
            </a:r>
            <a:r>
              <a:rPr lang="ko-KR" altLang="en-US" sz="1200"/>
              <a:t>개 </a:t>
            </a:r>
            <a:r>
              <a:rPr lang="en-US" altLang="ko-KR" sz="1200" b="1"/>
              <a:t>( List of recommended categories for future research )</a:t>
            </a:r>
            <a:endParaRPr lang="ko-KR" altLang="en-US" sz="120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33451604-8B53-F177-3291-12A00DF0A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609332"/>
              </p:ext>
            </p:extLst>
          </p:nvPr>
        </p:nvGraphicFramePr>
        <p:xfrm>
          <a:off x="446400" y="1413711"/>
          <a:ext cx="11268000" cy="526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F322AAD-FD23-26E6-E663-2AA94098694E}"/>
              </a:ext>
            </a:extLst>
          </p:cNvPr>
          <p:cNvSpPr txBox="1"/>
          <p:nvPr/>
        </p:nvSpPr>
        <p:spPr>
          <a:xfrm>
            <a:off x="9013775" y="20354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13%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8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sz="1600" b="1"/>
          </a:p>
          <a:p>
            <a:r>
              <a:rPr lang="en-US" altLang="ko-KR" b="1"/>
              <a:t>Node Attribute</a:t>
            </a:r>
            <a:endParaRPr lang="en-US" altLang="ko-KR" sz="1600" b="1"/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Seed			: 42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Loader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Batch_size			: 128</a:t>
            </a:r>
          </a:p>
          <a:p>
            <a:pPr lvl="2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Optimizer 			: SparseAdam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Learning rate		: 0.01</a:t>
            </a:r>
          </a:p>
          <a:p>
            <a:pPr lvl="2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Model 			: Metapath2Vec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Metapath 			: </a:t>
            </a:r>
            <a:r>
              <a:rPr lang="en-US" altLang="ko-KR" b="1">
                <a:solidFill>
                  <a:schemeClr val="accent2"/>
                </a:solidFill>
              </a:rPr>
              <a:t>I</a:t>
            </a:r>
            <a:r>
              <a:rPr lang="en-US" altLang="ko-KR" b="1"/>
              <a:t> – </a:t>
            </a:r>
            <a:r>
              <a:rPr lang="en-US" altLang="ko-KR" b="1">
                <a:solidFill>
                  <a:srgbClr val="00B0F0"/>
                </a:solidFill>
              </a:rPr>
              <a:t>A</a:t>
            </a:r>
            <a:r>
              <a:rPr lang="en-US" altLang="ko-KR" b="1"/>
              <a:t> – </a:t>
            </a:r>
            <a:r>
              <a:rPr lang="en-US" altLang="ko-KR" b="1">
                <a:solidFill>
                  <a:schemeClr val="accent6"/>
                </a:solidFill>
              </a:rPr>
              <a:t>P</a:t>
            </a:r>
            <a:r>
              <a:rPr lang="en-US" altLang="ko-KR" b="1"/>
              <a:t> – </a:t>
            </a:r>
            <a:r>
              <a:rPr lang="en-US" altLang="ko-KR" b="1">
                <a:solidFill>
                  <a:schemeClr val="accent6"/>
                </a:solidFill>
              </a:rPr>
              <a:t>P </a:t>
            </a:r>
            <a:r>
              <a:rPr lang="en-US" altLang="ko-KR" b="1"/>
              <a:t>– </a:t>
            </a:r>
            <a:r>
              <a:rPr lang="en-US" altLang="ko-KR" b="1">
                <a:solidFill>
                  <a:srgbClr val="00B0F0"/>
                </a:solidFill>
              </a:rPr>
              <a:t>A</a:t>
            </a:r>
            <a:r>
              <a:rPr lang="en-US" altLang="ko-KR" b="1"/>
              <a:t> – </a:t>
            </a:r>
            <a:r>
              <a:rPr lang="en-US" altLang="ko-KR" b="1">
                <a:solidFill>
                  <a:schemeClr val="accent2"/>
                </a:solidFill>
              </a:rPr>
              <a:t>I</a:t>
            </a:r>
            <a:endParaRPr lang="en-US" altLang="ko-KR">
              <a:solidFill>
                <a:srgbClr val="00B0F0"/>
              </a:solidFill>
            </a:endParaRPr>
          </a:p>
          <a:p>
            <a:pPr lvl="2"/>
            <a:endParaRPr lang="en-US" altLang="ko-KR"/>
          </a:p>
          <a:p>
            <a:pPr lvl="2"/>
            <a:r>
              <a:rPr lang="en-US" altLang="ko-KR"/>
              <a:t>Embedding dim		: 128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Walk_length 		: 12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Context_size		: 6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Walks_per_node		: 5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Num_negative_samples		: 1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Sparse			: Ture</a:t>
            </a:r>
          </a:p>
        </p:txBody>
      </p:sp>
    </p:spTree>
    <p:extLst>
      <p:ext uri="{BB962C8B-B14F-4D97-AF65-F5344CB8AC3E}">
        <p14:creationId xmlns:p14="http://schemas.microsoft.com/office/powerpoint/2010/main" val="229003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b="1"/>
          </a:p>
          <a:p>
            <a:r>
              <a:rPr lang="en-US" altLang="ko-KR" sz="1600" b="1"/>
              <a:t>Task</a:t>
            </a:r>
          </a:p>
          <a:p>
            <a:pPr lvl="1"/>
            <a:endParaRPr lang="en-US" altLang="ko-KR" b="1"/>
          </a:p>
          <a:p>
            <a:pPr lvl="1"/>
            <a:r>
              <a:rPr lang="ko-KR" altLang="en-US"/>
              <a:t>네트워크 학습 </a:t>
            </a:r>
            <a:r>
              <a:rPr lang="en-US" altLang="ko-KR"/>
              <a:t>-&gt;</a:t>
            </a:r>
            <a:r>
              <a:rPr lang="ko-KR" altLang="en-US"/>
              <a:t> 미래에 작성될 논문의 카테고리를 예측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노드들의 기본 특징 정보</a:t>
            </a:r>
            <a:r>
              <a:rPr lang="en-US" altLang="ko-KR"/>
              <a:t>: </a:t>
            </a:r>
            <a:r>
              <a:rPr lang="ko-KR" altLang="en-US"/>
              <a:t>각 노드들에 대한 구조적인 정보</a:t>
            </a:r>
            <a:endParaRPr lang="en-US" altLang="ko-KR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CDB4AFA-9FD2-5DEF-7A3B-EB322FD4FE21}"/>
              </a:ext>
            </a:extLst>
          </p:cNvPr>
          <p:cNvSpPr/>
          <p:nvPr/>
        </p:nvSpPr>
        <p:spPr>
          <a:xfrm>
            <a:off x="9172800" y="4805428"/>
            <a:ext cx="319173" cy="28743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F9793-ADAE-B6CB-524A-8921417A5BD6}"/>
              </a:ext>
            </a:extLst>
          </p:cNvPr>
          <p:cNvSpPr txBox="1"/>
          <p:nvPr/>
        </p:nvSpPr>
        <p:spPr>
          <a:xfrm>
            <a:off x="9049980" y="4574268"/>
            <a:ext cx="71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2017</a:t>
            </a:r>
            <a:endParaRPr lang="ko-KR" altLang="en-US" sz="1200" b="1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131970-F0DD-A1BA-C659-1386D81AA64E}"/>
              </a:ext>
            </a:extLst>
          </p:cNvPr>
          <p:cNvGrpSpPr/>
          <p:nvPr/>
        </p:nvGrpSpPr>
        <p:grpSpPr>
          <a:xfrm rot="5400000">
            <a:off x="9265094" y="4743372"/>
            <a:ext cx="134583" cy="956449"/>
            <a:chOff x="5885447" y="1262270"/>
            <a:chExt cx="152400" cy="107645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9F451D3-01CB-A533-6613-7AB699C62D3B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83186C-9D68-F6BF-EA3C-961A2CF8DA64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D9346DA-403E-73B2-9D5B-687D2AE34483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2EDCD28-AD94-0C19-CCFF-9A5C18DCD3D8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9F1AE04-E7F1-F5ED-BD43-B20F7288F849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D5F3CF-B6A1-EE90-B3E9-570B5CF7F162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A95C12F-17F4-B4AA-432C-433F0455993E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6E44F77-723B-AE58-8C2E-90A66359EE8A}"/>
              </a:ext>
            </a:extLst>
          </p:cNvPr>
          <p:cNvSpPr/>
          <p:nvPr/>
        </p:nvSpPr>
        <p:spPr>
          <a:xfrm>
            <a:off x="6356846" y="4663903"/>
            <a:ext cx="746535" cy="25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B1ED9C-02FB-BBC6-6B2F-3207D51E2CED}"/>
              </a:ext>
            </a:extLst>
          </p:cNvPr>
          <p:cNvSpPr txBox="1"/>
          <p:nvPr/>
        </p:nvSpPr>
        <p:spPr>
          <a:xfrm>
            <a:off x="7887146" y="4114380"/>
            <a:ext cx="284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What is your paper research category?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2D17A8-1D33-D079-175A-3BF7522B5682}"/>
              </a:ext>
            </a:extLst>
          </p:cNvPr>
          <p:cNvCxnSpPr>
            <a:cxnSpLocks/>
            <a:stCxn id="74" idx="2"/>
            <a:endCxn id="70" idx="7"/>
          </p:cNvCxnSpPr>
          <p:nvPr/>
        </p:nvCxnSpPr>
        <p:spPr>
          <a:xfrm flipH="1">
            <a:off x="1476209" y="4965850"/>
            <a:ext cx="1628979" cy="45423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71FDBE2-C085-4215-6C8C-2DEF48DF59AA}"/>
              </a:ext>
            </a:extLst>
          </p:cNvPr>
          <p:cNvCxnSpPr>
            <a:cxnSpLocks/>
            <a:stCxn id="77" idx="2"/>
            <a:endCxn id="70" idx="5"/>
          </p:cNvCxnSpPr>
          <p:nvPr/>
        </p:nvCxnSpPr>
        <p:spPr>
          <a:xfrm flipH="1" flipV="1">
            <a:off x="1476209" y="5650237"/>
            <a:ext cx="1628979" cy="8134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53ADC8C-D177-8E97-3289-BA59FC1C8E0D}"/>
              </a:ext>
            </a:extLst>
          </p:cNvPr>
          <p:cNvCxnSpPr>
            <a:cxnSpLocks/>
            <a:stCxn id="78" idx="2"/>
            <a:endCxn id="70" idx="7"/>
          </p:cNvCxnSpPr>
          <p:nvPr/>
        </p:nvCxnSpPr>
        <p:spPr>
          <a:xfrm flipH="1">
            <a:off x="1476209" y="4213841"/>
            <a:ext cx="1628979" cy="12062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0962CC5-DFF7-CD7B-040B-7D72C019A14F}"/>
              </a:ext>
            </a:extLst>
          </p:cNvPr>
          <p:cNvGrpSpPr/>
          <p:nvPr/>
        </p:nvGrpSpPr>
        <p:grpSpPr>
          <a:xfrm>
            <a:off x="1169595" y="3340905"/>
            <a:ext cx="4065671" cy="3285565"/>
            <a:chOff x="3391886" y="2414474"/>
            <a:chExt cx="4065671" cy="328556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ED6C91D-FB97-CCFE-332E-8E1F853D63DA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2FA72DF-F32C-EB17-214D-5A4AD3763D42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1ED1D38-03C1-9795-EC8B-3C53CABF579B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EBF7409-C62D-E950-6838-BAE7AD08B22A}"/>
                </a:ext>
              </a:extLst>
            </p:cNvPr>
            <p:cNvSpPr/>
            <p:nvPr/>
          </p:nvSpPr>
          <p:spPr>
            <a:xfrm>
              <a:off x="3430821" y="3065450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</a:t>
              </a:r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0511AD2-DE36-E597-2482-8CD8D2282F71}"/>
                </a:ext>
              </a:extLst>
            </p:cNvPr>
            <p:cNvSpPr/>
            <p:nvPr/>
          </p:nvSpPr>
          <p:spPr>
            <a:xfrm>
              <a:off x="3391886" y="444598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</a:t>
              </a:r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D4BF555-9070-76F0-45E7-B03E67800E4F}"/>
                </a:ext>
              </a:extLst>
            </p:cNvPr>
            <p:cNvCxnSpPr>
              <a:cxnSpLocks/>
              <a:stCxn id="78" idx="2"/>
              <a:endCxn id="69" idx="6"/>
            </p:cNvCxnSpPr>
            <p:nvPr/>
          </p:nvCxnSpPr>
          <p:spPr>
            <a:xfrm flipH="1" flipV="1">
              <a:off x="3790042" y="3228194"/>
              <a:ext cx="1537437" cy="5921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8363DA2-5436-EAE1-C2DD-270EE45F406D}"/>
                </a:ext>
              </a:extLst>
            </p:cNvPr>
            <p:cNvCxnSpPr>
              <a:cxnSpLocks/>
              <a:stCxn id="69" idx="7"/>
              <a:endCxn id="76" idx="2"/>
            </p:cNvCxnSpPr>
            <p:nvPr/>
          </p:nvCxnSpPr>
          <p:spPr>
            <a:xfrm flipV="1">
              <a:off x="3737435" y="2577218"/>
              <a:ext cx="1590044" cy="53589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44A512B-2EE0-ADFF-E7E0-016B76735BE0}"/>
                </a:ext>
              </a:extLst>
            </p:cNvPr>
            <p:cNvCxnSpPr>
              <a:cxnSpLocks/>
              <a:stCxn id="75" idx="2"/>
              <a:endCxn id="70" idx="6"/>
            </p:cNvCxnSpPr>
            <p:nvPr/>
          </p:nvCxnSpPr>
          <p:spPr>
            <a:xfrm flipH="1" flipV="1">
              <a:off x="3751107" y="4608729"/>
              <a:ext cx="1576372" cy="16757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335E088-2015-BD8D-4C71-786DB5939353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47D904A-8E35-2A3C-EC97-B2C723040D53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43BDA9A-78EA-9148-838C-F1C9249B0CA3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BC208A6-5AA4-9B91-01B6-6C517790B6B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944049B-DD38-9D12-697E-397D0405469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864CFBA-2C6F-DED0-06C5-61BB8A2902EB}"/>
                </a:ext>
              </a:extLst>
            </p:cNvPr>
            <p:cNvCxnSpPr>
              <a:cxnSpLocks/>
              <a:stCxn id="76" idx="6"/>
              <a:endCxn id="66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9EB1F55-9DED-5170-E985-AB450AE6E6B6}"/>
                </a:ext>
              </a:extLst>
            </p:cNvPr>
            <p:cNvCxnSpPr>
              <a:cxnSpLocks/>
              <a:stCxn id="74" idx="6"/>
              <a:endCxn id="68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D3AF86D-985D-BD88-B06F-2C6711584B43}"/>
                </a:ext>
              </a:extLst>
            </p:cNvPr>
            <p:cNvCxnSpPr>
              <a:cxnSpLocks/>
              <a:stCxn id="75" idx="6"/>
              <a:endCxn id="65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BA87F68-5B60-7A58-5D35-EBBFF54DAA0A}"/>
                </a:ext>
              </a:extLst>
            </p:cNvPr>
            <p:cNvCxnSpPr>
              <a:cxnSpLocks/>
              <a:stCxn id="78" idx="6"/>
              <a:endCxn id="66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C7F557C-B48C-4C81-E85A-5D7958E668E4}"/>
                </a:ext>
              </a:extLst>
            </p:cNvPr>
            <p:cNvCxnSpPr>
              <a:cxnSpLocks/>
              <a:stCxn id="78" idx="6"/>
              <a:endCxn id="68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EB2EBAD9-DF98-E7D5-DBDD-E2B9F4AB14F5}"/>
                </a:ext>
              </a:extLst>
            </p:cNvPr>
            <p:cNvCxnSpPr>
              <a:cxnSpLocks/>
              <a:stCxn id="77" idx="6"/>
              <a:endCxn id="65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9F02FD-5156-332A-6897-291CCDCC9A1F}"/>
                </a:ext>
              </a:extLst>
            </p:cNvPr>
            <p:cNvSpPr txBox="1"/>
            <p:nvPr/>
          </p:nvSpPr>
          <p:spPr>
            <a:xfrm>
              <a:off x="6045921" y="26115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4F751D-28EF-DDD5-0EA0-B6968C5E5F4B}"/>
                </a:ext>
              </a:extLst>
            </p:cNvPr>
            <p:cNvSpPr txBox="1"/>
            <p:nvPr/>
          </p:nvSpPr>
          <p:spPr>
            <a:xfrm>
              <a:off x="6198848" y="347684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D73738-83DA-2BF9-D5FE-97AC16F9F16E}"/>
                </a:ext>
              </a:extLst>
            </p:cNvPr>
            <p:cNvSpPr txBox="1"/>
            <p:nvPr/>
          </p:nvSpPr>
          <p:spPr>
            <a:xfrm>
              <a:off x="6187975" y="477147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D73F4F9-8E85-E845-A631-740EFC87B71A}"/>
                </a:ext>
              </a:extLst>
            </p:cNvPr>
            <p:cNvSpPr txBox="1"/>
            <p:nvPr/>
          </p:nvSpPr>
          <p:spPr>
            <a:xfrm>
              <a:off x="6187975" y="510179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7A53BF-F1D9-85C2-D987-BC3C0B650688}"/>
                </a:ext>
              </a:extLst>
            </p:cNvPr>
            <p:cNvSpPr txBox="1"/>
            <p:nvPr/>
          </p:nvSpPr>
          <p:spPr>
            <a:xfrm>
              <a:off x="6198069" y="380402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B39897-6F38-407F-AAC8-A673E65AA48D}"/>
                </a:ext>
              </a:extLst>
            </p:cNvPr>
            <p:cNvSpPr txBox="1"/>
            <p:nvPr/>
          </p:nvSpPr>
          <p:spPr>
            <a:xfrm>
              <a:off x="6038334" y="294934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F5A792B-D7C5-A538-1F74-F436EAE062E4}"/>
                </a:ext>
              </a:extLst>
            </p:cNvPr>
            <p:cNvSpPr txBox="1"/>
            <p:nvPr/>
          </p:nvSpPr>
          <p:spPr>
            <a:xfrm>
              <a:off x="4363983" y="31500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2B8C8EC-E71B-224B-0423-B082434D0CF2}"/>
                </a:ext>
              </a:extLst>
            </p:cNvPr>
            <p:cNvSpPr txBox="1"/>
            <p:nvPr/>
          </p:nvSpPr>
          <p:spPr>
            <a:xfrm>
              <a:off x="4375564" y="268726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9E2DAB-EE23-1348-F973-1B5A9E84A2EC}"/>
                </a:ext>
              </a:extLst>
            </p:cNvPr>
            <p:cNvSpPr txBox="1"/>
            <p:nvPr/>
          </p:nvSpPr>
          <p:spPr>
            <a:xfrm>
              <a:off x="4434372" y="460615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246C61-FE78-D6A2-78B4-8C495163759D}"/>
                </a:ext>
              </a:extLst>
            </p:cNvPr>
            <p:cNvSpPr txBox="1"/>
            <p:nvPr/>
          </p:nvSpPr>
          <p:spPr>
            <a:xfrm>
              <a:off x="4375564" y="504629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40281C-345F-B4C1-3676-7D3C8798B97F}"/>
                </a:ext>
              </a:extLst>
            </p:cNvPr>
            <p:cNvSpPr txBox="1"/>
            <p:nvPr/>
          </p:nvSpPr>
          <p:spPr>
            <a:xfrm>
              <a:off x="4427715" y="409851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8C29DB4-B6B5-8160-152E-89518971EFFB}"/>
                </a:ext>
              </a:extLst>
            </p:cNvPr>
            <p:cNvSpPr txBox="1"/>
            <p:nvPr/>
          </p:nvSpPr>
          <p:spPr>
            <a:xfrm>
              <a:off x="4449367" y="360374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758C670-9802-19BD-E73F-FEEDE70AA229}"/>
              </a:ext>
            </a:extLst>
          </p:cNvPr>
          <p:cNvCxnSpPr>
            <a:cxnSpLocks/>
            <a:stCxn id="68" idx="4"/>
            <a:endCxn id="65" idx="0"/>
          </p:cNvCxnSpPr>
          <p:nvPr/>
        </p:nvCxnSpPr>
        <p:spPr>
          <a:xfrm>
            <a:off x="5055656" y="4826466"/>
            <a:ext cx="0" cy="876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DFDF5D7-C960-0CE1-E9C5-3D4994468FE7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5055656" y="3991881"/>
            <a:ext cx="0" cy="509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9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 dirty="0"/>
              <a:t>서지 네트워크 환경에서 동적 시공간 관계 분석을 통한 연구 카테고리 추천 방안 연구</a:t>
            </a:r>
            <a:endParaRPr lang="en-US" altLang="ko-KR" sz="1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/>
              <a:t>실험 비교</a:t>
            </a:r>
            <a:endParaRPr lang="en-US" altLang="ko-KR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D085C87-2B4A-280D-8076-2DB4B863D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30873"/>
              </p:ext>
            </p:extLst>
          </p:nvPr>
        </p:nvGraphicFramePr>
        <p:xfrm>
          <a:off x="1915252" y="174010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03628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16316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4310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4264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0894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Test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12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MLP</a:t>
                      </a:r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0.21</a:t>
                      </a:r>
                      <a:r>
                        <a:rPr lang="en-US" altLang="ko-KR" sz="900"/>
                        <a:t> ( 0.01 )</a:t>
                      </a:r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97.33</a:t>
                      </a:r>
                      <a:r>
                        <a:rPr lang="en-US" altLang="ko-KR" sz="900"/>
                        <a:t> ( 0.19 )</a:t>
                      </a:r>
                      <a:endParaRPr lang="ko-KR" altLang="en-US" sz="9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25.62</a:t>
                      </a:r>
                      <a:r>
                        <a:rPr lang="en-US" altLang="ko-KR" sz="900"/>
                        <a:t> ( 0.36 )</a:t>
                      </a:r>
                      <a:endParaRPr lang="ko-KR" altLang="en-US" sz="9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22.89</a:t>
                      </a:r>
                      <a:r>
                        <a:rPr lang="en-US" altLang="ko-KR" sz="900"/>
                        <a:t> ( 0.33 )</a:t>
                      </a:r>
                      <a:endParaRPr lang="ko-KR" altLang="en-US" sz="9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GCN </a:t>
                      </a:r>
                      <a:r>
                        <a:rPr lang="en-US" altLang="ko-KR" sz="1000" dirty="0"/>
                        <a:t>ICLR 2017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0.12</a:t>
                      </a:r>
                      <a:r>
                        <a:rPr lang="en-US" altLang="ko-KR" sz="900"/>
                        <a:t> ( 0.01 )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95.99</a:t>
                      </a:r>
                      <a:r>
                        <a:rPr lang="en-US" altLang="ko-KR" sz="900"/>
                        <a:t> ( 0.16 )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41.78</a:t>
                      </a:r>
                      <a:r>
                        <a:rPr lang="en-US" altLang="ko-KR" sz="900"/>
                        <a:t> ( 0.48 )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38.58</a:t>
                      </a:r>
                      <a:r>
                        <a:rPr lang="en-US" altLang="ko-KR" sz="900"/>
                        <a:t> ( 0.16 )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8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GAT </a:t>
                      </a:r>
                      <a:r>
                        <a:rPr lang="en-US" altLang="ko-KR" sz="1000" dirty="0"/>
                        <a:t>ICLR 2018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0.10</a:t>
                      </a:r>
                      <a:r>
                        <a:rPr lang="en-US" altLang="ko-KR" sz="900"/>
                        <a:t> ( 0.01 )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96.37</a:t>
                      </a:r>
                      <a:r>
                        <a:rPr lang="en-US" altLang="ko-KR" sz="900"/>
                        <a:t> ( 0.20 )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41.43</a:t>
                      </a:r>
                      <a:r>
                        <a:rPr lang="en-US" altLang="ko-KR" sz="900"/>
                        <a:t> ( 0.34 )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38.54</a:t>
                      </a:r>
                      <a:r>
                        <a:rPr lang="en-US" altLang="ko-KR" sz="900"/>
                        <a:t> ( 0.37 )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61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 </a:t>
                      </a:r>
                      <a:r>
                        <a:rPr lang="en-US" altLang="ko-KR" sz="1000" dirty="0"/>
                        <a:t>WWW 2019</a:t>
                      </a:r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7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HGT </a:t>
                      </a:r>
                      <a:r>
                        <a:rPr lang="en-US" altLang="ko-KR" sz="1000" dirty="0"/>
                        <a:t>WWW 2020</a:t>
                      </a:r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4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347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26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40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5422875"/>
          </a:xfrm>
        </p:spPr>
        <p:txBody>
          <a:bodyPr>
            <a:normAutofit lnSpcReduction="10000"/>
          </a:bodyPr>
          <a:lstStyle/>
          <a:p>
            <a:r>
              <a:rPr lang="ko-KR" altLang="en-US" sz="1200" b="1"/>
              <a:t>자기지도학습 </a:t>
            </a:r>
            <a:r>
              <a:rPr lang="en-US" altLang="ko-KR" sz="1200" b="1"/>
              <a:t>– Metapath extraction</a:t>
            </a:r>
          </a:p>
          <a:p>
            <a:pPr lvl="1"/>
            <a:endParaRPr lang="en-US" altLang="ko-KR" sz="1000" b="1"/>
          </a:p>
          <a:p>
            <a:pPr lvl="1"/>
            <a:r>
              <a:rPr lang="en-US" altLang="ko-KR" sz="1000" b="1"/>
              <a:t>Node A </a:t>
            </a:r>
            <a:r>
              <a:rPr lang="ko-KR" altLang="en-US" sz="1000" b="1"/>
              <a:t>당 시작 패스 개수 </a:t>
            </a:r>
            <a:r>
              <a:rPr lang="en-US" altLang="ko-KR" sz="1000" b="1"/>
              <a:t>: </a:t>
            </a:r>
            <a:r>
              <a:rPr lang="ko-KR" altLang="en-US" sz="1000" b="1"/>
              <a:t> </a:t>
            </a:r>
            <a:r>
              <a:rPr lang="en-US" altLang="ko-KR" sz="1000" b="1"/>
              <a:t>10</a:t>
            </a:r>
            <a:r>
              <a:rPr lang="ko-KR" altLang="en-US" sz="1000" b="1"/>
              <a:t>개</a:t>
            </a:r>
            <a:r>
              <a:rPr lang="en-US" altLang="ko-KR" sz="600" b="1">
                <a:solidFill>
                  <a:srgbClr val="FF0000"/>
                </a:solidFill>
              </a:rPr>
              <a:t>( default )</a:t>
            </a:r>
            <a:r>
              <a:rPr lang="ko-KR" altLang="en-US" sz="1000" b="1"/>
              <a:t> </a:t>
            </a:r>
            <a:r>
              <a:rPr lang="en-US" altLang="ko-KR" sz="1000" b="1"/>
              <a:t>* max(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Author</a:t>
            </a:r>
            <a:r>
              <a:rPr lang="en-US" altLang="ko-KR" sz="1000" b="1">
                <a:solidFill>
                  <a:srgbClr val="FF0000"/>
                </a:solidFill>
              </a:rPr>
              <a:t> )</a:t>
            </a:r>
            <a:r>
              <a:rPr lang="en-US" altLang="ko-KR" sz="1000" b="1"/>
              <a:t>,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Venue</a:t>
            </a:r>
            <a:r>
              <a:rPr lang="en-US" altLang="ko-KR" sz="1000" b="1">
                <a:solidFill>
                  <a:srgbClr val="FF0000"/>
                </a:solidFill>
              </a:rPr>
              <a:t> ) </a:t>
            </a:r>
            <a:r>
              <a:rPr lang="en-US" altLang="ko-KR" sz="1000" b="1"/>
              <a:t>,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Category</a:t>
            </a:r>
            <a:r>
              <a:rPr lang="en-US" altLang="ko-KR" sz="1000" b="1">
                <a:solidFill>
                  <a:srgbClr val="FF0000"/>
                </a:solidFill>
              </a:rPr>
              <a:t> )</a:t>
            </a:r>
            <a:r>
              <a:rPr lang="en-US" altLang="ko-KR" sz="1000" b="1"/>
              <a:t> ) *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type( Node A )</a:t>
            </a:r>
            <a:r>
              <a:rPr lang="en-US" altLang="ko-KR" sz="1000" b="1">
                <a:solidFill>
                  <a:srgbClr val="FF0000"/>
                </a:solidFill>
              </a:rPr>
              <a:t> )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A99C136-9969-8A15-CAD4-A829854ED305}"/>
              </a:ext>
            </a:extLst>
          </p:cNvPr>
          <p:cNvSpPr/>
          <p:nvPr/>
        </p:nvSpPr>
        <p:spPr>
          <a:xfrm>
            <a:off x="4331368" y="3429000"/>
            <a:ext cx="800100" cy="53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3">
            <a:extLst>
              <a:ext uri="{FF2B5EF4-FFF2-40B4-BE49-F238E27FC236}">
                <a16:creationId xmlns:a16="http://schemas.microsoft.com/office/drawing/2014/main" id="{5E7207B2-07EE-4FCD-4F0F-86B2DF21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04567"/>
              </p:ext>
            </p:extLst>
          </p:nvPr>
        </p:nvGraphicFramePr>
        <p:xfrm>
          <a:off x="6585954" y="2094310"/>
          <a:ext cx="4049962" cy="351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64">
                  <a:extLst>
                    <a:ext uri="{9D8B030D-6E8A-4147-A177-3AD203B41FA5}">
                      <a16:colId xmlns:a16="http://schemas.microsoft.com/office/drawing/2014/main" val="4203918620"/>
                    </a:ext>
                  </a:extLst>
                </a:gridCol>
                <a:gridCol w="2514598">
                  <a:extLst>
                    <a:ext uri="{9D8B030D-6E8A-4147-A177-3AD203B41FA5}">
                      <a16:colId xmlns:a16="http://schemas.microsoft.com/office/drawing/2014/main" val="3201067984"/>
                    </a:ext>
                  </a:extLst>
                </a:gridCol>
              </a:tblGrid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YEAR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The number of paths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997830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513,251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400962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1,115,119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89989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1,639,693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635203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2,570,605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924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3,372,088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86686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4,058,625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155064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74DB67-1611-67C2-E35D-8C1B1BB16083}"/>
              </a:ext>
            </a:extLst>
          </p:cNvPr>
          <p:cNvCxnSpPr/>
          <p:nvPr/>
        </p:nvCxnSpPr>
        <p:spPr>
          <a:xfrm>
            <a:off x="1082843" y="4752475"/>
            <a:ext cx="6737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9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자기지도학습 </a:t>
            </a:r>
            <a:r>
              <a:rPr lang="en-US" altLang="ko-KR" sz="1200" b="1"/>
              <a:t>– Mask Metapath Recovery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364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진행 중인 연구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>
                <a:solidFill>
                  <a:srgbClr val="FF0000"/>
                </a:solidFill>
              </a:rPr>
              <a:t>졸업 논문</a:t>
            </a:r>
            <a:endParaRPr lang="en-US" altLang="ko-KR" sz="1800" b="1">
              <a:solidFill>
                <a:srgbClr val="FF0000"/>
              </a:solidFill>
            </a:endParaRPr>
          </a:p>
          <a:p>
            <a:pPr lvl="1"/>
            <a:endParaRPr lang="en-US" altLang="ko-KR" sz="1600"/>
          </a:p>
          <a:p>
            <a:pPr lvl="1"/>
            <a:r>
              <a:rPr lang="ko-KR" altLang="en-US" sz="1600"/>
              <a:t>서지 네트워크 환경에서 동적 시공간 관계 분석을 통한 미래 연구 카테고리 추천 방안 연구</a:t>
            </a:r>
            <a:endParaRPr lang="en-US" altLang="ko-KR" sz="1600"/>
          </a:p>
          <a:p>
            <a:pPr marL="457200" lvl="1" indent="0">
              <a:buNone/>
            </a:pPr>
            <a:endParaRPr lang="en-US" altLang="ko-KR" sz="1600"/>
          </a:p>
          <a:p>
            <a:pPr lvl="1"/>
            <a:r>
              <a:rPr lang="ko-KR" altLang="en-US" sz="1600"/>
              <a:t>평가 </a:t>
            </a:r>
            <a:r>
              <a:rPr lang="en-US" altLang="ko-KR" sz="1600"/>
              <a:t>task </a:t>
            </a:r>
            <a:r>
              <a:rPr lang="ko-KR" altLang="en-US" sz="1600"/>
              <a:t>계획</a:t>
            </a:r>
            <a:r>
              <a:rPr lang="en-US" altLang="ko-KR" sz="1600"/>
              <a:t>, </a:t>
            </a:r>
            <a:r>
              <a:rPr lang="ko-KR" altLang="en-US" sz="1600"/>
              <a:t>데이터 추출 및 실험 단계</a:t>
            </a:r>
            <a:endParaRPr lang="en-US" altLang="ko-KR" sz="1600"/>
          </a:p>
          <a:p>
            <a:endParaRPr lang="en-US" altLang="ko-KR" sz="1800"/>
          </a:p>
          <a:p>
            <a:r>
              <a:rPr lang="ko-KR" altLang="en-US" sz="1800" b="1"/>
              <a:t>가톨릭 대학교 산학 프로젝트</a:t>
            </a:r>
            <a:endParaRPr lang="en-US" altLang="ko-KR" sz="1800" b="1"/>
          </a:p>
          <a:p>
            <a:endParaRPr lang="en-US" altLang="ko-KR" sz="1600"/>
          </a:p>
          <a:p>
            <a:pPr lvl="1"/>
            <a:r>
              <a:rPr lang="ko-KR" altLang="en-US" sz="1600"/>
              <a:t>상황인지 기반 키오스크 크로스 도메인 트랜스포머 추천 시스템에 관한 연구</a:t>
            </a:r>
            <a:endParaRPr lang="en-US" altLang="ko-KR" sz="1600"/>
          </a:p>
          <a:p>
            <a:pPr marL="457200" lvl="1" indent="0">
              <a:buNone/>
            </a:pPr>
            <a:endParaRPr lang="en-US" altLang="ko-KR" sz="1600"/>
          </a:p>
          <a:p>
            <a:pPr lvl="1"/>
            <a:r>
              <a:rPr lang="ko-KR" altLang="en-US" sz="1600"/>
              <a:t>제안 모델 실험 단계</a:t>
            </a:r>
            <a:endParaRPr lang="en-US" altLang="ko-KR" sz="1600"/>
          </a:p>
          <a:p>
            <a:endParaRPr lang="en-US" altLang="ko-KR" sz="1800"/>
          </a:p>
          <a:p>
            <a:r>
              <a:rPr lang="en-US" altLang="ko-KR" sz="1800" b="1">
                <a:solidFill>
                  <a:srgbClr val="FF0000"/>
                </a:solidFill>
              </a:rPr>
              <a:t>2</a:t>
            </a:r>
            <a:r>
              <a:rPr lang="en-US" altLang="ko-KR" sz="1800" b="1" baseline="30000">
                <a:solidFill>
                  <a:srgbClr val="FF0000"/>
                </a:solidFill>
              </a:rPr>
              <a:t>nd</a:t>
            </a:r>
            <a:r>
              <a:rPr lang="en-US" altLang="ko-KR" sz="1800" b="1">
                <a:solidFill>
                  <a:srgbClr val="FF0000"/>
                </a:solidFill>
              </a:rPr>
              <a:t> OGB-LSC</a:t>
            </a:r>
            <a:r>
              <a:rPr lang="ko-KR" altLang="en-US" sz="1800" b="1">
                <a:solidFill>
                  <a:srgbClr val="FF0000"/>
                </a:solidFill>
              </a:rPr>
              <a:t> </a:t>
            </a:r>
            <a:r>
              <a:rPr lang="en-US" altLang="ko-KR" sz="1800" b="1">
                <a:solidFill>
                  <a:srgbClr val="FF0000"/>
                </a:solidFill>
              </a:rPr>
              <a:t>@</a:t>
            </a:r>
            <a:r>
              <a:rPr lang="ko-KR" altLang="en-US" sz="1800" b="1">
                <a:solidFill>
                  <a:srgbClr val="FF0000"/>
                </a:solidFill>
              </a:rPr>
              <a:t> </a:t>
            </a:r>
            <a:r>
              <a:rPr lang="en-US" altLang="ko-KR" sz="1800" b="1">
                <a:solidFill>
                  <a:srgbClr val="FF0000"/>
                </a:solidFill>
              </a:rPr>
              <a:t>NeurIPS 2022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A Large-Scale Chalenge for Machine Learning on Graphs</a:t>
            </a:r>
          </a:p>
          <a:p>
            <a:pPr marL="457200" lvl="1" indent="0">
              <a:buNone/>
            </a:pPr>
            <a:endParaRPr lang="en-US" altLang="ko-KR" sz="1600"/>
          </a:p>
          <a:p>
            <a:pPr lvl="1"/>
            <a:r>
              <a:rPr lang="ko-KR" altLang="en-US" sz="1600"/>
              <a:t>데이터 분석 단계</a:t>
            </a:r>
            <a:endParaRPr lang="en-US" altLang="ko-KR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3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자기지도학습 </a:t>
            </a:r>
            <a:r>
              <a:rPr lang="en-US" altLang="ko-KR" sz="1200" b="1"/>
              <a:t>– Temporal Order Prediction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8079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5422875"/>
          </a:xfrm>
        </p:spPr>
        <p:txBody>
          <a:bodyPr>
            <a:normAutofit/>
          </a:bodyPr>
          <a:lstStyle/>
          <a:p>
            <a:r>
              <a:rPr lang="en-US" altLang="ko-KR" sz="1200" b="1"/>
              <a:t>Explainable Recommendation</a:t>
            </a:r>
            <a:endParaRPr lang="en-US" altLang="ko-KR" sz="1200">
              <a:solidFill>
                <a:srgbClr val="FF0000"/>
              </a:solidFill>
            </a:endParaRPr>
          </a:p>
          <a:p>
            <a:pPr lvl="1"/>
            <a:endParaRPr lang="en-US" altLang="ko-KR" sz="1000"/>
          </a:p>
          <a:p>
            <a:pPr lvl="1"/>
            <a:r>
              <a:rPr lang="ko-KR" altLang="en-US" sz="1000"/>
              <a:t>저자와 추천된 연구 카테고리 사이 랜덤 워크를 진행하여 다양한 패스 생성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ko-KR" altLang="en-US" sz="1000"/>
              <a:t>생성된 패스를 사전학습된 모델에 넣고 수치화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ko-KR" altLang="en-US" sz="1000"/>
              <a:t>저자 </a:t>
            </a:r>
            <a:r>
              <a:rPr lang="en-US" altLang="ko-KR" sz="1000"/>
              <a:t>A -&gt; 2014 </a:t>
            </a:r>
            <a:r>
              <a:rPr lang="ko-KR" altLang="en-US" sz="1000"/>
              <a:t>논문</a:t>
            </a:r>
            <a:r>
              <a:rPr lang="en-US" altLang="ko-KR" sz="1000"/>
              <a:t>	-&gt;	?	-&gt;	?	-&gt;	?	-&gt;	Multi Modal</a:t>
            </a:r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2014 </a:t>
            </a:r>
            <a:r>
              <a:rPr lang="ko-KR" altLang="en-US" sz="1000"/>
              <a:t>논문</a:t>
            </a:r>
            <a:r>
              <a:rPr lang="en-US" altLang="ko-KR" sz="1000"/>
              <a:t>		-&gt;	?	-&gt;	?	-&gt;	?	-&gt;	Multi Modal</a:t>
            </a:r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2014 </a:t>
            </a:r>
            <a:r>
              <a:rPr lang="ko-KR" altLang="en-US" sz="1000"/>
              <a:t>논문</a:t>
            </a:r>
            <a:r>
              <a:rPr lang="en-US" altLang="ko-KR" sz="1000"/>
              <a:t>		-&gt;	?	-&gt;	?	-&gt;	?	-&gt;	Multi Modal</a:t>
            </a:r>
          </a:p>
          <a:p>
            <a:pPr lvl="1"/>
            <a:endParaRPr lang="en-US" altLang="ko-KR" sz="1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FD24D5-5364-1541-9EB7-8A746F7FECF1}"/>
              </a:ext>
            </a:extLst>
          </p:cNvPr>
          <p:cNvSpPr/>
          <p:nvPr/>
        </p:nvSpPr>
        <p:spPr>
          <a:xfrm>
            <a:off x="998621" y="2457837"/>
            <a:ext cx="1299410" cy="435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9B4C5-3A20-F7CD-E531-5BB9D7F71025}"/>
              </a:ext>
            </a:extLst>
          </p:cNvPr>
          <p:cNvSpPr txBox="1"/>
          <p:nvPr/>
        </p:nvSpPr>
        <p:spPr>
          <a:xfrm>
            <a:off x="1392486" y="2317398"/>
            <a:ext cx="5116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Input</a:t>
            </a:r>
            <a:endParaRPr lang="ko-KR" altLang="en-US" sz="10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D1E1D-4FC5-47FF-4F56-EA62A02B96F7}"/>
              </a:ext>
            </a:extLst>
          </p:cNvPr>
          <p:cNvSpPr/>
          <p:nvPr/>
        </p:nvSpPr>
        <p:spPr>
          <a:xfrm>
            <a:off x="9450805" y="2457837"/>
            <a:ext cx="830179" cy="435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F7F26-AF5C-A9B2-A543-B0FEEE5628EB}"/>
              </a:ext>
            </a:extLst>
          </p:cNvPr>
          <p:cNvSpPr txBox="1"/>
          <p:nvPr/>
        </p:nvSpPr>
        <p:spPr>
          <a:xfrm>
            <a:off x="9555552" y="2317397"/>
            <a:ext cx="62068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Output</a:t>
            </a:r>
            <a:endParaRPr lang="ko-KR" altLang="en-US" sz="10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40FAA5-4DCE-797B-EF47-45F5A8E72F59}"/>
              </a:ext>
            </a:extLst>
          </p:cNvPr>
          <p:cNvSpPr/>
          <p:nvPr/>
        </p:nvSpPr>
        <p:spPr>
          <a:xfrm>
            <a:off x="3422984" y="3871547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자연어 학회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8AB269-B0E9-20E1-87A4-22BB293EE6C7}"/>
              </a:ext>
            </a:extLst>
          </p:cNvPr>
          <p:cNvSpPr/>
          <p:nvPr/>
        </p:nvSpPr>
        <p:spPr>
          <a:xfrm>
            <a:off x="5287879" y="3871547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2013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79CB89-1695-3913-85F5-557A2E8C9B44}"/>
              </a:ext>
            </a:extLst>
          </p:cNvPr>
          <p:cNvSpPr/>
          <p:nvPr/>
        </p:nvSpPr>
        <p:spPr>
          <a:xfrm>
            <a:off x="7098631" y="3871547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2012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D12038-C03F-8CBB-E5F8-7F988880EF22}"/>
              </a:ext>
            </a:extLst>
          </p:cNvPr>
          <p:cNvSpPr/>
          <p:nvPr/>
        </p:nvSpPr>
        <p:spPr>
          <a:xfrm>
            <a:off x="3422984" y="5279242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Expalinable AI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73059-F489-E183-22A1-6F2E79A239AC}"/>
              </a:ext>
            </a:extLst>
          </p:cNvPr>
          <p:cNvSpPr/>
          <p:nvPr/>
        </p:nvSpPr>
        <p:spPr>
          <a:xfrm>
            <a:off x="5287879" y="5279242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2014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F58A36-3C30-2BDD-BEAA-0AA05C709B2C}"/>
              </a:ext>
            </a:extLst>
          </p:cNvPr>
          <p:cNvSpPr/>
          <p:nvPr/>
        </p:nvSpPr>
        <p:spPr>
          <a:xfrm>
            <a:off x="7098631" y="5279242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2015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D242-E064-4B47-5B9A-E8904DC7B3A1}"/>
              </a:ext>
            </a:extLst>
          </p:cNvPr>
          <p:cNvSpPr txBox="1"/>
          <p:nvPr/>
        </p:nvSpPr>
        <p:spPr>
          <a:xfrm>
            <a:off x="10635916" y="387154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0.43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6C700-F597-4B3A-CFC2-5F5900305E00}"/>
              </a:ext>
            </a:extLst>
          </p:cNvPr>
          <p:cNvSpPr txBox="1"/>
          <p:nvPr/>
        </p:nvSpPr>
        <p:spPr>
          <a:xfrm>
            <a:off x="10635916" y="531245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0.76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464BD8-CE1E-61D5-21C9-E011BBD3A71B}"/>
              </a:ext>
            </a:extLst>
          </p:cNvPr>
          <p:cNvSpPr txBox="1"/>
          <p:nvPr/>
        </p:nvSpPr>
        <p:spPr>
          <a:xfrm>
            <a:off x="10688013" y="3214025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/>
              <a:t>Path</a:t>
            </a:r>
            <a:br>
              <a:rPr lang="en-US" altLang="ko-KR" sz="1100" b="1"/>
            </a:br>
            <a:r>
              <a:rPr lang="en-US" altLang="ko-KR" sz="1100" b="1"/>
              <a:t>score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04449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876524" cy="326314"/>
          </a:xfrm>
        </p:spPr>
        <p:txBody>
          <a:bodyPr>
            <a:normAutofit fontScale="90000"/>
          </a:bodyPr>
          <a:lstStyle/>
          <a:p>
            <a:r>
              <a:rPr lang="en-US" altLang="ko-KR" sz="1800"/>
              <a:t>A Large-Scale Chalenge for Machine Learning on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작년 대회 리더보드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E469B-6783-368F-3FF3-6BC5822A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70" y="1665272"/>
            <a:ext cx="5239981" cy="46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SCIE journal	:              </a:t>
            </a:r>
            <a:r>
              <a:rPr lang="en-US" altLang="ko-KR" sz="1200">
                <a:solidFill>
                  <a:srgbClr val="FF0000"/>
                </a:solidFill>
              </a:rPr>
              <a:t>72</a:t>
            </a:r>
            <a:r>
              <a:rPr lang="en-US" altLang="ko-KR" sz="1200"/>
              <a:t> </a:t>
            </a:r>
            <a:r>
              <a:rPr lang="ko-KR" altLang="en-US" sz="1200"/>
              <a:t>개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		:         </a:t>
            </a:r>
            <a:r>
              <a:rPr lang="en-US" altLang="ko-KR" sz="1200">
                <a:solidFill>
                  <a:srgbClr val="FF0000"/>
                </a:solidFill>
              </a:rPr>
              <a:t>41,712</a:t>
            </a:r>
            <a:r>
              <a:rPr lang="en-US" altLang="ko-KR" sz="1200"/>
              <a:t> </a:t>
            </a:r>
            <a:r>
              <a:rPr lang="ko-KR" altLang="en-US" sz="1200"/>
              <a:t>편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</a:t>
            </a:r>
            <a:r>
              <a:rPr lang="ko-KR" altLang="en-US" sz="1200"/>
              <a:t> </a:t>
            </a:r>
            <a:r>
              <a:rPr lang="en-US" altLang="ko-KR" sz="1200"/>
              <a:t>Categoreis	:              </a:t>
            </a:r>
            <a:r>
              <a:rPr lang="en-US" altLang="ko-KR" sz="1200">
                <a:solidFill>
                  <a:srgbClr val="FF0000"/>
                </a:solidFill>
              </a:rPr>
              <a:t>35</a:t>
            </a:r>
            <a:r>
              <a:rPr lang="en-US" altLang="ko-KR" sz="1200"/>
              <a:t> </a:t>
            </a:r>
            <a:r>
              <a:rPr lang="ko-KR" altLang="en-US" sz="1200"/>
              <a:t>개 </a:t>
            </a:r>
            <a:r>
              <a:rPr lang="en-US" altLang="ko-KR" sz="1200" b="1"/>
              <a:t>( List of recommended categories for future research )</a:t>
            </a:r>
          </a:p>
          <a:p>
            <a:pPr lvl="1"/>
            <a:endParaRPr lang="en-US" altLang="ko-KR" sz="1000"/>
          </a:p>
          <a:p>
            <a:r>
              <a:rPr lang="en-US" altLang="ko-KR" sz="1200"/>
              <a:t>Paper Authors	:         </a:t>
            </a:r>
            <a:r>
              <a:rPr lang="en-US" altLang="ko-KR" sz="1200">
                <a:solidFill>
                  <a:srgbClr val="FF0000"/>
                </a:solidFill>
              </a:rPr>
              <a:t>98,168</a:t>
            </a:r>
            <a:r>
              <a:rPr lang="en-US" altLang="ko-KR" sz="1200"/>
              <a:t> </a:t>
            </a:r>
            <a:r>
              <a:rPr lang="ko-KR" altLang="en-US" sz="1200"/>
              <a:t>명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 Published	: </a:t>
            </a:r>
            <a:r>
              <a:rPr lang="en-US" altLang="ko-KR" sz="1200">
                <a:solidFill>
                  <a:srgbClr val="FF0000"/>
                </a:solidFill>
              </a:rPr>
              <a:t>2011 ~ 2018</a:t>
            </a:r>
            <a:r>
              <a:rPr lang="en-US" altLang="ko-KR" sz="1200"/>
              <a:t> </a:t>
            </a:r>
            <a:r>
              <a:rPr lang="ko-KR" altLang="en-US" sz="1200"/>
              <a:t>년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60145DA-59F7-294F-24F4-18F9E9A88982}"/>
              </a:ext>
            </a:extLst>
          </p:cNvPr>
          <p:cNvGraphicFramePr/>
          <p:nvPr/>
        </p:nvGraphicFramePr>
        <p:xfrm>
          <a:off x="446400" y="3283200"/>
          <a:ext cx="11268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4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sz="1600" b="1"/>
          </a:p>
          <a:p>
            <a:r>
              <a:rPr lang="en-US" altLang="ko-KR" sz="1600" b="1"/>
              <a:t>Node</a:t>
            </a:r>
          </a:p>
          <a:p>
            <a:pPr lvl="1"/>
            <a:endParaRPr lang="en-US" altLang="ko-KR">
              <a:solidFill>
                <a:schemeClr val="accent6"/>
              </a:solidFill>
            </a:endParaRPr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P</a:t>
            </a:r>
            <a:r>
              <a:rPr lang="en-US" altLang="ko-KR"/>
              <a:t>aper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5"/>
                </a:solidFill>
              </a:rPr>
              <a:t>A</a:t>
            </a:r>
            <a:r>
              <a:rPr lang="en-US" altLang="ko-KR"/>
              <a:t>uthor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2"/>
                </a:solidFill>
              </a:rPr>
              <a:t>V</a:t>
            </a:r>
            <a:r>
              <a:rPr lang="en-US" altLang="ko-KR"/>
              <a:t>enue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C</a:t>
            </a:r>
            <a:r>
              <a:rPr lang="en-US" altLang="ko-KR"/>
              <a:t>ategory</a:t>
            </a:r>
          </a:p>
          <a:p>
            <a:pPr lvl="1"/>
            <a:endParaRPr lang="en-US" altLang="ko-KR"/>
          </a:p>
          <a:p>
            <a:r>
              <a:rPr lang="en-US" altLang="ko-KR" sz="1600" b="1"/>
              <a:t>Edge</a:t>
            </a:r>
          </a:p>
          <a:p>
            <a:pPr lvl="1"/>
            <a:endParaRPr lang="en-US" altLang="ko-KR" b="1"/>
          </a:p>
          <a:p>
            <a:pPr lvl="1"/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,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FF0000"/>
                </a:solidFill>
              </a:rPr>
              <a:t>C</a:t>
            </a:r>
            <a:r>
              <a:rPr lang="en-US" altLang="ko-KR"/>
              <a:t>,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,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chemeClr val="accent2"/>
                </a:solidFill>
              </a:rPr>
              <a:t>V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2"/>
                </a:solidFill>
              </a:rPr>
              <a:t>V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 </a:t>
            </a: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6F3891-287B-81C1-9DB5-6F4D8B9AFDE5}"/>
              </a:ext>
            </a:extLst>
          </p:cNvPr>
          <p:cNvGrpSpPr/>
          <p:nvPr/>
        </p:nvGrpSpPr>
        <p:grpSpPr>
          <a:xfrm>
            <a:off x="5327479" y="2059200"/>
            <a:ext cx="4694921" cy="3744424"/>
            <a:chOff x="5327479" y="2059200"/>
            <a:chExt cx="4694921" cy="374442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96DB5F-B988-19BF-FF3C-83AFBAED652C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68D98B-C206-D50E-0FFC-927A12BB2CEA}"/>
                </a:ext>
              </a:extLst>
            </p:cNvPr>
            <p:cNvSpPr/>
            <p:nvPr/>
          </p:nvSpPr>
          <p:spPr>
            <a:xfrm>
              <a:off x="8516825" y="3595388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656857-69A7-9671-951F-4DE0F2C6E754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075F7B-5E2C-11C4-60EE-0FEB1D82E45E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B75859-EC56-28B0-8169-0F376E630D0B}"/>
                </a:ext>
              </a:extLst>
            </p:cNvPr>
            <p:cNvSpPr/>
            <p:nvPr/>
          </p:nvSpPr>
          <p:spPr>
            <a:xfrm>
              <a:off x="9663179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9DD6E7-2E40-2B7B-65C7-E2304137BC3C}"/>
                </a:ext>
              </a:extLst>
            </p:cNvPr>
            <p:cNvSpPr/>
            <p:nvPr/>
          </p:nvSpPr>
          <p:spPr>
            <a:xfrm>
              <a:off x="9663179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0BD1A8-4439-699D-77F1-2B3A1C354898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7457557" y="2902706"/>
              <a:ext cx="2205622" cy="834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6ECBEAF-02F2-9DF0-47DF-6C0198AFAA35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7457557" y="3737291"/>
              <a:ext cx="1059268" cy="208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A5783DC-7740-BAC8-14E0-5FE843AC65B5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7457557" y="2902706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60759C5-5F30-9FF5-0AFD-5CC572882150}"/>
                </a:ext>
              </a:extLst>
            </p:cNvPr>
            <p:cNvSpPr/>
            <p:nvPr/>
          </p:nvSpPr>
          <p:spPr>
            <a:xfrm>
              <a:off x="8516825" y="43762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CEA3B33-9AE2-9937-A9B4-9E0FEE307508}"/>
                </a:ext>
              </a:extLst>
            </p:cNvPr>
            <p:cNvSpPr/>
            <p:nvPr/>
          </p:nvSpPr>
          <p:spPr>
            <a:xfrm>
              <a:off x="8516825" y="2059200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3CC9D65-748F-F05E-FEC4-73998EF7CED4}"/>
                </a:ext>
              </a:extLst>
            </p:cNvPr>
            <p:cNvCxnSpPr>
              <a:stCxn id="11" idx="6"/>
              <a:endCxn id="19" idx="2"/>
            </p:cNvCxnSpPr>
            <p:nvPr/>
          </p:nvCxnSpPr>
          <p:spPr>
            <a:xfrm flipV="1">
              <a:off x="7457557" y="2221944"/>
              <a:ext cx="1059268" cy="68076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92CFE-3181-B592-64AC-5B3AB5EEA34D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7457557" y="3737291"/>
              <a:ext cx="1059268" cy="8016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9801B4-E42D-F93B-F277-3B88DDD0EFEC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457557" y="4538980"/>
              <a:ext cx="1059268" cy="40006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9DE5D69-81DE-767A-28A2-18D36B6BA138}"/>
                </a:ext>
              </a:extLst>
            </p:cNvPr>
            <p:cNvSpPr/>
            <p:nvPr/>
          </p:nvSpPr>
          <p:spPr>
            <a:xfrm>
              <a:off x="8490278" y="54781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DB4C578-2D40-4D43-49AC-A91420A926B0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>
              <a:off x="7457557" y="4939047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33A9905-CE4E-06D2-2846-2DAC30C92924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>
              <a:off x="7457557" y="4939047"/>
              <a:ext cx="1032721" cy="70183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93BED-88C9-3185-098E-CC3AF3C5FF2C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CD2637-5944-0455-BD08-35A187E1751C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7C68FDE-D71A-7B5B-D2E1-76D3D5FACC9C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059BB3-7C29-B353-E33C-DDD74369415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F862FD-C4B5-7EA9-791A-444358DD551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507BF6-07EF-929E-734E-E1CD553929AB}"/>
                </a:ext>
              </a:extLst>
            </p:cNvPr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FC845B-03B9-5DAC-2599-63108C5F9EB0}"/>
                </a:ext>
              </a:extLst>
            </p:cNvPr>
            <p:cNvCxnSpPr>
              <a:stCxn id="26" idx="6"/>
              <a:endCxn id="12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33BD6C-E865-6355-622F-1B027DAD1C43}"/>
                </a:ext>
              </a:extLst>
            </p:cNvPr>
            <p:cNvCxnSpPr>
              <a:cxnSpLocks/>
              <a:stCxn id="27" idx="6"/>
              <a:endCxn id="8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BEA73D-138E-5432-08D0-5E5CC8ED96E5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310A40-4C67-D2F9-2D3D-81198BEF4DEC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3DC1FF-5786-3A0A-5396-24D05A9385F9}"/>
                </a:ext>
              </a:extLst>
            </p:cNvPr>
            <p:cNvCxnSpPr>
              <a:stCxn id="29" idx="6"/>
              <a:endCxn id="8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BC0A94-4BBF-3A64-2AA7-8A4920CAE773}"/>
                </a:ext>
              </a:extLst>
            </p:cNvPr>
            <p:cNvSpPr txBox="1"/>
            <p:nvPr/>
          </p:nvSpPr>
          <p:spPr>
            <a:xfrm>
              <a:off x="6118912" y="263224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216EEA-B40C-9EC3-CEE6-9DC8F75E0446}"/>
                </a:ext>
              </a:extLst>
            </p:cNvPr>
            <p:cNvSpPr txBox="1"/>
            <p:nvPr/>
          </p:nvSpPr>
          <p:spPr>
            <a:xfrm>
              <a:off x="7867304" y="241096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364A2C-F5DC-93BD-0586-91F8BC0FCC23}"/>
                </a:ext>
              </a:extLst>
            </p:cNvPr>
            <p:cNvSpPr txBox="1"/>
            <p:nvPr/>
          </p:nvSpPr>
          <p:spPr>
            <a:xfrm>
              <a:off x="8287349" y="28084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B1AD66-61C0-6DBC-2EEC-30F216CC72DB}"/>
                </a:ext>
              </a:extLst>
            </p:cNvPr>
            <p:cNvSpPr txBox="1"/>
            <p:nvPr/>
          </p:nvSpPr>
          <p:spPr>
            <a:xfrm>
              <a:off x="6165454" y="297838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E6FF71-8F56-7B7D-3E62-C82A32D56D30}"/>
                </a:ext>
              </a:extLst>
            </p:cNvPr>
            <p:cNvSpPr txBox="1"/>
            <p:nvPr/>
          </p:nvSpPr>
          <p:spPr>
            <a:xfrm>
              <a:off x="6144722" y="339815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E6D441-0961-608E-EBA1-3251DF066BDD}"/>
                </a:ext>
              </a:extLst>
            </p:cNvPr>
            <p:cNvSpPr txBox="1"/>
            <p:nvPr/>
          </p:nvSpPr>
          <p:spPr>
            <a:xfrm>
              <a:off x="8455025" y="3180708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8DB10F-1084-7D6F-E6DE-FF8C9EF64782}"/>
                </a:ext>
              </a:extLst>
            </p:cNvPr>
            <p:cNvSpPr txBox="1"/>
            <p:nvPr/>
          </p:nvSpPr>
          <p:spPr>
            <a:xfrm>
              <a:off x="7870798" y="363268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B24D1A-C60F-F154-5ED1-DA24EC1C6010}"/>
                </a:ext>
              </a:extLst>
            </p:cNvPr>
            <p:cNvSpPr txBox="1"/>
            <p:nvPr/>
          </p:nvSpPr>
          <p:spPr>
            <a:xfrm>
              <a:off x="7875225" y="408492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391BCA-C96F-9042-C15B-C4F0D0956FF1}"/>
                </a:ext>
              </a:extLst>
            </p:cNvPr>
            <p:cNvSpPr txBox="1"/>
            <p:nvPr/>
          </p:nvSpPr>
          <p:spPr>
            <a:xfrm>
              <a:off x="6113505" y="37899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C13F57-84D8-C585-5AAE-FB5EC2246893}"/>
                </a:ext>
              </a:extLst>
            </p:cNvPr>
            <p:cNvSpPr txBox="1"/>
            <p:nvPr/>
          </p:nvSpPr>
          <p:spPr>
            <a:xfrm>
              <a:off x="6105223" y="468800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3A96DD-7512-7E4B-AB50-4A111ABC82BE}"/>
                </a:ext>
              </a:extLst>
            </p:cNvPr>
            <p:cNvSpPr txBox="1"/>
            <p:nvPr/>
          </p:nvSpPr>
          <p:spPr>
            <a:xfrm>
              <a:off x="6080113" y="518224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88270-D38A-CC52-4E8A-8FEE2B8E9E8B}"/>
                </a:ext>
              </a:extLst>
            </p:cNvPr>
            <p:cNvSpPr txBox="1"/>
            <p:nvPr/>
          </p:nvSpPr>
          <p:spPr>
            <a:xfrm>
              <a:off x="7874456" y="526584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8DBDB9-EE77-E0D2-9CEC-0B02DB90BA1B}"/>
                </a:ext>
              </a:extLst>
            </p:cNvPr>
            <p:cNvSpPr txBox="1"/>
            <p:nvPr/>
          </p:nvSpPr>
          <p:spPr>
            <a:xfrm>
              <a:off x="7837041" y="458028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08B7C0-BDCD-ECB6-EDAF-478C30526A32}"/>
                </a:ext>
              </a:extLst>
            </p:cNvPr>
            <p:cNvSpPr txBox="1"/>
            <p:nvPr/>
          </p:nvSpPr>
          <p:spPr>
            <a:xfrm>
              <a:off x="8524724" y="483132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DA6F01-858C-7824-47F3-69EFA79E601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7277947" y="3900035"/>
            <a:ext cx="0" cy="876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4B4554-FB85-B0DB-25FF-08A616C55D5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277947" y="3065450"/>
            <a:ext cx="0" cy="509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8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4290863"/>
            <a:ext cx="11713640" cy="20654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200"/>
              <a:t>자기지도학습 </a:t>
            </a:r>
            <a:r>
              <a:rPr lang="en-US" altLang="ko-KR" sz="1200"/>
              <a:t>	</a:t>
            </a:r>
            <a:r>
              <a:rPr lang="en-US" altLang="ko-KR" sz="1200">
                <a:solidFill>
                  <a:srgbClr val="FF0000"/>
                </a:solidFill>
              </a:rPr>
              <a:t>( </a:t>
            </a:r>
            <a:r>
              <a:rPr lang="ko-KR" altLang="en-US" sz="1200">
                <a:solidFill>
                  <a:srgbClr val="FF0000"/>
                </a:solidFill>
              </a:rPr>
              <a:t>사전학습 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2011 ~ 2016 </a:t>
            </a:r>
            <a:r>
              <a:rPr lang="ko-KR" altLang="en-US" sz="1000"/>
              <a:t>년도까지 서지 네트워크에 대한 네트워크 표현과 노드들 간의 관계를 학습 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지도학습 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FF0000"/>
                </a:solidFill>
              </a:rPr>
              <a:t>( </a:t>
            </a:r>
            <a:r>
              <a:rPr lang="ko-KR" altLang="en-US" sz="1200">
                <a:solidFill>
                  <a:srgbClr val="FF0000"/>
                </a:solidFill>
              </a:rPr>
              <a:t>가정 </a:t>
            </a:r>
            <a:r>
              <a:rPr lang="en-US" altLang="ko-KR" sz="1200">
                <a:solidFill>
                  <a:srgbClr val="FF0000"/>
                </a:solidFill>
              </a:rPr>
              <a:t>: 2017, 2018 </a:t>
            </a:r>
            <a:r>
              <a:rPr lang="ko-KR" altLang="en-US" sz="1200">
                <a:solidFill>
                  <a:srgbClr val="FF0000"/>
                </a:solidFill>
              </a:rPr>
              <a:t>년도에 생성된 노드들의 특징 정보는 전혀 모른다</a:t>
            </a:r>
            <a:r>
              <a:rPr lang="en-US" altLang="ko-KR" sz="1200">
                <a:solidFill>
                  <a:srgbClr val="FF0000"/>
                </a:solidFill>
              </a:rPr>
              <a:t>. )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Train : </a:t>
            </a:r>
            <a:r>
              <a:rPr lang="ko-KR" altLang="en-US" sz="1000"/>
              <a:t>저자가 </a:t>
            </a:r>
            <a:r>
              <a:rPr lang="en-US" altLang="ko-KR" sz="1000"/>
              <a:t>2011 ~ 2014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</a:t>
            </a:r>
            <a:r>
              <a:rPr lang="en-US" altLang="ko-KR" sz="1000"/>
              <a:t>2012 ~ 2015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Valid : </a:t>
            </a:r>
            <a:r>
              <a:rPr lang="ko-KR" altLang="en-US" sz="1000"/>
              <a:t>저자가 </a:t>
            </a:r>
            <a:r>
              <a:rPr lang="en-US" altLang="ko-KR" sz="1000"/>
              <a:t>2014 ~ 2015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2016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Test  : </a:t>
            </a:r>
            <a:r>
              <a:rPr lang="ko-KR" altLang="en-US" sz="1000"/>
              <a:t>저자가            </a:t>
            </a:r>
            <a:r>
              <a:rPr lang="en-US" altLang="ko-KR" sz="1000"/>
              <a:t>2016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</a:t>
            </a:r>
            <a:r>
              <a:rPr lang="en-US" altLang="ko-KR" sz="1000"/>
              <a:t>2017 ~ 2018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60145DA-59F7-294F-24F4-18F9E9A88982}"/>
              </a:ext>
            </a:extLst>
          </p:cNvPr>
          <p:cNvGraphicFramePr/>
          <p:nvPr/>
        </p:nvGraphicFramePr>
        <p:xfrm>
          <a:off x="446400" y="714458"/>
          <a:ext cx="11268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E7E7582-761D-7BDE-1813-DD49878DBE70}"/>
              </a:ext>
            </a:extLst>
          </p:cNvPr>
          <p:cNvSpPr/>
          <p:nvPr/>
        </p:nvSpPr>
        <p:spPr>
          <a:xfrm>
            <a:off x="1425600" y="1268858"/>
            <a:ext cx="7513863" cy="268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FD472-D146-159F-8B3C-1E1C78414B5F}"/>
              </a:ext>
            </a:extLst>
          </p:cNvPr>
          <p:cNvSpPr txBox="1"/>
          <p:nvPr/>
        </p:nvSpPr>
        <p:spPr>
          <a:xfrm>
            <a:off x="5602114" y="1107154"/>
            <a:ext cx="98777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/>
              <a:t>Pre-training</a:t>
            </a:r>
            <a:endParaRPr lang="ko-KR" altLang="en-US" sz="11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A0ACFB-4F8B-31F4-170F-50236BE33C86}"/>
              </a:ext>
            </a:extLst>
          </p:cNvPr>
          <p:cNvSpPr/>
          <p:nvPr/>
        </p:nvSpPr>
        <p:spPr>
          <a:xfrm>
            <a:off x="1512000" y="1399663"/>
            <a:ext cx="5738400" cy="251874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49683E-E82F-03F4-DE6F-9BB7294EFAF8}"/>
              </a:ext>
            </a:extLst>
          </p:cNvPr>
          <p:cNvSpPr/>
          <p:nvPr/>
        </p:nvSpPr>
        <p:spPr>
          <a:xfrm>
            <a:off x="7718401" y="1399663"/>
            <a:ext cx="1141514" cy="251874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4890A2-61A7-069C-7AFE-27214D48AB05}"/>
              </a:ext>
            </a:extLst>
          </p:cNvPr>
          <p:cNvSpPr/>
          <p:nvPr/>
        </p:nvSpPr>
        <p:spPr>
          <a:xfrm>
            <a:off x="9385515" y="1399663"/>
            <a:ext cx="1745685" cy="251874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A672E-91D4-15F5-32FA-4641C414BB7B}"/>
              </a:ext>
            </a:extLst>
          </p:cNvPr>
          <p:cNvSpPr txBox="1"/>
          <p:nvPr/>
        </p:nvSpPr>
        <p:spPr>
          <a:xfrm>
            <a:off x="3936206" y="1284460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Fine-tuning</a:t>
            </a:r>
            <a:br>
              <a:rPr lang="en-US" altLang="ko-KR" sz="1000" b="1"/>
            </a:br>
            <a:r>
              <a:rPr lang="en-US" altLang="ko-KR" sz="800" b="1">
                <a:solidFill>
                  <a:srgbClr val="FF0000"/>
                </a:solidFill>
              </a:rPr>
              <a:t>(train)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52393-4209-077A-0AC1-B42D91E7CD5A}"/>
              </a:ext>
            </a:extLst>
          </p:cNvPr>
          <p:cNvSpPr txBox="1"/>
          <p:nvPr/>
        </p:nvSpPr>
        <p:spPr>
          <a:xfrm>
            <a:off x="7872963" y="1284460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Fine-tuning</a:t>
            </a:r>
            <a:br>
              <a:rPr lang="en-US" altLang="ko-KR" sz="1000" b="1"/>
            </a:br>
            <a:r>
              <a:rPr lang="en-US" altLang="ko-KR" sz="800" b="1">
                <a:solidFill>
                  <a:srgbClr val="FF0000"/>
                </a:solidFill>
              </a:rPr>
              <a:t>(valid)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1AE448-99CC-BB89-4386-A90ACCD7A146}"/>
              </a:ext>
            </a:extLst>
          </p:cNvPr>
          <p:cNvSpPr txBox="1"/>
          <p:nvPr/>
        </p:nvSpPr>
        <p:spPr>
          <a:xfrm>
            <a:off x="9839115" y="1284460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Fine-tuning</a:t>
            </a:r>
            <a:br>
              <a:rPr lang="en-US" altLang="ko-KR" sz="1000" b="1"/>
            </a:br>
            <a:r>
              <a:rPr lang="en-US" altLang="ko-KR" sz="800" b="1">
                <a:solidFill>
                  <a:srgbClr val="FF0000"/>
                </a:solidFill>
              </a:rPr>
              <a:t>(test)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131970-F0DD-A1BA-C659-1386D81AA64E}"/>
              </a:ext>
            </a:extLst>
          </p:cNvPr>
          <p:cNvGrpSpPr/>
          <p:nvPr/>
        </p:nvGrpSpPr>
        <p:grpSpPr>
          <a:xfrm rot="5400000">
            <a:off x="10366456" y="4515815"/>
            <a:ext cx="134583" cy="956449"/>
            <a:chOff x="5885447" y="1262270"/>
            <a:chExt cx="152400" cy="107645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9F451D3-01CB-A533-6613-7AB699C62D3B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83186C-9D68-F6BF-EA3C-961A2CF8DA64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D9346DA-403E-73B2-9D5B-687D2AE34483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2EDCD28-AD94-0C19-CCFF-9A5C18DCD3D8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9F1AE04-E7F1-F5ED-BD43-B20F7288F849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D5F3CF-B6A1-EE90-B3E9-570B5CF7F162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A95C12F-17F4-B4AA-432C-433F0455993E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b="1"/>
          </a:p>
          <a:p>
            <a:r>
              <a:rPr lang="en-US" altLang="ko-KR" b="1"/>
              <a:t>Our</a:t>
            </a:r>
            <a:r>
              <a:rPr lang="ko-KR" altLang="en-US" b="1"/>
              <a:t> </a:t>
            </a:r>
            <a:r>
              <a:rPr lang="en-US" altLang="ko-KR" sz="1600" b="1"/>
              <a:t>Task</a:t>
            </a:r>
          </a:p>
          <a:p>
            <a:pPr lvl="1"/>
            <a:endParaRPr lang="en-US" altLang="ko-KR" b="1"/>
          </a:p>
          <a:p>
            <a:pPr lvl="1"/>
            <a:r>
              <a:rPr lang="ko-KR" altLang="en-US"/>
              <a:t>네트워크 학습 </a:t>
            </a:r>
            <a:r>
              <a:rPr lang="en-US" altLang="ko-KR"/>
              <a:t>-&gt;</a:t>
            </a:r>
            <a:r>
              <a:rPr lang="ko-KR" altLang="en-US"/>
              <a:t> 현재 논문을 쓴 후 앞으로 연구할 미래 카테고리를 예측</a:t>
            </a: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6F3891-287B-81C1-9DB5-6F4D8B9AFDE5}"/>
              </a:ext>
            </a:extLst>
          </p:cNvPr>
          <p:cNvGrpSpPr/>
          <p:nvPr/>
        </p:nvGrpSpPr>
        <p:grpSpPr>
          <a:xfrm>
            <a:off x="1579642" y="2943506"/>
            <a:ext cx="4171508" cy="3306669"/>
            <a:chOff x="5327479" y="2059200"/>
            <a:chExt cx="4694921" cy="374442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96DB5F-B988-19BF-FF3C-83AFBAED652C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68D98B-C206-D50E-0FFC-927A12BB2CEA}"/>
                </a:ext>
              </a:extLst>
            </p:cNvPr>
            <p:cNvSpPr/>
            <p:nvPr/>
          </p:nvSpPr>
          <p:spPr>
            <a:xfrm>
              <a:off x="8516825" y="3595388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656857-69A7-9671-951F-4DE0F2C6E754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075F7B-5E2C-11C4-60EE-0FEB1D82E45E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B75859-EC56-28B0-8169-0F376E630D0B}"/>
                </a:ext>
              </a:extLst>
            </p:cNvPr>
            <p:cNvSpPr/>
            <p:nvPr/>
          </p:nvSpPr>
          <p:spPr>
            <a:xfrm>
              <a:off x="9663179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9DD6E7-2E40-2B7B-65C7-E2304137BC3C}"/>
                </a:ext>
              </a:extLst>
            </p:cNvPr>
            <p:cNvSpPr/>
            <p:nvPr/>
          </p:nvSpPr>
          <p:spPr>
            <a:xfrm>
              <a:off x="9663179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0BD1A8-4439-699D-77F1-2B3A1C354898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7457557" y="2902706"/>
              <a:ext cx="2205622" cy="834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6ECBEAF-02F2-9DF0-47DF-6C0198AFAA35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7457557" y="3737291"/>
              <a:ext cx="1059268" cy="208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A5783DC-7740-BAC8-14E0-5FE843AC65B5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7457557" y="2902706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60759C5-5F30-9FF5-0AFD-5CC572882150}"/>
                </a:ext>
              </a:extLst>
            </p:cNvPr>
            <p:cNvSpPr/>
            <p:nvPr/>
          </p:nvSpPr>
          <p:spPr>
            <a:xfrm>
              <a:off x="8516825" y="43762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CEA3B33-9AE2-9937-A9B4-9E0FEE307508}"/>
                </a:ext>
              </a:extLst>
            </p:cNvPr>
            <p:cNvSpPr/>
            <p:nvPr/>
          </p:nvSpPr>
          <p:spPr>
            <a:xfrm>
              <a:off x="8516825" y="2059200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3CC9D65-748F-F05E-FEC4-73998EF7CED4}"/>
                </a:ext>
              </a:extLst>
            </p:cNvPr>
            <p:cNvCxnSpPr>
              <a:stCxn id="11" idx="6"/>
              <a:endCxn id="19" idx="2"/>
            </p:cNvCxnSpPr>
            <p:nvPr/>
          </p:nvCxnSpPr>
          <p:spPr>
            <a:xfrm flipV="1">
              <a:off x="7457557" y="2221944"/>
              <a:ext cx="1059268" cy="68076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92CFE-3181-B592-64AC-5B3AB5EEA34D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7457557" y="3737291"/>
              <a:ext cx="1059268" cy="8016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9801B4-E42D-F93B-F277-3B88DDD0EFEC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457557" y="4538980"/>
              <a:ext cx="1059268" cy="40006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9DE5D69-81DE-767A-28A2-18D36B6BA138}"/>
                </a:ext>
              </a:extLst>
            </p:cNvPr>
            <p:cNvSpPr/>
            <p:nvPr/>
          </p:nvSpPr>
          <p:spPr>
            <a:xfrm>
              <a:off x="8490278" y="54781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DB4C578-2D40-4D43-49AC-A91420A926B0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>
              <a:off x="7457557" y="4939047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33A9905-CE4E-06D2-2846-2DAC30C92924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>
              <a:off x="7457557" y="4939047"/>
              <a:ext cx="1032721" cy="70183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93BED-88C9-3185-098E-CC3AF3C5FF2C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CD2637-5944-0455-BD08-35A187E1751C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7C68FDE-D71A-7B5B-D2E1-76D3D5FACC9C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059BB3-7C29-B353-E33C-DDD74369415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F862FD-C4B5-7EA9-791A-444358DD551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507BF6-07EF-929E-734E-E1CD553929AB}"/>
                </a:ext>
              </a:extLst>
            </p:cNvPr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FC845B-03B9-5DAC-2599-63108C5F9EB0}"/>
                </a:ext>
              </a:extLst>
            </p:cNvPr>
            <p:cNvCxnSpPr>
              <a:stCxn id="26" idx="6"/>
              <a:endCxn id="12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33BD6C-E865-6355-622F-1B027DAD1C43}"/>
                </a:ext>
              </a:extLst>
            </p:cNvPr>
            <p:cNvCxnSpPr>
              <a:cxnSpLocks/>
              <a:stCxn id="27" idx="6"/>
              <a:endCxn id="8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BEA73D-138E-5432-08D0-5E5CC8ED96E5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310A40-4C67-D2F9-2D3D-81198BEF4DEC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3DC1FF-5786-3A0A-5396-24D05A9385F9}"/>
                </a:ext>
              </a:extLst>
            </p:cNvPr>
            <p:cNvCxnSpPr>
              <a:stCxn id="29" idx="6"/>
              <a:endCxn id="8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BC0A94-4BBF-3A64-2AA7-8A4920CAE773}"/>
                </a:ext>
              </a:extLst>
            </p:cNvPr>
            <p:cNvSpPr txBox="1"/>
            <p:nvPr/>
          </p:nvSpPr>
          <p:spPr>
            <a:xfrm>
              <a:off x="6118912" y="263224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216EEA-B40C-9EC3-CEE6-9DC8F75E0446}"/>
                </a:ext>
              </a:extLst>
            </p:cNvPr>
            <p:cNvSpPr txBox="1"/>
            <p:nvPr/>
          </p:nvSpPr>
          <p:spPr>
            <a:xfrm>
              <a:off x="7867304" y="241096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364A2C-F5DC-93BD-0586-91F8BC0FCC23}"/>
                </a:ext>
              </a:extLst>
            </p:cNvPr>
            <p:cNvSpPr txBox="1"/>
            <p:nvPr/>
          </p:nvSpPr>
          <p:spPr>
            <a:xfrm>
              <a:off x="8287349" y="28084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B1AD66-61C0-6DBC-2EEC-30F216CC72DB}"/>
                </a:ext>
              </a:extLst>
            </p:cNvPr>
            <p:cNvSpPr txBox="1"/>
            <p:nvPr/>
          </p:nvSpPr>
          <p:spPr>
            <a:xfrm>
              <a:off x="6165454" y="297838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E6FF71-8F56-7B7D-3E62-C82A32D56D30}"/>
                </a:ext>
              </a:extLst>
            </p:cNvPr>
            <p:cNvSpPr txBox="1"/>
            <p:nvPr/>
          </p:nvSpPr>
          <p:spPr>
            <a:xfrm>
              <a:off x="6144722" y="339815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E6D441-0961-608E-EBA1-3251DF066BDD}"/>
                </a:ext>
              </a:extLst>
            </p:cNvPr>
            <p:cNvSpPr txBox="1"/>
            <p:nvPr/>
          </p:nvSpPr>
          <p:spPr>
            <a:xfrm>
              <a:off x="8455025" y="3180708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8DB10F-1084-7D6F-E6DE-FF8C9EF64782}"/>
                </a:ext>
              </a:extLst>
            </p:cNvPr>
            <p:cNvSpPr txBox="1"/>
            <p:nvPr/>
          </p:nvSpPr>
          <p:spPr>
            <a:xfrm>
              <a:off x="7870798" y="363268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B24D1A-C60F-F154-5ED1-DA24EC1C6010}"/>
                </a:ext>
              </a:extLst>
            </p:cNvPr>
            <p:cNvSpPr txBox="1"/>
            <p:nvPr/>
          </p:nvSpPr>
          <p:spPr>
            <a:xfrm>
              <a:off x="7875225" y="408492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391BCA-C96F-9042-C15B-C4F0D0956FF1}"/>
                </a:ext>
              </a:extLst>
            </p:cNvPr>
            <p:cNvSpPr txBox="1"/>
            <p:nvPr/>
          </p:nvSpPr>
          <p:spPr>
            <a:xfrm>
              <a:off x="6113505" y="37899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C13F57-84D8-C585-5AAE-FB5EC2246893}"/>
                </a:ext>
              </a:extLst>
            </p:cNvPr>
            <p:cNvSpPr txBox="1"/>
            <p:nvPr/>
          </p:nvSpPr>
          <p:spPr>
            <a:xfrm>
              <a:off x="6105223" y="468800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3A96DD-7512-7E4B-AB50-4A111ABC82BE}"/>
                </a:ext>
              </a:extLst>
            </p:cNvPr>
            <p:cNvSpPr txBox="1"/>
            <p:nvPr/>
          </p:nvSpPr>
          <p:spPr>
            <a:xfrm>
              <a:off x="6080113" y="518224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88270-D38A-CC52-4E8A-8FEE2B8E9E8B}"/>
                </a:ext>
              </a:extLst>
            </p:cNvPr>
            <p:cNvSpPr txBox="1"/>
            <p:nvPr/>
          </p:nvSpPr>
          <p:spPr>
            <a:xfrm>
              <a:off x="7874456" y="526584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8DBDB9-EE77-E0D2-9CEC-0B02DB90BA1B}"/>
                </a:ext>
              </a:extLst>
            </p:cNvPr>
            <p:cNvSpPr txBox="1"/>
            <p:nvPr/>
          </p:nvSpPr>
          <p:spPr>
            <a:xfrm>
              <a:off x="7837041" y="458028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08B7C0-BDCD-ECB6-EDAF-478C30526A32}"/>
                </a:ext>
              </a:extLst>
            </p:cNvPr>
            <p:cNvSpPr txBox="1"/>
            <p:nvPr/>
          </p:nvSpPr>
          <p:spPr>
            <a:xfrm>
              <a:off x="8524724" y="483132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DA6F01-858C-7824-47F3-69EFA79E601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3312662" y="4569132"/>
            <a:ext cx="0" cy="773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4B4554-FB85-B0DB-25FF-08A616C55D5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312662" y="3832117"/>
            <a:ext cx="0" cy="4495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CDB4AFA-9FD2-5DEF-7A3B-EB322FD4FE21}"/>
              </a:ext>
            </a:extLst>
          </p:cNvPr>
          <p:cNvSpPr/>
          <p:nvPr/>
        </p:nvSpPr>
        <p:spPr>
          <a:xfrm>
            <a:off x="10274162" y="4474560"/>
            <a:ext cx="319173" cy="28743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F9793-ADAE-B6CB-524A-8921417A5BD6}"/>
              </a:ext>
            </a:extLst>
          </p:cNvPr>
          <p:cNvSpPr txBox="1"/>
          <p:nvPr/>
        </p:nvSpPr>
        <p:spPr>
          <a:xfrm>
            <a:off x="10151342" y="4243400"/>
            <a:ext cx="71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2019</a:t>
            </a:r>
            <a:endParaRPr lang="ko-KR" altLang="en-US" sz="1200" b="1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6E44F77-723B-AE58-8C2E-90A66359EE8A}"/>
              </a:ext>
            </a:extLst>
          </p:cNvPr>
          <p:cNvSpPr/>
          <p:nvPr/>
        </p:nvSpPr>
        <p:spPr>
          <a:xfrm>
            <a:off x="6356846" y="4333035"/>
            <a:ext cx="746535" cy="25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B1ED9C-02FB-BBC6-6B2F-3207D51E2CED}"/>
              </a:ext>
            </a:extLst>
          </p:cNvPr>
          <p:cNvSpPr txBox="1"/>
          <p:nvPr/>
        </p:nvSpPr>
        <p:spPr>
          <a:xfrm>
            <a:off x="7658269" y="3832117"/>
            <a:ext cx="3985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What is your research category after 1 year or 2 years?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BD8C3-B8AD-CE4C-0D05-D46C23704456}"/>
              </a:ext>
            </a:extLst>
          </p:cNvPr>
          <p:cNvSpPr txBox="1"/>
          <p:nvPr/>
        </p:nvSpPr>
        <p:spPr>
          <a:xfrm>
            <a:off x="10267321" y="469222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0ACFBDD-B676-8CDA-9AC5-8B7D3ED42397}"/>
              </a:ext>
            </a:extLst>
          </p:cNvPr>
          <p:cNvSpPr/>
          <p:nvPr/>
        </p:nvSpPr>
        <p:spPr>
          <a:xfrm>
            <a:off x="8479725" y="4509706"/>
            <a:ext cx="319173" cy="28743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2E0ED0-CCB5-80B7-BC27-D98ECF69D9ED}"/>
              </a:ext>
            </a:extLst>
          </p:cNvPr>
          <p:cNvSpPr txBox="1"/>
          <p:nvPr/>
        </p:nvSpPr>
        <p:spPr>
          <a:xfrm>
            <a:off x="8356905" y="4278546"/>
            <a:ext cx="71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2017</a:t>
            </a:r>
            <a:endParaRPr lang="ko-KR" altLang="en-US" sz="1200" b="1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08FF09F-D679-04C2-CD0A-3AA75B51890F}"/>
              </a:ext>
            </a:extLst>
          </p:cNvPr>
          <p:cNvGrpSpPr/>
          <p:nvPr/>
        </p:nvGrpSpPr>
        <p:grpSpPr>
          <a:xfrm rot="5400000">
            <a:off x="8572019" y="4447650"/>
            <a:ext cx="134583" cy="956449"/>
            <a:chOff x="5885447" y="1262270"/>
            <a:chExt cx="152400" cy="10764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3315F-11FC-FB2F-2224-8B248906F936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DC4502A-8628-86C5-36F0-E478AE2C9002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0F39E86-B84F-E780-167B-7B97648977B6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44F73D4-A73C-138F-1D05-2118EC2BAEC0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2EDC17E-FFF8-A42A-7C2F-09981C0FF08C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11122E1-57D7-14B9-0382-AE3348B8B94A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37C55D7-179B-4C39-9B16-B1B23112F8A4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E194117-590E-F335-E264-EC7C60B22CC8}"/>
              </a:ext>
            </a:extLst>
          </p:cNvPr>
          <p:cNvCxnSpPr/>
          <p:nvPr/>
        </p:nvCxnSpPr>
        <p:spPr>
          <a:xfrm>
            <a:off x="9342521" y="4587537"/>
            <a:ext cx="46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7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지도학습 </a:t>
            </a:r>
            <a:r>
              <a:rPr lang="en-US" altLang="ko-KR" sz="1200" b="1"/>
              <a:t>- </a:t>
            </a:r>
            <a:r>
              <a:rPr lang="en-US" altLang="ko-KR" sz="1200" b="1">
                <a:solidFill>
                  <a:srgbClr val="FF0000"/>
                </a:solidFill>
              </a:rPr>
              <a:t>short term recommendation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Train : </a:t>
            </a:r>
            <a:r>
              <a:rPr lang="ko-KR" altLang="en-US" sz="1000"/>
              <a:t>저자가 </a:t>
            </a:r>
            <a:r>
              <a:rPr lang="en-US" altLang="ko-KR" sz="1000"/>
              <a:t>2011 ~ 2014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</a:t>
            </a:r>
            <a:r>
              <a:rPr lang="en-US" altLang="ko-KR" sz="1000"/>
              <a:t>2012 ~ 2015 </a:t>
            </a:r>
            <a:r>
              <a:rPr lang="ko-KR" altLang="en-US" sz="1000"/>
              <a:t>년도에 쓸 논문의 카테고리를 예측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Valid : </a:t>
            </a:r>
            <a:r>
              <a:rPr lang="ko-KR" altLang="en-US" sz="1000"/>
              <a:t>저자가            </a:t>
            </a:r>
            <a:r>
              <a:rPr lang="en-US" altLang="ko-KR" sz="1000"/>
              <a:t>2015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2016 </a:t>
            </a:r>
            <a:r>
              <a:rPr lang="ko-KR" altLang="en-US" sz="1000"/>
              <a:t>년도에 쓸 논문의 카테고리를 예측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Test  : </a:t>
            </a:r>
            <a:r>
              <a:rPr lang="ko-KR" altLang="en-US" sz="1000"/>
              <a:t>저자가            </a:t>
            </a:r>
            <a:r>
              <a:rPr lang="en-US" altLang="ko-KR" sz="1000"/>
              <a:t>2016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2017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13A53F9-2DC0-3729-AA3B-068E828EA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90924"/>
              </p:ext>
            </p:extLst>
          </p:nvPr>
        </p:nvGraphicFramePr>
        <p:xfrm>
          <a:off x="1870026" y="3161684"/>
          <a:ext cx="8128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9546">
                  <a:extLst>
                    <a:ext uri="{9D8B030D-6E8A-4147-A177-3AD203B41FA5}">
                      <a16:colId xmlns:a16="http://schemas.microsoft.com/office/drawing/2014/main" val="4257850277"/>
                    </a:ext>
                  </a:extLst>
                </a:gridCol>
                <a:gridCol w="1954454">
                  <a:extLst>
                    <a:ext uri="{9D8B030D-6E8A-4147-A177-3AD203B41FA5}">
                      <a16:colId xmlns:a16="http://schemas.microsoft.com/office/drawing/2014/main" val="12266226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0457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14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Input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ratio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The number of data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0.84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259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33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0.80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194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87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0.77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171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0.79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149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0.67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211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38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2017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560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83212"/>
                  </a:ext>
                </a:extLst>
              </a:tr>
            </a:tbl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E702A158-88A4-AD8B-B1DC-A0F08A38A03B}"/>
              </a:ext>
            </a:extLst>
          </p:cNvPr>
          <p:cNvSpPr/>
          <p:nvPr/>
        </p:nvSpPr>
        <p:spPr>
          <a:xfrm>
            <a:off x="10064415" y="3576763"/>
            <a:ext cx="61639" cy="1410001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33FC32B-5D53-30BA-8988-747DE6F93C5E}"/>
              </a:ext>
            </a:extLst>
          </p:cNvPr>
          <p:cNvSpPr/>
          <p:nvPr/>
        </p:nvSpPr>
        <p:spPr>
          <a:xfrm>
            <a:off x="10064416" y="5008435"/>
            <a:ext cx="48126" cy="365125"/>
          </a:xfrm>
          <a:prstGeom prst="rightBrac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FE1BA4F3-A8D0-DD2C-E208-0629A2BB314C}"/>
              </a:ext>
            </a:extLst>
          </p:cNvPr>
          <p:cNvSpPr/>
          <p:nvPr/>
        </p:nvSpPr>
        <p:spPr>
          <a:xfrm>
            <a:off x="10064416" y="5392439"/>
            <a:ext cx="48126" cy="365125"/>
          </a:xfrm>
          <a:prstGeom prst="righ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6B6B-295C-3059-923A-87CBB35DFE2D}"/>
              </a:ext>
            </a:extLst>
          </p:cNvPr>
          <p:cNvSpPr txBox="1"/>
          <p:nvPr/>
        </p:nvSpPr>
        <p:spPr>
          <a:xfrm>
            <a:off x="10107566" y="413265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train</a:t>
            </a:r>
            <a:endParaRPr lang="ko-KR" altLang="en-US" sz="12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02048-D607-FDFE-F6CD-2EC74F66A0A2}"/>
              </a:ext>
            </a:extLst>
          </p:cNvPr>
          <p:cNvSpPr txBox="1"/>
          <p:nvPr/>
        </p:nvSpPr>
        <p:spPr>
          <a:xfrm>
            <a:off x="10113016" y="5044103"/>
            <a:ext cx="528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valid</a:t>
            </a:r>
            <a:endParaRPr lang="ko-KR" altLang="en-US" sz="12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2C3EB-9A94-FBBC-C7D8-ACB542251CAA}"/>
              </a:ext>
            </a:extLst>
          </p:cNvPr>
          <p:cNvSpPr txBox="1"/>
          <p:nvPr/>
        </p:nvSpPr>
        <p:spPr>
          <a:xfrm>
            <a:off x="10113016" y="5423227"/>
            <a:ext cx="458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test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108CC-2BF1-255A-E8B4-DF42B8CC1E0E}"/>
              </a:ext>
            </a:extLst>
          </p:cNvPr>
          <p:cNvSpPr txBox="1"/>
          <p:nvPr/>
        </p:nvSpPr>
        <p:spPr>
          <a:xfrm>
            <a:off x="8871497" y="1596884"/>
            <a:ext cx="16145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5.0 : 1.4 : 3.6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6FDC5-7C61-FA81-8B64-AE99187B5893}"/>
              </a:ext>
            </a:extLst>
          </p:cNvPr>
          <p:cNvSpPr txBox="1"/>
          <p:nvPr/>
        </p:nvSpPr>
        <p:spPr>
          <a:xfrm>
            <a:off x="7507323" y="2987778"/>
            <a:ext cx="25811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>
                <a:solidFill>
                  <a:srgbClr val="FF0000"/>
                </a:solidFill>
              </a:rPr>
              <a:t>ratio</a:t>
            </a:r>
            <a:r>
              <a:rPr lang="ko-KR" altLang="en-US" sz="700" b="1">
                <a:solidFill>
                  <a:srgbClr val="FF0000"/>
                </a:solidFill>
              </a:rPr>
              <a:t> </a:t>
            </a:r>
            <a:r>
              <a:rPr lang="en-US" altLang="ko-KR" sz="700">
                <a:solidFill>
                  <a:srgbClr val="FF0000"/>
                </a:solidFill>
              </a:rPr>
              <a:t>: Input Category</a:t>
            </a:r>
            <a:r>
              <a:rPr lang="ko-KR" altLang="en-US" sz="700">
                <a:solidFill>
                  <a:srgbClr val="FF0000"/>
                </a:solidFill>
              </a:rPr>
              <a:t>와 </a:t>
            </a:r>
            <a:r>
              <a:rPr lang="en-US" altLang="ko-KR" sz="700">
                <a:solidFill>
                  <a:srgbClr val="FF0000"/>
                </a:solidFill>
              </a:rPr>
              <a:t>Output Category</a:t>
            </a:r>
            <a:r>
              <a:rPr lang="ko-KR" altLang="en-US" sz="700">
                <a:solidFill>
                  <a:srgbClr val="FF0000"/>
                </a:solidFill>
              </a:rPr>
              <a:t>에서 겹치는 비율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469DE-AF55-697D-2DD1-DC0DD8171B63}"/>
              </a:ext>
            </a:extLst>
          </p:cNvPr>
          <p:cNvSpPr txBox="1"/>
          <p:nvPr/>
        </p:nvSpPr>
        <p:spPr>
          <a:xfrm>
            <a:off x="8871497" y="1319885"/>
            <a:ext cx="1535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Train</a:t>
            </a:r>
            <a:r>
              <a:rPr lang="ko-KR" altLang="en-US" sz="1200" b="1"/>
              <a:t> </a:t>
            </a:r>
            <a:r>
              <a:rPr lang="en-US" altLang="ko-KR" sz="1200" b="1"/>
              <a:t>:</a:t>
            </a:r>
            <a:r>
              <a:rPr lang="ko-KR" altLang="en-US" sz="1200" b="1"/>
              <a:t> </a:t>
            </a:r>
            <a:r>
              <a:rPr lang="en-US" altLang="ko-KR" sz="1200" b="1"/>
              <a:t>Valid  : Test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2785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지도학습 </a:t>
            </a:r>
            <a:r>
              <a:rPr lang="en-US" altLang="ko-KR" sz="1200" b="1"/>
              <a:t>- </a:t>
            </a:r>
            <a:r>
              <a:rPr lang="en-US" altLang="ko-KR" sz="1200" b="1">
                <a:solidFill>
                  <a:srgbClr val="FF0000"/>
                </a:solidFill>
              </a:rPr>
              <a:t>long term recommendation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Train : </a:t>
            </a:r>
            <a:r>
              <a:rPr lang="ko-KR" altLang="en-US" sz="1000"/>
              <a:t>저자가 </a:t>
            </a:r>
            <a:r>
              <a:rPr lang="en-US" altLang="ko-KR" sz="1000"/>
              <a:t>2011 ~ 2013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</a:t>
            </a:r>
            <a:r>
              <a:rPr lang="en-US" altLang="ko-KR" sz="1000"/>
              <a:t>2013 ~ 2015 </a:t>
            </a:r>
            <a:r>
              <a:rPr lang="ko-KR" altLang="en-US" sz="1000"/>
              <a:t>년도에 쓸 논문의 카테고리를 예측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Valid : </a:t>
            </a:r>
            <a:r>
              <a:rPr lang="ko-KR" altLang="en-US" sz="1000"/>
              <a:t>저자가            </a:t>
            </a:r>
            <a:r>
              <a:rPr lang="en-US" altLang="ko-KR" sz="1000"/>
              <a:t>2014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2016 </a:t>
            </a:r>
            <a:r>
              <a:rPr lang="ko-KR" altLang="en-US" sz="1000"/>
              <a:t>년도에 쓸 논문의 카테고리를 예측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Test  : </a:t>
            </a:r>
            <a:r>
              <a:rPr lang="ko-KR" altLang="en-US" sz="1000"/>
              <a:t>저자가            </a:t>
            </a:r>
            <a:r>
              <a:rPr lang="en-US" altLang="ko-KR" sz="1000"/>
              <a:t>2016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2018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96B29B-1D5B-5B29-270D-8385D3B3D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93307"/>
              </p:ext>
            </p:extLst>
          </p:nvPr>
        </p:nvGraphicFramePr>
        <p:xfrm>
          <a:off x="1870026" y="3161684"/>
          <a:ext cx="8128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4300">
                  <a:extLst>
                    <a:ext uri="{9D8B030D-6E8A-4147-A177-3AD203B41FA5}">
                      <a16:colId xmlns:a16="http://schemas.microsoft.com/office/drawing/2014/main" val="4257850277"/>
                    </a:ext>
                  </a:extLst>
                </a:gridCol>
                <a:gridCol w="1979700">
                  <a:extLst>
                    <a:ext uri="{9D8B030D-6E8A-4147-A177-3AD203B41FA5}">
                      <a16:colId xmlns:a16="http://schemas.microsoft.com/office/drawing/2014/main" val="12266226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235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14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Input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ratio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The number of data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33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175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87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0.78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103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197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2015</a:t>
                      </a:r>
                      <a:endParaRPr lang="ko-KR" altLang="en-US" sz="1200" strike="sngStrike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</a:t>
                      </a:r>
                      <a:endParaRPr lang="ko-KR" altLang="en-US" sz="1200" strike="sngStrike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0.62</a:t>
                      </a:r>
                      <a:endParaRPr lang="ko-KR" altLang="en-US" sz="1200" strike="sngStrike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252</a:t>
                      </a:r>
                      <a:endParaRPr lang="ko-KR" altLang="en-US" sz="1200" strike="sngStrike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38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2018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0.69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537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832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A3D0A9-C100-795B-34D5-C25C5C7D54E2}"/>
              </a:ext>
            </a:extLst>
          </p:cNvPr>
          <p:cNvSpPr txBox="1"/>
          <p:nvPr/>
        </p:nvSpPr>
        <p:spPr>
          <a:xfrm>
            <a:off x="5297233" y="5756874"/>
            <a:ext cx="47933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>
                <a:solidFill>
                  <a:srgbClr val="FF0000"/>
                </a:solidFill>
              </a:rPr>
              <a:t>(2015, 2017) </a:t>
            </a:r>
            <a:r>
              <a:rPr lang="ko-KR" altLang="en-US" sz="700" b="1">
                <a:solidFill>
                  <a:srgbClr val="FF0000"/>
                </a:solidFill>
              </a:rPr>
              <a:t>사용하지 않는 이유 </a:t>
            </a:r>
            <a:r>
              <a:rPr lang="en-US" altLang="ko-KR" sz="700">
                <a:solidFill>
                  <a:srgbClr val="FF0000"/>
                </a:solidFill>
              </a:rPr>
              <a:t>: </a:t>
            </a:r>
            <a:r>
              <a:rPr lang="ko-KR" altLang="en-US" sz="700">
                <a:solidFill>
                  <a:srgbClr val="FF0000"/>
                </a:solidFill>
              </a:rPr>
              <a:t>사전학습을 기준으로 </a:t>
            </a:r>
            <a:r>
              <a:rPr lang="en-US" altLang="ko-KR" sz="700">
                <a:solidFill>
                  <a:srgbClr val="FF0000"/>
                </a:solidFill>
              </a:rPr>
              <a:t>train, valid</a:t>
            </a:r>
            <a:r>
              <a:rPr lang="ko-KR" altLang="en-US" sz="700">
                <a:solidFill>
                  <a:srgbClr val="FF0000"/>
                </a:solidFill>
              </a:rPr>
              <a:t>를 체크하지만 </a:t>
            </a:r>
            <a:r>
              <a:rPr lang="en-US" altLang="ko-KR" sz="700">
                <a:solidFill>
                  <a:srgbClr val="FF0000"/>
                </a:solidFill>
              </a:rPr>
              <a:t>2017</a:t>
            </a:r>
            <a:r>
              <a:rPr lang="ko-KR" altLang="en-US" sz="700">
                <a:solidFill>
                  <a:srgbClr val="FF0000"/>
                </a:solidFill>
              </a:rPr>
              <a:t>년도는 사전학습 되지 않음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74C59786-B6C1-46C6-7A6F-6D4A57872525}"/>
              </a:ext>
            </a:extLst>
          </p:cNvPr>
          <p:cNvSpPr/>
          <p:nvPr/>
        </p:nvSpPr>
        <p:spPr>
          <a:xfrm>
            <a:off x="10064416" y="3531268"/>
            <a:ext cx="48126" cy="1100890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AADD9D2-FF31-1703-93DC-8524DD5234B5}"/>
              </a:ext>
            </a:extLst>
          </p:cNvPr>
          <p:cNvSpPr/>
          <p:nvPr/>
        </p:nvSpPr>
        <p:spPr>
          <a:xfrm>
            <a:off x="10064416" y="4632158"/>
            <a:ext cx="48126" cy="365125"/>
          </a:xfrm>
          <a:prstGeom prst="rightBrac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1D9C704F-EDB2-EE7B-8C1D-7DEE02C6B596}"/>
              </a:ext>
            </a:extLst>
          </p:cNvPr>
          <p:cNvSpPr/>
          <p:nvPr/>
        </p:nvSpPr>
        <p:spPr>
          <a:xfrm>
            <a:off x="10064416" y="5392439"/>
            <a:ext cx="48126" cy="365125"/>
          </a:xfrm>
          <a:prstGeom prst="righ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B4FFD-8746-4411-0D8E-2D22EFAE4A32}"/>
              </a:ext>
            </a:extLst>
          </p:cNvPr>
          <p:cNvSpPr txBox="1"/>
          <p:nvPr/>
        </p:nvSpPr>
        <p:spPr>
          <a:xfrm>
            <a:off x="10113016" y="394321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train</a:t>
            </a:r>
            <a:endParaRPr lang="ko-KR" altLang="en-US" sz="12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D94A3-44E2-E8B4-17AD-E8405DE66BC0}"/>
              </a:ext>
            </a:extLst>
          </p:cNvPr>
          <p:cNvSpPr txBox="1"/>
          <p:nvPr/>
        </p:nvSpPr>
        <p:spPr>
          <a:xfrm>
            <a:off x="10113016" y="4667826"/>
            <a:ext cx="528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valid</a:t>
            </a:r>
            <a:endParaRPr lang="ko-KR" altLang="en-US" sz="12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16471-5047-4E74-BDE3-D50F8F269402}"/>
              </a:ext>
            </a:extLst>
          </p:cNvPr>
          <p:cNvSpPr txBox="1"/>
          <p:nvPr/>
        </p:nvSpPr>
        <p:spPr>
          <a:xfrm>
            <a:off x="10113016" y="5423227"/>
            <a:ext cx="458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test</a:t>
            </a:r>
            <a:endParaRPr lang="ko-KR" altLang="en-US" sz="1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AD315-7618-D87B-43C6-AD2E56D20DFE}"/>
              </a:ext>
            </a:extLst>
          </p:cNvPr>
          <p:cNvSpPr txBox="1"/>
          <p:nvPr/>
        </p:nvSpPr>
        <p:spPr>
          <a:xfrm>
            <a:off x="8871497" y="1596884"/>
            <a:ext cx="16145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3.7 : 1.7 : 4.6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50625-903D-CFF5-4481-57FF577E7025}"/>
              </a:ext>
            </a:extLst>
          </p:cNvPr>
          <p:cNvSpPr txBox="1"/>
          <p:nvPr/>
        </p:nvSpPr>
        <p:spPr>
          <a:xfrm>
            <a:off x="7507323" y="2987778"/>
            <a:ext cx="25811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>
                <a:solidFill>
                  <a:srgbClr val="FF0000"/>
                </a:solidFill>
              </a:rPr>
              <a:t>ratio</a:t>
            </a:r>
            <a:r>
              <a:rPr lang="ko-KR" altLang="en-US" sz="700" b="1">
                <a:solidFill>
                  <a:srgbClr val="FF0000"/>
                </a:solidFill>
              </a:rPr>
              <a:t> </a:t>
            </a:r>
            <a:r>
              <a:rPr lang="en-US" altLang="ko-KR" sz="700">
                <a:solidFill>
                  <a:srgbClr val="FF0000"/>
                </a:solidFill>
              </a:rPr>
              <a:t>: Input Category</a:t>
            </a:r>
            <a:r>
              <a:rPr lang="ko-KR" altLang="en-US" sz="700">
                <a:solidFill>
                  <a:srgbClr val="FF0000"/>
                </a:solidFill>
              </a:rPr>
              <a:t>와 </a:t>
            </a:r>
            <a:r>
              <a:rPr lang="en-US" altLang="ko-KR" sz="700">
                <a:solidFill>
                  <a:srgbClr val="FF0000"/>
                </a:solidFill>
              </a:rPr>
              <a:t>Output Category</a:t>
            </a:r>
            <a:r>
              <a:rPr lang="ko-KR" altLang="en-US" sz="700">
                <a:solidFill>
                  <a:srgbClr val="FF0000"/>
                </a:solidFill>
              </a:rPr>
              <a:t>에서 겹치는 비율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01324-7B72-35ED-2DD9-D3D55E045B77}"/>
              </a:ext>
            </a:extLst>
          </p:cNvPr>
          <p:cNvSpPr txBox="1"/>
          <p:nvPr/>
        </p:nvSpPr>
        <p:spPr>
          <a:xfrm>
            <a:off x="8871497" y="1319885"/>
            <a:ext cx="1535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Train</a:t>
            </a:r>
            <a:r>
              <a:rPr lang="ko-KR" altLang="en-US" sz="1200" b="1"/>
              <a:t> </a:t>
            </a:r>
            <a:r>
              <a:rPr lang="en-US" altLang="ko-KR" sz="1200" b="1"/>
              <a:t>:</a:t>
            </a:r>
            <a:r>
              <a:rPr lang="ko-KR" altLang="en-US" sz="1200" b="1"/>
              <a:t> </a:t>
            </a:r>
            <a:r>
              <a:rPr lang="en-US" altLang="ko-KR" sz="1200" b="1"/>
              <a:t>Valid  : Test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7545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b="1"/>
          </a:p>
          <a:p>
            <a:r>
              <a:rPr lang="en-US" altLang="ko-KR" sz="1600" b="1"/>
              <a:t>Task</a:t>
            </a:r>
          </a:p>
          <a:p>
            <a:pPr lvl="1"/>
            <a:endParaRPr lang="en-US" altLang="ko-KR" b="1"/>
          </a:p>
          <a:p>
            <a:pPr lvl="1"/>
            <a:r>
              <a:rPr lang="ko-KR" altLang="en-US"/>
              <a:t>네트워크 학습 </a:t>
            </a:r>
            <a:r>
              <a:rPr lang="en-US" altLang="ko-KR"/>
              <a:t>-&gt;</a:t>
            </a:r>
            <a:r>
              <a:rPr lang="ko-KR" altLang="en-US"/>
              <a:t> 미래에 작성될 논문의 카테고리를 예측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조건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미래에 생성될 페이퍼의 특징 정보를 미리 알고 있어야 함</a:t>
            </a: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6F3891-287B-81C1-9DB5-6F4D8B9AFDE5}"/>
              </a:ext>
            </a:extLst>
          </p:cNvPr>
          <p:cNvGrpSpPr/>
          <p:nvPr/>
        </p:nvGrpSpPr>
        <p:grpSpPr>
          <a:xfrm>
            <a:off x="1579642" y="3274374"/>
            <a:ext cx="4171508" cy="3306669"/>
            <a:chOff x="5327479" y="2059200"/>
            <a:chExt cx="4694921" cy="374442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96DB5F-B988-19BF-FF3C-83AFBAED652C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68D98B-C206-D50E-0FFC-927A12BB2CEA}"/>
                </a:ext>
              </a:extLst>
            </p:cNvPr>
            <p:cNvSpPr/>
            <p:nvPr/>
          </p:nvSpPr>
          <p:spPr>
            <a:xfrm>
              <a:off x="8516825" y="3595388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656857-69A7-9671-951F-4DE0F2C6E754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075F7B-5E2C-11C4-60EE-0FEB1D82E45E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B75859-EC56-28B0-8169-0F376E630D0B}"/>
                </a:ext>
              </a:extLst>
            </p:cNvPr>
            <p:cNvSpPr/>
            <p:nvPr/>
          </p:nvSpPr>
          <p:spPr>
            <a:xfrm>
              <a:off x="9663179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9DD6E7-2E40-2B7B-65C7-E2304137BC3C}"/>
                </a:ext>
              </a:extLst>
            </p:cNvPr>
            <p:cNvSpPr/>
            <p:nvPr/>
          </p:nvSpPr>
          <p:spPr>
            <a:xfrm>
              <a:off x="9663179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0BD1A8-4439-699D-77F1-2B3A1C354898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7457557" y="2902706"/>
              <a:ext cx="2205622" cy="834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6ECBEAF-02F2-9DF0-47DF-6C0198AFAA35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7457557" y="3737291"/>
              <a:ext cx="1059268" cy="208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A5783DC-7740-BAC8-14E0-5FE843AC65B5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7457557" y="2902706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60759C5-5F30-9FF5-0AFD-5CC572882150}"/>
                </a:ext>
              </a:extLst>
            </p:cNvPr>
            <p:cNvSpPr/>
            <p:nvPr/>
          </p:nvSpPr>
          <p:spPr>
            <a:xfrm>
              <a:off x="8516825" y="43762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CEA3B33-9AE2-9937-A9B4-9E0FEE307508}"/>
                </a:ext>
              </a:extLst>
            </p:cNvPr>
            <p:cNvSpPr/>
            <p:nvPr/>
          </p:nvSpPr>
          <p:spPr>
            <a:xfrm>
              <a:off x="8516825" y="2059200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3CC9D65-748F-F05E-FEC4-73998EF7CED4}"/>
                </a:ext>
              </a:extLst>
            </p:cNvPr>
            <p:cNvCxnSpPr>
              <a:stCxn id="11" idx="6"/>
              <a:endCxn id="19" idx="2"/>
            </p:cNvCxnSpPr>
            <p:nvPr/>
          </p:nvCxnSpPr>
          <p:spPr>
            <a:xfrm flipV="1">
              <a:off x="7457557" y="2221944"/>
              <a:ext cx="1059268" cy="68076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92CFE-3181-B592-64AC-5B3AB5EEA34D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7457557" y="3737291"/>
              <a:ext cx="1059268" cy="8016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9801B4-E42D-F93B-F277-3B88DDD0EFEC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457557" y="4538980"/>
              <a:ext cx="1059268" cy="40006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9DE5D69-81DE-767A-28A2-18D36B6BA138}"/>
                </a:ext>
              </a:extLst>
            </p:cNvPr>
            <p:cNvSpPr/>
            <p:nvPr/>
          </p:nvSpPr>
          <p:spPr>
            <a:xfrm>
              <a:off x="8490278" y="54781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DB4C578-2D40-4D43-49AC-A91420A926B0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>
              <a:off x="7457557" y="4939047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33A9905-CE4E-06D2-2846-2DAC30C92924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>
              <a:off x="7457557" y="4939047"/>
              <a:ext cx="1032721" cy="70183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93BED-88C9-3185-098E-CC3AF3C5FF2C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CD2637-5944-0455-BD08-35A187E1751C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7C68FDE-D71A-7B5B-D2E1-76D3D5FACC9C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059BB3-7C29-B353-E33C-DDD74369415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F862FD-C4B5-7EA9-791A-444358DD551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507BF6-07EF-929E-734E-E1CD553929AB}"/>
                </a:ext>
              </a:extLst>
            </p:cNvPr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FC845B-03B9-5DAC-2599-63108C5F9EB0}"/>
                </a:ext>
              </a:extLst>
            </p:cNvPr>
            <p:cNvCxnSpPr>
              <a:stCxn id="26" idx="6"/>
              <a:endCxn id="12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33BD6C-E865-6355-622F-1B027DAD1C43}"/>
                </a:ext>
              </a:extLst>
            </p:cNvPr>
            <p:cNvCxnSpPr>
              <a:cxnSpLocks/>
              <a:stCxn id="27" idx="6"/>
              <a:endCxn id="8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BEA73D-138E-5432-08D0-5E5CC8ED96E5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310A40-4C67-D2F9-2D3D-81198BEF4DEC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3DC1FF-5786-3A0A-5396-24D05A9385F9}"/>
                </a:ext>
              </a:extLst>
            </p:cNvPr>
            <p:cNvCxnSpPr>
              <a:stCxn id="29" idx="6"/>
              <a:endCxn id="8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BC0A94-4BBF-3A64-2AA7-8A4920CAE773}"/>
                </a:ext>
              </a:extLst>
            </p:cNvPr>
            <p:cNvSpPr txBox="1"/>
            <p:nvPr/>
          </p:nvSpPr>
          <p:spPr>
            <a:xfrm>
              <a:off x="6118912" y="263224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216EEA-B40C-9EC3-CEE6-9DC8F75E0446}"/>
                </a:ext>
              </a:extLst>
            </p:cNvPr>
            <p:cNvSpPr txBox="1"/>
            <p:nvPr/>
          </p:nvSpPr>
          <p:spPr>
            <a:xfrm>
              <a:off x="7867304" y="241096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364A2C-F5DC-93BD-0586-91F8BC0FCC23}"/>
                </a:ext>
              </a:extLst>
            </p:cNvPr>
            <p:cNvSpPr txBox="1"/>
            <p:nvPr/>
          </p:nvSpPr>
          <p:spPr>
            <a:xfrm>
              <a:off x="8287349" y="28084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B1AD66-61C0-6DBC-2EEC-30F216CC72DB}"/>
                </a:ext>
              </a:extLst>
            </p:cNvPr>
            <p:cNvSpPr txBox="1"/>
            <p:nvPr/>
          </p:nvSpPr>
          <p:spPr>
            <a:xfrm>
              <a:off x="6165454" y="297838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E6FF71-8F56-7B7D-3E62-C82A32D56D30}"/>
                </a:ext>
              </a:extLst>
            </p:cNvPr>
            <p:cNvSpPr txBox="1"/>
            <p:nvPr/>
          </p:nvSpPr>
          <p:spPr>
            <a:xfrm>
              <a:off x="6144722" y="339815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E6D441-0961-608E-EBA1-3251DF066BDD}"/>
                </a:ext>
              </a:extLst>
            </p:cNvPr>
            <p:cNvSpPr txBox="1"/>
            <p:nvPr/>
          </p:nvSpPr>
          <p:spPr>
            <a:xfrm>
              <a:off x="8455025" y="3180708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8DB10F-1084-7D6F-E6DE-FF8C9EF64782}"/>
                </a:ext>
              </a:extLst>
            </p:cNvPr>
            <p:cNvSpPr txBox="1"/>
            <p:nvPr/>
          </p:nvSpPr>
          <p:spPr>
            <a:xfrm>
              <a:off x="7870798" y="363268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B24D1A-C60F-F154-5ED1-DA24EC1C6010}"/>
                </a:ext>
              </a:extLst>
            </p:cNvPr>
            <p:cNvSpPr txBox="1"/>
            <p:nvPr/>
          </p:nvSpPr>
          <p:spPr>
            <a:xfrm>
              <a:off x="7875225" y="408492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391BCA-C96F-9042-C15B-C4F0D0956FF1}"/>
                </a:ext>
              </a:extLst>
            </p:cNvPr>
            <p:cNvSpPr txBox="1"/>
            <p:nvPr/>
          </p:nvSpPr>
          <p:spPr>
            <a:xfrm>
              <a:off x="6113505" y="37899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C13F57-84D8-C585-5AAE-FB5EC2246893}"/>
                </a:ext>
              </a:extLst>
            </p:cNvPr>
            <p:cNvSpPr txBox="1"/>
            <p:nvPr/>
          </p:nvSpPr>
          <p:spPr>
            <a:xfrm>
              <a:off x="6105223" y="468800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3A96DD-7512-7E4B-AB50-4A111ABC82BE}"/>
                </a:ext>
              </a:extLst>
            </p:cNvPr>
            <p:cNvSpPr txBox="1"/>
            <p:nvPr/>
          </p:nvSpPr>
          <p:spPr>
            <a:xfrm>
              <a:off x="6080113" y="518224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88270-D38A-CC52-4E8A-8FEE2B8E9E8B}"/>
                </a:ext>
              </a:extLst>
            </p:cNvPr>
            <p:cNvSpPr txBox="1"/>
            <p:nvPr/>
          </p:nvSpPr>
          <p:spPr>
            <a:xfrm>
              <a:off x="7874456" y="526584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8DBDB9-EE77-E0D2-9CEC-0B02DB90BA1B}"/>
                </a:ext>
              </a:extLst>
            </p:cNvPr>
            <p:cNvSpPr txBox="1"/>
            <p:nvPr/>
          </p:nvSpPr>
          <p:spPr>
            <a:xfrm>
              <a:off x="7837041" y="458028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08B7C0-BDCD-ECB6-EDAF-478C30526A32}"/>
                </a:ext>
              </a:extLst>
            </p:cNvPr>
            <p:cNvSpPr txBox="1"/>
            <p:nvPr/>
          </p:nvSpPr>
          <p:spPr>
            <a:xfrm>
              <a:off x="8524724" y="483132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DA6F01-858C-7824-47F3-69EFA79E601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3312662" y="4900000"/>
            <a:ext cx="0" cy="773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4B4554-FB85-B0DB-25FF-08A616C55D5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312662" y="4162985"/>
            <a:ext cx="0" cy="4495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CDB4AFA-9FD2-5DEF-7A3B-EB322FD4FE21}"/>
              </a:ext>
            </a:extLst>
          </p:cNvPr>
          <p:cNvSpPr/>
          <p:nvPr/>
        </p:nvSpPr>
        <p:spPr>
          <a:xfrm>
            <a:off x="9172800" y="4805428"/>
            <a:ext cx="319173" cy="28743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F9793-ADAE-B6CB-524A-8921417A5BD6}"/>
              </a:ext>
            </a:extLst>
          </p:cNvPr>
          <p:cNvSpPr txBox="1"/>
          <p:nvPr/>
        </p:nvSpPr>
        <p:spPr>
          <a:xfrm>
            <a:off x="9049980" y="4574268"/>
            <a:ext cx="71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2019</a:t>
            </a:r>
            <a:endParaRPr lang="ko-KR" altLang="en-US" sz="1200" b="1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131970-F0DD-A1BA-C659-1386D81AA64E}"/>
              </a:ext>
            </a:extLst>
          </p:cNvPr>
          <p:cNvGrpSpPr/>
          <p:nvPr/>
        </p:nvGrpSpPr>
        <p:grpSpPr>
          <a:xfrm rot="5400000">
            <a:off x="9265094" y="4743372"/>
            <a:ext cx="134583" cy="956449"/>
            <a:chOff x="5885447" y="1262270"/>
            <a:chExt cx="152400" cy="107645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9F451D3-01CB-A533-6613-7AB699C62D3B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83186C-9D68-F6BF-EA3C-961A2CF8DA64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D9346DA-403E-73B2-9D5B-687D2AE34483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2EDCD28-AD94-0C19-CCFF-9A5C18DCD3D8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9F1AE04-E7F1-F5ED-BD43-B20F7288F849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D5F3CF-B6A1-EE90-B3E9-570B5CF7F162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A95C12F-17F4-B4AA-432C-433F0455993E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6E44F77-723B-AE58-8C2E-90A66359EE8A}"/>
              </a:ext>
            </a:extLst>
          </p:cNvPr>
          <p:cNvSpPr/>
          <p:nvPr/>
        </p:nvSpPr>
        <p:spPr>
          <a:xfrm>
            <a:off x="6356846" y="4663903"/>
            <a:ext cx="746535" cy="25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B1ED9C-02FB-BBC6-6B2F-3207D51E2CED}"/>
              </a:ext>
            </a:extLst>
          </p:cNvPr>
          <p:cNvSpPr txBox="1"/>
          <p:nvPr/>
        </p:nvSpPr>
        <p:spPr>
          <a:xfrm>
            <a:off x="7887146" y="4114380"/>
            <a:ext cx="284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What is your paper research category?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1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9509</TotalTime>
  <Words>1576</Words>
  <Application>Microsoft Office PowerPoint</Application>
  <PresentationFormat>와이드스크린</PresentationFormat>
  <Paragraphs>546</Paragraphs>
  <Slides>22</Slides>
  <Notes>12</Notes>
  <HiddenSlides>5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진행 중인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A Large-Scale Chalenge for Machine Learning on Graphs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A Large-Scale Chalenge for Machine Learning on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정남규</cp:lastModifiedBy>
  <cp:revision>125</cp:revision>
  <dcterms:created xsi:type="dcterms:W3CDTF">2021-09-12T04:18:05Z</dcterms:created>
  <dcterms:modified xsi:type="dcterms:W3CDTF">2022-08-18T04:02:13Z</dcterms:modified>
</cp:coreProperties>
</file>