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54" r:id="rId3"/>
    <p:sldId id="356" r:id="rId4"/>
    <p:sldId id="358" r:id="rId5"/>
    <p:sldId id="359" r:id="rId6"/>
    <p:sldId id="360" r:id="rId7"/>
    <p:sldId id="362" r:id="rId8"/>
    <p:sldId id="361" r:id="rId9"/>
    <p:sldId id="317" r:id="rId10"/>
    <p:sldId id="347" r:id="rId11"/>
    <p:sldId id="345" r:id="rId12"/>
    <p:sldId id="353" r:id="rId13"/>
    <p:sldId id="340" r:id="rId14"/>
    <p:sldId id="338" r:id="rId15"/>
    <p:sldId id="339" r:id="rId16"/>
    <p:sldId id="337" r:id="rId17"/>
    <p:sldId id="31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4552" autoAdjust="0"/>
  </p:normalViewPr>
  <p:slideViewPr>
    <p:cSldViewPr snapToGrid="0">
      <p:cViewPr varScale="1">
        <p:scale>
          <a:sx n="74" d="100"/>
          <a:sy n="74" d="100"/>
        </p:scale>
        <p:origin x="72" y="3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6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3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4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8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3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127" y="1938573"/>
            <a:ext cx="7547502" cy="401151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4490" y="4306185"/>
            <a:ext cx="3003884" cy="55457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Namgyu Jung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C442-C06A-45C1-8321-3927C2D99942}"/>
              </a:ext>
            </a:extLst>
          </p:cNvPr>
          <p:cNvSpPr/>
          <p:nvPr userDrawn="1"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4A10E0-4E1A-4D5A-BDD5-1C563E75E7A1}"/>
              </a:ext>
            </a:extLst>
          </p:cNvPr>
          <p:cNvCxnSpPr>
            <a:cxnSpLocks/>
          </p:cNvCxnSpPr>
          <p:nvPr userDrawn="1"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667771" cy="32631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11713640" cy="53609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356350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A5FBF-6998-4CA5-8DD2-07764962267E}"/>
              </a:ext>
            </a:extLst>
          </p:cNvPr>
          <p:cNvCxnSpPr>
            <a:cxnSpLocks/>
          </p:cNvCxnSpPr>
          <p:nvPr userDrawn="1"/>
        </p:nvCxnSpPr>
        <p:spPr>
          <a:xfrm>
            <a:off x="293876" y="770749"/>
            <a:ext cx="3490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2457127" y="1970393"/>
            <a:ext cx="76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Lab seminar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5875830" y="4326173"/>
            <a:ext cx="42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Intelligent Information Processing Lab</a:t>
            </a:r>
          </a:p>
          <a:p>
            <a:pPr algn="r"/>
            <a:r>
              <a:rPr lang="en-US" altLang="ko-KR" sz="1200"/>
              <a:t>		Namgyu Jung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F89DF9-8498-2A74-452D-D70FBD6CFB60}"/>
              </a:ext>
            </a:extLst>
          </p:cNvPr>
          <p:cNvSpPr txBox="1"/>
          <p:nvPr/>
        </p:nvSpPr>
        <p:spPr>
          <a:xfrm>
            <a:off x="3480881" y="2394787"/>
            <a:ext cx="5384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서지 네트워크 환경에서 동적 시공간 관계 분석을 통한 미래 연구 카테고리 추천 방안 연구</a:t>
            </a:r>
          </a:p>
        </p:txBody>
      </p: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sz="1600" b="1"/>
          </a:p>
          <a:p>
            <a:r>
              <a:rPr lang="en-US" altLang="ko-KR" sz="1600" b="1"/>
              <a:t>Node</a:t>
            </a:r>
          </a:p>
          <a:p>
            <a:pPr lvl="1"/>
            <a:endParaRPr lang="en-US" altLang="ko-KR">
              <a:solidFill>
                <a:schemeClr val="accent6"/>
              </a:solidFill>
            </a:endParaRPr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P</a:t>
            </a:r>
            <a:r>
              <a:rPr lang="en-US" altLang="ko-KR"/>
              <a:t>aper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5"/>
                </a:solidFill>
              </a:rPr>
              <a:t>A</a:t>
            </a:r>
            <a:r>
              <a:rPr lang="en-US" altLang="ko-KR"/>
              <a:t>uthor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 sz="1600" b="1"/>
              <a:t>Edge</a:t>
            </a:r>
          </a:p>
          <a:p>
            <a:pPr lvl="1"/>
            <a:endParaRPr lang="en-US" altLang="ko-KR" b="1"/>
          </a:p>
          <a:p>
            <a:pPr lvl="1"/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endParaRPr lang="en-US" altLang="ko-KR" b="1">
              <a:solidFill>
                <a:schemeClr val="accent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7228469" y="2336268"/>
            <a:ext cx="2130078" cy="3285565"/>
            <a:chOff x="5327479" y="2414474"/>
            <a:chExt cx="2130078" cy="328556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cxnSpLocks/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6045921" y="26115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6198848" y="347684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6187975" y="477147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990E13-2758-57E9-A181-EABDFD4BE952}"/>
                </a:ext>
              </a:extLst>
            </p:cNvPr>
            <p:cNvSpPr txBox="1"/>
            <p:nvPr/>
          </p:nvSpPr>
          <p:spPr>
            <a:xfrm>
              <a:off x="6187975" y="510179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46096C1-9F29-0983-4F9F-A9A4C4A0F84E}"/>
                </a:ext>
              </a:extLst>
            </p:cNvPr>
            <p:cNvSpPr txBox="1"/>
            <p:nvPr/>
          </p:nvSpPr>
          <p:spPr>
            <a:xfrm>
              <a:off x="6198069" y="380402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C057BA-C4F0-0289-FB0B-83FFB94D5AEB}"/>
                </a:ext>
              </a:extLst>
            </p:cNvPr>
            <p:cNvSpPr txBox="1"/>
            <p:nvPr/>
          </p:nvSpPr>
          <p:spPr>
            <a:xfrm>
              <a:off x="6038334" y="294934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9178937" y="3821829"/>
            <a:ext cx="0" cy="876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178937" y="2987244"/>
            <a:ext cx="0" cy="509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8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sz="1600" b="1"/>
          </a:p>
          <a:p>
            <a:r>
              <a:rPr lang="en-US" altLang="ko-KR" b="1"/>
              <a:t>Node Attribute</a:t>
            </a:r>
            <a:endParaRPr lang="en-US" altLang="ko-KR" sz="1600" b="1"/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Seed			: 42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Loader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Batch_size			: 128</a:t>
            </a:r>
          </a:p>
          <a:p>
            <a:pPr lvl="2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Optimizer 			: SparseAdam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Learning rate		: 0.01</a:t>
            </a:r>
          </a:p>
          <a:p>
            <a:pPr lvl="2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Model 			: Metapath2Vec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Metapath 			: </a:t>
            </a:r>
            <a:r>
              <a:rPr lang="en-US" altLang="ko-KR" b="1">
                <a:solidFill>
                  <a:srgbClr val="00B0F0"/>
                </a:solidFill>
              </a:rPr>
              <a:t>A</a:t>
            </a:r>
            <a:r>
              <a:rPr lang="en-US" altLang="ko-KR" b="1"/>
              <a:t> – </a:t>
            </a:r>
            <a:r>
              <a:rPr lang="en-US" altLang="ko-KR" b="1">
                <a:solidFill>
                  <a:schemeClr val="accent6"/>
                </a:solidFill>
              </a:rPr>
              <a:t>P </a:t>
            </a:r>
            <a:r>
              <a:rPr lang="en-US" altLang="ko-KR" b="1"/>
              <a:t>– </a:t>
            </a:r>
            <a:r>
              <a:rPr lang="en-US" altLang="ko-KR" b="1">
                <a:solidFill>
                  <a:srgbClr val="00B0F0"/>
                </a:solidFill>
              </a:rPr>
              <a:t>A</a:t>
            </a:r>
            <a:endParaRPr lang="en-US" altLang="ko-KR">
              <a:solidFill>
                <a:srgbClr val="00B0F0"/>
              </a:solidFill>
            </a:endParaRPr>
          </a:p>
          <a:p>
            <a:pPr lvl="2"/>
            <a:endParaRPr lang="en-US" altLang="ko-KR"/>
          </a:p>
          <a:p>
            <a:pPr lvl="2"/>
            <a:r>
              <a:rPr lang="en-US" altLang="ko-KR"/>
              <a:t>Embedding dim		: 128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Walk_length 		: 50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Context_size		: 3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Walks_per_node		: 5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Num_negative_samples		: 1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Sparse			: Ture</a:t>
            </a:r>
          </a:p>
        </p:txBody>
      </p:sp>
    </p:spTree>
    <p:extLst>
      <p:ext uri="{BB962C8B-B14F-4D97-AF65-F5344CB8AC3E}">
        <p14:creationId xmlns:p14="http://schemas.microsoft.com/office/powerpoint/2010/main" val="229003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 dirty="0"/>
              <a:t>서지 네트워크 환경에서 동적 시공간 관계 분석을 통한 연구 카테고리 추천 방안 연구</a:t>
            </a:r>
            <a:endParaRPr lang="en-US" altLang="ko-KR" sz="1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/>
              <a:t>실험 비교</a:t>
            </a:r>
            <a:endParaRPr lang="en-US" altLang="ko-KR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D085C87-2B4A-280D-8076-2DB4B863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8891"/>
              </p:ext>
            </p:extLst>
          </p:nvPr>
        </p:nvGraphicFramePr>
        <p:xfrm>
          <a:off x="1915252" y="174010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03628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16316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4310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4264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089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Test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12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MLP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0.21</a:t>
                      </a:r>
                      <a:r>
                        <a:rPr lang="en-US" altLang="ko-KR" sz="900"/>
                        <a:t> ( 0.01 )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97.33</a:t>
                      </a:r>
                      <a:r>
                        <a:rPr lang="en-US" altLang="ko-KR" sz="900"/>
                        <a:t> ( 0.19 )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25.62</a:t>
                      </a:r>
                      <a:r>
                        <a:rPr lang="en-US" altLang="ko-KR" sz="900"/>
                        <a:t> ( 0.36 )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22.89</a:t>
                      </a:r>
                      <a:r>
                        <a:rPr lang="en-US" altLang="ko-KR" sz="900"/>
                        <a:t> ( 0.33 )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GCN </a:t>
                      </a:r>
                      <a:r>
                        <a:rPr lang="en-US" altLang="ko-KR" sz="1000" dirty="0"/>
                        <a:t>ICLR 2017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0.12</a:t>
                      </a:r>
                      <a:r>
                        <a:rPr lang="en-US" altLang="ko-KR" sz="900"/>
                        <a:t> ( 0.01 )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95.99</a:t>
                      </a:r>
                      <a:r>
                        <a:rPr lang="en-US" altLang="ko-KR" sz="900"/>
                        <a:t> ( 0.16 )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41.78</a:t>
                      </a:r>
                      <a:r>
                        <a:rPr lang="en-US" altLang="ko-KR" sz="900"/>
                        <a:t> ( 0.48 )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38.58</a:t>
                      </a:r>
                      <a:r>
                        <a:rPr lang="en-US" altLang="ko-KR" sz="900"/>
                        <a:t> ( 0.16 )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GAT </a:t>
                      </a:r>
                      <a:r>
                        <a:rPr lang="en-US" altLang="ko-KR" sz="1000" dirty="0"/>
                        <a:t>ICLR 2018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0.10</a:t>
                      </a:r>
                      <a:r>
                        <a:rPr lang="en-US" altLang="ko-KR" sz="900"/>
                        <a:t> ( 0.01 )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96.37</a:t>
                      </a:r>
                      <a:r>
                        <a:rPr lang="en-US" altLang="ko-KR" sz="900"/>
                        <a:t> ( 0.20 )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41.43</a:t>
                      </a:r>
                      <a:r>
                        <a:rPr lang="en-US" altLang="ko-KR" sz="900"/>
                        <a:t> ( 0.34 )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38.54</a:t>
                      </a:r>
                      <a:r>
                        <a:rPr lang="en-US" altLang="ko-KR" sz="900"/>
                        <a:t> ( 0.37 )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61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 </a:t>
                      </a:r>
                      <a:r>
                        <a:rPr lang="en-US" altLang="ko-KR" sz="1000" dirty="0"/>
                        <a:t>WWW 2019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7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HGT </a:t>
                      </a:r>
                      <a:r>
                        <a:rPr lang="en-US" altLang="ko-KR" sz="1000" dirty="0"/>
                        <a:t>WWW 2020</a:t>
                      </a:r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0.07</a:t>
                      </a:r>
                      <a:r>
                        <a:rPr lang="en-US" altLang="ko-KR" sz="900"/>
                        <a:t> ( 0.04 )</a:t>
                      </a:r>
                      <a:endParaRPr lang="ko-KR" altLang="en-US" sz="9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98.42</a:t>
                      </a:r>
                      <a:r>
                        <a:rPr lang="en-US" altLang="ko-KR" sz="900"/>
                        <a:t> ( 1.25 )</a:t>
                      </a:r>
                      <a:endParaRPr lang="ko-KR" altLang="en-US" sz="9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36.87</a:t>
                      </a:r>
                      <a:r>
                        <a:rPr lang="en-US" altLang="ko-KR" sz="900"/>
                        <a:t> ( 0.45 )</a:t>
                      </a:r>
                      <a:endParaRPr lang="ko-KR" altLang="en-US" sz="9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33.25</a:t>
                      </a:r>
                      <a:r>
                        <a:rPr lang="en-US" altLang="ko-KR" sz="900"/>
                        <a:t> ( 0.41 )</a:t>
                      </a:r>
                      <a:endParaRPr lang="ko-KR" altLang="en-US" sz="9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4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347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26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40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5422875"/>
          </a:xfrm>
        </p:spPr>
        <p:txBody>
          <a:bodyPr>
            <a:normAutofit lnSpcReduction="10000"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Metapath extraction</a:t>
            </a:r>
          </a:p>
          <a:p>
            <a:pPr lvl="1"/>
            <a:endParaRPr lang="en-US" altLang="ko-KR" sz="1000" b="1"/>
          </a:p>
          <a:p>
            <a:pPr lvl="1"/>
            <a:r>
              <a:rPr lang="en-US" altLang="ko-KR" sz="1000" b="1"/>
              <a:t>Node A </a:t>
            </a:r>
            <a:r>
              <a:rPr lang="ko-KR" altLang="en-US" sz="1000" b="1"/>
              <a:t>당 시작 패스 개수 </a:t>
            </a:r>
            <a:r>
              <a:rPr lang="en-US" altLang="ko-KR" sz="1000" b="1"/>
              <a:t>: </a:t>
            </a:r>
            <a:r>
              <a:rPr lang="ko-KR" altLang="en-US" sz="1000" b="1"/>
              <a:t> </a:t>
            </a:r>
            <a:r>
              <a:rPr lang="en-US" altLang="ko-KR" sz="1000" b="1"/>
              <a:t>10</a:t>
            </a:r>
            <a:r>
              <a:rPr lang="ko-KR" altLang="en-US" sz="1000" b="1"/>
              <a:t>개</a:t>
            </a:r>
            <a:r>
              <a:rPr lang="en-US" altLang="ko-KR" sz="600" b="1">
                <a:solidFill>
                  <a:srgbClr val="FF0000"/>
                </a:solidFill>
              </a:rPr>
              <a:t>( default )</a:t>
            </a:r>
            <a:r>
              <a:rPr lang="ko-KR" altLang="en-US" sz="1000" b="1"/>
              <a:t> </a:t>
            </a:r>
            <a:r>
              <a:rPr lang="en-US" altLang="ko-KR" sz="1000" b="1"/>
              <a:t>* max(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Author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  <a:r>
              <a:rPr lang="en-US" altLang="ko-KR" sz="1000" b="1"/>
              <a:t>,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Venue</a:t>
            </a:r>
            <a:r>
              <a:rPr lang="en-US" altLang="ko-KR" sz="1000" b="1">
                <a:solidFill>
                  <a:srgbClr val="FF0000"/>
                </a:solidFill>
              </a:rPr>
              <a:t> ) </a:t>
            </a:r>
            <a:r>
              <a:rPr lang="en-US" altLang="ko-KR" sz="1000" b="1"/>
              <a:t>,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Category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  <a:r>
              <a:rPr lang="en-US" altLang="ko-KR" sz="1000" b="1"/>
              <a:t> ) *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type( Node A )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A99C136-9969-8A15-CAD4-A829854ED305}"/>
              </a:ext>
            </a:extLst>
          </p:cNvPr>
          <p:cNvSpPr/>
          <p:nvPr/>
        </p:nvSpPr>
        <p:spPr>
          <a:xfrm>
            <a:off x="4331368" y="3429000"/>
            <a:ext cx="800100" cy="53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5E7207B2-07EE-4FCD-4F0F-86B2DF21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04567"/>
              </p:ext>
            </p:extLst>
          </p:nvPr>
        </p:nvGraphicFramePr>
        <p:xfrm>
          <a:off x="6585954" y="2094310"/>
          <a:ext cx="4049962" cy="351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64">
                  <a:extLst>
                    <a:ext uri="{9D8B030D-6E8A-4147-A177-3AD203B41FA5}">
                      <a16:colId xmlns:a16="http://schemas.microsoft.com/office/drawing/2014/main" val="4203918620"/>
                    </a:ext>
                  </a:extLst>
                </a:gridCol>
                <a:gridCol w="2514598">
                  <a:extLst>
                    <a:ext uri="{9D8B030D-6E8A-4147-A177-3AD203B41FA5}">
                      <a16:colId xmlns:a16="http://schemas.microsoft.com/office/drawing/2014/main" val="3201067984"/>
                    </a:ext>
                  </a:extLst>
                </a:gridCol>
              </a:tblGrid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YEAR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The number of paths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997830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513,251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400962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1,115,119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89989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1,639,693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635203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2,570,605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924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3,372,088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86686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4,058,625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155064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74DB67-1611-67C2-E35D-8C1B1BB16083}"/>
              </a:ext>
            </a:extLst>
          </p:cNvPr>
          <p:cNvCxnSpPr/>
          <p:nvPr/>
        </p:nvCxnSpPr>
        <p:spPr>
          <a:xfrm>
            <a:off x="1082843" y="4752475"/>
            <a:ext cx="6737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Mask Metapath Recovery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3645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Temporal Order Prediction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8079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5422875"/>
          </a:xfrm>
        </p:spPr>
        <p:txBody>
          <a:bodyPr>
            <a:normAutofit/>
          </a:bodyPr>
          <a:lstStyle/>
          <a:p>
            <a:r>
              <a:rPr lang="en-US" altLang="ko-KR" sz="1200" b="1"/>
              <a:t>Explainable Recommendation</a:t>
            </a:r>
            <a:endParaRPr lang="en-US" altLang="ko-KR" sz="1200">
              <a:solidFill>
                <a:srgbClr val="FF0000"/>
              </a:solidFill>
            </a:endParaRPr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저자와 추천된 연구 카테고리 사이 랜덤 워크를 진행하여 다양한 패스 생성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생성된 패스를 사전학습된 모델에 넣고 수치화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저자 </a:t>
            </a:r>
            <a:r>
              <a:rPr lang="en-US" altLang="ko-KR" sz="1000"/>
              <a:t>A -&gt; 2014 </a:t>
            </a:r>
            <a:r>
              <a:rPr lang="ko-KR" altLang="en-US" sz="1000"/>
              <a:t>논문</a:t>
            </a:r>
            <a:r>
              <a:rPr lang="en-US" altLang="ko-KR" sz="1000"/>
              <a:t>	-&gt;	?	-&gt;	?	-&gt;	?	-&gt;	Multi Modal</a:t>
            </a:r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2014 </a:t>
            </a:r>
            <a:r>
              <a:rPr lang="ko-KR" altLang="en-US" sz="1000"/>
              <a:t>논문</a:t>
            </a:r>
            <a:r>
              <a:rPr lang="en-US" altLang="ko-KR" sz="1000"/>
              <a:t>		-&gt;	?	-&gt;	?	-&gt;	?	-&gt;	Multi Modal</a:t>
            </a:r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2014 </a:t>
            </a:r>
            <a:r>
              <a:rPr lang="ko-KR" altLang="en-US" sz="1000"/>
              <a:t>논문</a:t>
            </a:r>
            <a:r>
              <a:rPr lang="en-US" altLang="ko-KR" sz="1000"/>
              <a:t>		-&gt;	?	-&gt;	?	-&gt;	?	-&gt;	Multi Modal</a:t>
            </a:r>
          </a:p>
          <a:p>
            <a:pPr lvl="1"/>
            <a:endParaRPr lang="en-US" altLang="ko-KR" sz="1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D24D5-5364-1541-9EB7-8A746F7FECF1}"/>
              </a:ext>
            </a:extLst>
          </p:cNvPr>
          <p:cNvSpPr/>
          <p:nvPr/>
        </p:nvSpPr>
        <p:spPr>
          <a:xfrm>
            <a:off x="998621" y="2457837"/>
            <a:ext cx="1299410" cy="435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9B4C5-3A20-F7CD-E531-5BB9D7F71025}"/>
              </a:ext>
            </a:extLst>
          </p:cNvPr>
          <p:cNvSpPr txBox="1"/>
          <p:nvPr/>
        </p:nvSpPr>
        <p:spPr>
          <a:xfrm>
            <a:off x="1392486" y="2317398"/>
            <a:ext cx="5116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Input</a:t>
            </a:r>
            <a:endParaRPr lang="ko-KR" altLang="en-US" sz="10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D1E1D-4FC5-47FF-4F56-EA62A02B96F7}"/>
              </a:ext>
            </a:extLst>
          </p:cNvPr>
          <p:cNvSpPr/>
          <p:nvPr/>
        </p:nvSpPr>
        <p:spPr>
          <a:xfrm>
            <a:off x="9450805" y="2457837"/>
            <a:ext cx="830179" cy="435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7F26-AF5C-A9B2-A543-B0FEEE5628EB}"/>
              </a:ext>
            </a:extLst>
          </p:cNvPr>
          <p:cNvSpPr txBox="1"/>
          <p:nvPr/>
        </p:nvSpPr>
        <p:spPr>
          <a:xfrm>
            <a:off x="9555552" y="2317397"/>
            <a:ext cx="62068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Output</a:t>
            </a:r>
            <a:endParaRPr lang="ko-KR" altLang="en-US" sz="10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40FAA5-4DCE-797B-EF47-45F5A8E72F59}"/>
              </a:ext>
            </a:extLst>
          </p:cNvPr>
          <p:cNvSpPr/>
          <p:nvPr/>
        </p:nvSpPr>
        <p:spPr>
          <a:xfrm>
            <a:off x="3422984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자연어 학회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8AB269-B0E9-20E1-87A4-22BB293EE6C7}"/>
              </a:ext>
            </a:extLst>
          </p:cNvPr>
          <p:cNvSpPr/>
          <p:nvPr/>
        </p:nvSpPr>
        <p:spPr>
          <a:xfrm>
            <a:off x="5287879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2013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79CB89-1695-3913-85F5-557A2E8C9B44}"/>
              </a:ext>
            </a:extLst>
          </p:cNvPr>
          <p:cNvSpPr/>
          <p:nvPr/>
        </p:nvSpPr>
        <p:spPr>
          <a:xfrm>
            <a:off x="7098631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2012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D12038-C03F-8CBB-E5F8-7F988880EF22}"/>
              </a:ext>
            </a:extLst>
          </p:cNvPr>
          <p:cNvSpPr/>
          <p:nvPr/>
        </p:nvSpPr>
        <p:spPr>
          <a:xfrm>
            <a:off x="3422984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Expalinable AI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73059-F489-E183-22A1-6F2E79A239AC}"/>
              </a:ext>
            </a:extLst>
          </p:cNvPr>
          <p:cNvSpPr/>
          <p:nvPr/>
        </p:nvSpPr>
        <p:spPr>
          <a:xfrm>
            <a:off x="5287879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2014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F58A36-3C30-2BDD-BEAA-0AA05C709B2C}"/>
              </a:ext>
            </a:extLst>
          </p:cNvPr>
          <p:cNvSpPr/>
          <p:nvPr/>
        </p:nvSpPr>
        <p:spPr>
          <a:xfrm>
            <a:off x="7098631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2015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D242-E064-4B47-5B9A-E8904DC7B3A1}"/>
              </a:ext>
            </a:extLst>
          </p:cNvPr>
          <p:cNvSpPr txBox="1"/>
          <p:nvPr/>
        </p:nvSpPr>
        <p:spPr>
          <a:xfrm>
            <a:off x="10635916" y="387154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0.43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6C700-F597-4B3A-CFC2-5F5900305E00}"/>
              </a:ext>
            </a:extLst>
          </p:cNvPr>
          <p:cNvSpPr txBox="1"/>
          <p:nvPr/>
        </p:nvSpPr>
        <p:spPr>
          <a:xfrm>
            <a:off x="10635916" y="531245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0.76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464BD8-CE1E-61D5-21C9-E011BBD3A71B}"/>
              </a:ext>
            </a:extLst>
          </p:cNvPr>
          <p:cNvSpPr txBox="1"/>
          <p:nvPr/>
        </p:nvSpPr>
        <p:spPr>
          <a:xfrm>
            <a:off x="10688013" y="3214025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Path</a:t>
            </a:r>
            <a:br>
              <a:rPr lang="en-US" altLang="ko-KR" sz="1100" b="1"/>
            </a:br>
            <a:r>
              <a:rPr lang="en-US" altLang="ko-KR" sz="1100" b="1"/>
              <a:t>score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04449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876524" cy="326314"/>
          </a:xfrm>
        </p:spPr>
        <p:txBody>
          <a:bodyPr>
            <a:normAutofit fontScale="90000"/>
          </a:bodyPr>
          <a:lstStyle/>
          <a:p>
            <a:r>
              <a:rPr lang="en-US" altLang="ko-KR" sz="1800"/>
              <a:t>A Large-Scale Chalenge for Machine Learning on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작년 대회 리더보드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E469B-6783-368F-3FF3-6BC5822A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70" y="1665272"/>
            <a:ext cx="5239981" cy="46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61AE7-B91F-E47C-A595-9C60CD00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카테고리 </a:t>
            </a:r>
            <a:r>
              <a:rPr lang="en-US" altLang="ko-KR"/>
              <a:t>( 35</a:t>
            </a:r>
            <a:r>
              <a:rPr lang="ko-KR" altLang="en-US"/>
              <a:t>개 </a:t>
            </a:r>
            <a:r>
              <a:rPr lang="en-US" altLang="ko-KR"/>
              <a:t>) &amp; </a:t>
            </a:r>
            <a:r>
              <a:rPr lang="ko-KR" altLang="en-US"/>
              <a:t>패턴 </a:t>
            </a:r>
            <a:r>
              <a:rPr lang="en-US" altLang="ko-KR"/>
              <a:t>( 50</a:t>
            </a:r>
            <a:r>
              <a:rPr lang="ko-KR" altLang="en-US"/>
              <a:t>개 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2C13C-9346-7BD7-276B-26BEE500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3958528" cy="536090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Computer Science, Interdisciplinary Applications</a:t>
            </a:r>
          </a:p>
          <a:p>
            <a:endParaRPr lang="en-US" altLang="ko-KR"/>
          </a:p>
          <a:p>
            <a:r>
              <a:rPr lang="en-US" altLang="ko-KR"/>
              <a:t>Biology</a:t>
            </a:r>
          </a:p>
          <a:p>
            <a:endParaRPr lang="en-US" altLang="ko-KR"/>
          </a:p>
          <a:p>
            <a:r>
              <a:rPr lang="en-US" altLang="ko-KR"/>
              <a:t>Engineering, Biomedical</a:t>
            </a:r>
          </a:p>
          <a:p>
            <a:endParaRPr lang="en-US" altLang="ko-KR"/>
          </a:p>
          <a:p>
            <a:r>
              <a:rPr lang="en-US" altLang="ko-KR"/>
              <a:t>Mathematical &amp; Computational Biology</a:t>
            </a:r>
          </a:p>
          <a:p>
            <a:endParaRPr lang="en-US" altLang="ko-KR"/>
          </a:p>
          <a:p>
            <a:r>
              <a:rPr lang="en-US" altLang="ko-KR"/>
              <a:t>Mathematics, Applied</a:t>
            </a:r>
          </a:p>
          <a:p>
            <a:endParaRPr lang="en-US" altLang="ko-KR"/>
          </a:p>
          <a:p>
            <a:r>
              <a:rPr lang="en-US" altLang="ko-KR"/>
              <a:t>Engineering, Electrical &amp; Electronic</a:t>
            </a:r>
          </a:p>
          <a:p>
            <a:endParaRPr lang="en-US" altLang="ko-KR"/>
          </a:p>
          <a:p>
            <a:r>
              <a:rPr lang="en-US" altLang="ko-KR"/>
              <a:t>Imaging Science &amp; Photographic Technology</a:t>
            </a:r>
          </a:p>
          <a:p>
            <a:endParaRPr lang="en-US" altLang="ko-KR"/>
          </a:p>
          <a:p>
            <a:r>
              <a:rPr lang="en-US" altLang="ko-KR"/>
              <a:t>Radiology, Nuclear Medicine &amp; Medical Imaging</a:t>
            </a:r>
          </a:p>
          <a:p>
            <a:endParaRPr lang="en-US" altLang="ko-KR"/>
          </a:p>
          <a:p>
            <a:r>
              <a:rPr lang="en-US" altLang="ko-KR"/>
              <a:t>Operations Research &amp; Management Science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Biochemical Research Methods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Biotechnology &amp; Applied Microbiology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D9A315-3802-603B-1D3C-3DF848F2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7FBCDF3-8358-4437-F10B-38B5078813AF}"/>
              </a:ext>
            </a:extLst>
          </p:cNvPr>
          <p:cNvSpPr txBox="1">
            <a:spLocks/>
          </p:cNvSpPr>
          <p:nvPr/>
        </p:nvSpPr>
        <p:spPr>
          <a:xfrm>
            <a:off x="4252404" y="501653"/>
            <a:ext cx="3958528" cy="585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Automation &amp; Control Systems</a:t>
            </a:r>
          </a:p>
          <a:p>
            <a:endParaRPr lang="en-US" altLang="ko-KR"/>
          </a:p>
          <a:p>
            <a:r>
              <a:rPr lang="en-US" altLang="ko-KR"/>
              <a:t>Mathematics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Geochemistry &amp; Geophysics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Remote Sensing</a:t>
            </a:r>
          </a:p>
          <a:p>
            <a:endParaRPr lang="en-US" altLang="ko-KR"/>
          </a:p>
          <a:p>
            <a:r>
              <a:rPr lang="en-US" altLang="ko-KR"/>
              <a:t>Telecommunications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Neuroimaging</a:t>
            </a:r>
          </a:p>
          <a:p>
            <a:endParaRPr lang="en-US" altLang="ko-KR"/>
          </a:p>
          <a:p>
            <a:r>
              <a:rPr lang="en-US" altLang="ko-KR"/>
              <a:t>Neurosciences</a:t>
            </a:r>
          </a:p>
          <a:p>
            <a:endParaRPr lang="en-US" altLang="ko-KR"/>
          </a:p>
          <a:p>
            <a:r>
              <a:rPr lang="en-US" altLang="ko-KR"/>
              <a:t>Computer Science, Software Engineering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Logic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Computer Science, Cybernetics</a:t>
            </a:r>
          </a:p>
          <a:p>
            <a:endParaRPr lang="en-US" altLang="ko-KR"/>
          </a:p>
          <a:p>
            <a:r>
              <a:rPr lang="en-US" altLang="ko-KR"/>
              <a:t>Computer Science, Artificial Intelligence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Chemistry, Analytical</a:t>
            </a:r>
            <a:endParaRPr lang="ko-KR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AFE7D57-85EF-4ABC-D3C6-F23D22D33B72}"/>
              </a:ext>
            </a:extLst>
          </p:cNvPr>
          <p:cNvSpPr txBox="1">
            <a:spLocks/>
          </p:cNvSpPr>
          <p:nvPr/>
        </p:nvSpPr>
        <p:spPr>
          <a:xfrm>
            <a:off x="7939596" y="501653"/>
            <a:ext cx="3958528" cy="585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Engineering, Industrial</a:t>
            </a:r>
          </a:p>
          <a:p>
            <a:endParaRPr lang="en-US" altLang="ko-KR"/>
          </a:p>
          <a:p>
            <a:r>
              <a:rPr lang="en-US" altLang="ko-KR"/>
              <a:t>Health Care Sciences &amp; Services</a:t>
            </a:r>
          </a:p>
          <a:p>
            <a:endParaRPr lang="en-US" altLang="ko-KR"/>
          </a:p>
          <a:p>
            <a:r>
              <a:rPr lang="en-US" altLang="ko-KR"/>
              <a:t>Medical Informatics</a:t>
            </a:r>
          </a:p>
          <a:p>
            <a:endParaRPr lang="en-US" altLang="ko-KR"/>
          </a:p>
          <a:p>
            <a:r>
              <a:rPr lang="en-US" altLang="ko-KR"/>
              <a:t>Computer Science, Information Systems</a:t>
            </a:r>
          </a:p>
          <a:p>
            <a:endParaRPr lang="en-US" altLang="ko-KR"/>
          </a:p>
          <a:p>
            <a:r>
              <a:rPr lang="en-US" altLang="ko-KR"/>
              <a:t>Computer Science, Theory &amp; Methods</a:t>
            </a:r>
          </a:p>
          <a:p>
            <a:endParaRPr lang="en-US" altLang="ko-KR"/>
          </a:p>
          <a:p>
            <a:r>
              <a:rPr lang="en-US" altLang="ko-KR"/>
              <a:t>Computer Science, Hardware &amp; Architecture</a:t>
            </a:r>
          </a:p>
          <a:p>
            <a:endParaRPr lang="en-US" altLang="ko-KR"/>
          </a:p>
          <a:p>
            <a:r>
              <a:rPr lang="en-US" altLang="ko-KR"/>
              <a:t>Statistics &amp; Probability</a:t>
            </a:r>
          </a:p>
          <a:p>
            <a:endParaRPr lang="en-US" altLang="ko-KR"/>
          </a:p>
          <a:p>
            <a:r>
              <a:rPr lang="en-US" altLang="ko-KR"/>
              <a:t>Instruments &amp; Instrumentation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Physics, Mathematical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Engineering, Chemical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Transportation Science &amp; Technology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Robotics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Paper</a:t>
            </a:r>
            <a:r>
              <a:rPr lang="ko-KR" altLang="en-US" sz="1800"/>
              <a:t> </a:t>
            </a:r>
            <a:r>
              <a:rPr lang="en-US" altLang="ko-KR" sz="1800"/>
              <a:t>Categoreis		:              </a:t>
            </a:r>
            <a:r>
              <a:rPr lang="en-US" altLang="ko-KR" sz="1800">
                <a:solidFill>
                  <a:srgbClr val="FF0000"/>
                </a:solidFill>
              </a:rPr>
              <a:t>10</a:t>
            </a:r>
            <a:r>
              <a:rPr lang="en-US" altLang="ko-KR" sz="1800"/>
              <a:t> </a:t>
            </a:r>
            <a:r>
              <a:rPr lang="ko-KR" altLang="en-US" sz="1800"/>
              <a:t>개</a:t>
            </a:r>
            <a:endParaRPr lang="en-US" altLang="ko-KR" sz="1800" b="1"/>
          </a:p>
          <a:p>
            <a:pPr lvl="1"/>
            <a:endParaRPr lang="en-US" altLang="ko-KR" sz="1200"/>
          </a:p>
          <a:p>
            <a:r>
              <a:rPr lang="en-US" altLang="ko-KR" sz="1800"/>
              <a:t>Paper Categories Pattern	:         </a:t>
            </a:r>
            <a:r>
              <a:rPr lang="en-US" altLang="ko-KR" sz="1800">
                <a:solidFill>
                  <a:srgbClr val="FF0000"/>
                </a:solidFill>
              </a:rPr>
              <a:t>     27</a:t>
            </a:r>
            <a:r>
              <a:rPr lang="en-US" altLang="ko-KR" sz="1800"/>
              <a:t> </a:t>
            </a:r>
            <a:r>
              <a:rPr lang="ko-KR" altLang="en-US" sz="1800"/>
              <a:t>개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 b="1">
                <a:solidFill>
                  <a:srgbClr val="FF0000"/>
                </a:solidFill>
              </a:rPr>
              <a:t>저자 </a:t>
            </a:r>
            <a:r>
              <a:rPr lang="en-US" altLang="ko-KR" sz="1800" b="1">
                <a:solidFill>
                  <a:srgbClr val="FF0000"/>
                </a:solidFill>
              </a:rPr>
              <a:t>5</a:t>
            </a:r>
            <a:r>
              <a:rPr lang="ko-KR" altLang="en-US" sz="1800" b="1">
                <a:solidFill>
                  <a:srgbClr val="FF0000"/>
                </a:solidFill>
              </a:rPr>
              <a:t>명 이하</a:t>
            </a:r>
            <a:r>
              <a:rPr lang="ko-KR" altLang="en-US" sz="1800" b="1"/>
              <a:t>인 논문만 사용</a:t>
            </a:r>
            <a:r>
              <a:rPr lang="en-US" altLang="ko-KR" sz="1800" b="1"/>
              <a:t>, </a:t>
            </a:r>
            <a:r>
              <a:rPr lang="ko-KR" altLang="en-US" sz="1800" b="1">
                <a:solidFill>
                  <a:srgbClr val="FF0000"/>
                </a:solidFill>
              </a:rPr>
              <a:t>카테고리 </a:t>
            </a:r>
            <a:r>
              <a:rPr lang="en-US" altLang="ko-KR" sz="1800" b="1">
                <a:solidFill>
                  <a:srgbClr val="FF0000"/>
                </a:solidFill>
              </a:rPr>
              <a:t>2000</a:t>
            </a:r>
            <a:r>
              <a:rPr lang="ko-KR" altLang="en-US" sz="1800" b="1">
                <a:solidFill>
                  <a:srgbClr val="FF0000"/>
                </a:solidFill>
              </a:rPr>
              <a:t>개 이상</a:t>
            </a:r>
            <a:r>
              <a:rPr lang="ko-KR" altLang="en-US" sz="1800" b="1"/>
              <a:t>만 사용</a:t>
            </a:r>
            <a:r>
              <a:rPr lang="en-US" altLang="ko-KR" sz="1800" b="1"/>
              <a:t>, </a:t>
            </a:r>
            <a:r>
              <a:rPr lang="ko-KR" altLang="en-US" sz="1800" b="1">
                <a:solidFill>
                  <a:srgbClr val="FF0000"/>
                </a:solidFill>
              </a:rPr>
              <a:t>패턴에 </a:t>
            </a:r>
            <a:r>
              <a:rPr lang="en-US" altLang="ko-KR" sz="1800" b="1">
                <a:solidFill>
                  <a:srgbClr val="FF0000"/>
                </a:solidFill>
              </a:rPr>
              <a:t>2</a:t>
            </a:r>
            <a:r>
              <a:rPr lang="ko-KR" altLang="en-US" sz="1800" b="1">
                <a:solidFill>
                  <a:srgbClr val="FF0000"/>
                </a:solidFill>
              </a:rPr>
              <a:t>번 이상의 카테고리 빈도</a:t>
            </a:r>
            <a:r>
              <a:rPr lang="ko-KR" altLang="en-US" sz="1800" b="1"/>
              <a:t>만 사용</a:t>
            </a:r>
            <a:endParaRPr lang="en-US" altLang="ko-KR" sz="1800" b="1"/>
          </a:p>
          <a:p>
            <a:endParaRPr lang="en-US" altLang="ko-KR" sz="1800"/>
          </a:p>
          <a:p>
            <a:r>
              <a:rPr lang="en-US" altLang="ko-KR" sz="1800"/>
              <a:t>Paper			:         41,712 </a:t>
            </a:r>
            <a:r>
              <a:rPr lang="ko-KR" altLang="en-US" sz="1800"/>
              <a:t>편</a:t>
            </a:r>
            <a:endParaRPr lang="en-US" altLang="ko-KR" sz="18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Train</a:t>
            </a:r>
            <a:r>
              <a:rPr lang="ko-KR" altLang="en-US" sz="1200"/>
              <a:t> </a:t>
            </a:r>
            <a:r>
              <a:rPr lang="en-US" altLang="ko-KR" sz="1200"/>
              <a:t>( 2011 ~ 2016 )	:             27,150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Valid</a:t>
            </a:r>
            <a:r>
              <a:rPr lang="ko-KR" altLang="en-US" sz="1200"/>
              <a:t> </a:t>
            </a:r>
            <a:r>
              <a:rPr lang="en-US" altLang="ko-KR" sz="1200"/>
              <a:t>(           2017 )	:              6,564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Test</a:t>
            </a:r>
            <a:r>
              <a:rPr lang="ko-KR" altLang="en-US" sz="1200"/>
              <a:t>  </a:t>
            </a:r>
            <a:r>
              <a:rPr lang="en-US" altLang="ko-KR" sz="1200"/>
              <a:t>(           2018 )	:              7,998 </a:t>
            </a:r>
            <a:r>
              <a:rPr lang="ko-KR" altLang="en-US" sz="1200"/>
              <a:t>편 </a:t>
            </a:r>
            <a:endParaRPr lang="en-US" altLang="ko-KR" sz="120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37373E40-D0D5-8EBF-8BEF-A7A905624D4A}"/>
              </a:ext>
            </a:extLst>
          </p:cNvPr>
          <p:cNvSpPr txBox="1">
            <a:spLocks/>
          </p:cNvSpPr>
          <p:nvPr/>
        </p:nvSpPr>
        <p:spPr>
          <a:xfrm>
            <a:off x="6449988" y="3098611"/>
            <a:ext cx="4911335" cy="2194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Paper			:         32,510 </a:t>
            </a:r>
            <a:r>
              <a:rPr lang="ko-KR" altLang="en-US" sz="1800"/>
              <a:t>편</a:t>
            </a:r>
            <a:endParaRPr lang="en-US" altLang="ko-KR" sz="18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Train</a:t>
            </a:r>
            <a:r>
              <a:rPr lang="ko-KR" altLang="en-US" sz="1200"/>
              <a:t> </a:t>
            </a:r>
            <a:r>
              <a:rPr lang="en-US" altLang="ko-KR" sz="1200"/>
              <a:t>( 2011 ~ 2016 )	:             19,805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Valid</a:t>
            </a:r>
            <a:r>
              <a:rPr lang="ko-KR" altLang="en-US" sz="1200"/>
              <a:t> </a:t>
            </a:r>
            <a:r>
              <a:rPr lang="en-US" altLang="ko-KR" sz="1200"/>
              <a:t>(           2017 )	:              5,646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Test</a:t>
            </a:r>
            <a:r>
              <a:rPr lang="ko-KR" altLang="en-US" sz="1200"/>
              <a:t>  </a:t>
            </a:r>
            <a:r>
              <a:rPr lang="en-US" altLang="ko-KR" sz="1200"/>
              <a:t>(           2018 )	:              7,059 </a:t>
            </a:r>
            <a:r>
              <a:rPr lang="ko-KR" altLang="en-US" sz="1200"/>
              <a:t>편 </a:t>
            </a:r>
            <a:endParaRPr lang="en-US" altLang="ko-KR" sz="12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B859773-5133-1B1A-A839-45DD21604F60}"/>
              </a:ext>
            </a:extLst>
          </p:cNvPr>
          <p:cNvSpPr/>
          <p:nvPr/>
        </p:nvSpPr>
        <p:spPr>
          <a:xfrm>
            <a:off x="5418695" y="3909422"/>
            <a:ext cx="854299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2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Paper</a:t>
            </a:r>
            <a:r>
              <a:rPr lang="ko-KR" altLang="en-US" sz="1800"/>
              <a:t> </a:t>
            </a:r>
            <a:r>
              <a:rPr lang="en-US" altLang="ko-KR" sz="1800"/>
              <a:t>Categoreis		:                </a:t>
            </a:r>
            <a:r>
              <a:rPr lang="en-US" altLang="ko-KR" sz="1800">
                <a:solidFill>
                  <a:srgbClr val="FF0000"/>
                </a:solidFill>
              </a:rPr>
              <a:t>7</a:t>
            </a:r>
            <a:r>
              <a:rPr lang="en-US" altLang="ko-KR" sz="1800"/>
              <a:t> </a:t>
            </a:r>
            <a:r>
              <a:rPr lang="ko-KR" altLang="en-US" sz="1800"/>
              <a:t>개</a:t>
            </a:r>
            <a:endParaRPr lang="en-US" altLang="ko-KR" sz="1800" b="1"/>
          </a:p>
          <a:p>
            <a:pPr lvl="1"/>
            <a:endParaRPr lang="en-US" altLang="ko-KR" sz="1200"/>
          </a:p>
          <a:p>
            <a:r>
              <a:rPr lang="en-US" altLang="ko-KR" sz="1800"/>
              <a:t>Paper Categories Pattern	:         </a:t>
            </a:r>
            <a:r>
              <a:rPr lang="en-US" altLang="ko-KR" sz="1800">
                <a:solidFill>
                  <a:srgbClr val="FF0000"/>
                </a:solidFill>
              </a:rPr>
              <a:t>     17</a:t>
            </a:r>
            <a:r>
              <a:rPr lang="en-US" altLang="ko-KR" sz="1800"/>
              <a:t> </a:t>
            </a:r>
            <a:r>
              <a:rPr lang="ko-KR" altLang="en-US" sz="1800"/>
              <a:t>개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 b="1">
                <a:solidFill>
                  <a:srgbClr val="FF0000"/>
                </a:solidFill>
              </a:rPr>
              <a:t>저자 </a:t>
            </a:r>
            <a:r>
              <a:rPr lang="en-US" altLang="ko-KR" sz="1800" b="1">
                <a:solidFill>
                  <a:srgbClr val="FF0000"/>
                </a:solidFill>
              </a:rPr>
              <a:t>5</a:t>
            </a:r>
            <a:r>
              <a:rPr lang="ko-KR" altLang="en-US" sz="1800" b="1">
                <a:solidFill>
                  <a:srgbClr val="FF0000"/>
                </a:solidFill>
              </a:rPr>
              <a:t>명 이하</a:t>
            </a:r>
            <a:r>
              <a:rPr lang="ko-KR" altLang="en-US" sz="1800" b="1"/>
              <a:t>인 논문만 사용</a:t>
            </a:r>
            <a:r>
              <a:rPr lang="en-US" altLang="ko-KR" sz="1800" b="1"/>
              <a:t>, </a:t>
            </a:r>
            <a:r>
              <a:rPr lang="ko-KR" altLang="en-US" sz="1800" b="1">
                <a:solidFill>
                  <a:srgbClr val="FF0000"/>
                </a:solidFill>
              </a:rPr>
              <a:t>카테고리 </a:t>
            </a:r>
            <a:r>
              <a:rPr lang="en-US" altLang="ko-KR" sz="1800" b="1">
                <a:solidFill>
                  <a:srgbClr val="FF0000"/>
                </a:solidFill>
              </a:rPr>
              <a:t>3000</a:t>
            </a:r>
            <a:r>
              <a:rPr lang="ko-KR" altLang="en-US" sz="1800" b="1">
                <a:solidFill>
                  <a:srgbClr val="FF0000"/>
                </a:solidFill>
              </a:rPr>
              <a:t>개 이상</a:t>
            </a:r>
            <a:r>
              <a:rPr lang="ko-KR" altLang="en-US" sz="1800" b="1"/>
              <a:t>만 사용</a:t>
            </a:r>
            <a:r>
              <a:rPr lang="en-US" altLang="ko-KR" sz="1800" b="1"/>
              <a:t>, </a:t>
            </a:r>
            <a:r>
              <a:rPr lang="ko-KR" altLang="en-US" sz="1800" b="1">
                <a:solidFill>
                  <a:srgbClr val="FF0000"/>
                </a:solidFill>
              </a:rPr>
              <a:t>패턴에 </a:t>
            </a:r>
            <a:r>
              <a:rPr lang="en-US" altLang="ko-KR" sz="1800" b="1">
                <a:solidFill>
                  <a:srgbClr val="FF0000"/>
                </a:solidFill>
              </a:rPr>
              <a:t>2</a:t>
            </a:r>
            <a:r>
              <a:rPr lang="ko-KR" altLang="en-US" sz="1800" b="1">
                <a:solidFill>
                  <a:srgbClr val="FF0000"/>
                </a:solidFill>
              </a:rPr>
              <a:t>번 이상의 카테고리 빈도</a:t>
            </a:r>
            <a:r>
              <a:rPr lang="ko-KR" altLang="en-US" sz="1800" b="1"/>
              <a:t>만 사용</a:t>
            </a:r>
            <a:endParaRPr lang="en-US" altLang="ko-KR" sz="1800" b="1"/>
          </a:p>
          <a:p>
            <a:endParaRPr lang="en-US" altLang="ko-KR" sz="1800"/>
          </a:p>
          <a:p>
            <a:r>
              <a:rPr lang="en-US" altLang="ko-KR" sz="1800"/>
              <a:t>Paper			:         41,712 </a:t>
            </a:r>
            <a:r>
              <a:rPr lang="ko-KR" altLang="en-US" sz="1800"/>
              <a:t>편</a:t>
            </a:r>
            <a:endParaRPr lang="en-US" altLang="ko-KR" sz="18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Train</a:t>
            </a:r>
            <a:r>
              <a:rPr lang="ko-KR" altLang="en-US" sz="1200"/>
              <a:t> </a:t>
            </a:r>
            <a:r>
              <a:rPr lang="en-US" altLang="ko-KR" sz="1200"/>
              <a:t>( 2011 ~ 2016 )	:             27,150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Valid</a:t>
            </a:r>
            <a:r>
              <a:rPr lang="ko-KR" altLang="en-US" sz="1200"/>
              <a:t> </a:t>
            </a:r>
            <a:r>
              <a:rPr lang="en-US" altLang="ko-KR" sz="1200"/>
              <a:t>(           2017 )	:              6,564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Test</a:t>
            </a:r>
            <a:r>
              <a:rPr lang="ko-KR" altLang="en-US" sz="1200"/>
              <a:t>  </a:t>
            </a:r>
            <a:r>
              <a:rPr lang="en-US" altLang="ko-KR" sz="1200"/>
              <a:t>(           2018 )	:              7,998 </a:t>
            </a:r>
            <a:r>
              <a:rPr lang="ko-KR" altLang="en-US" sz="1200"/>
              <a:t>편 </a:t>
            </a:r>
            <a:endParaRPr lang="en-US" altLang="ko-KR" sz="120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37373E40-D0D5-8EBF-8BEF-A7A905624D4A}"/>
              </a:ext>
            </a:extLst>
          </p:cNvPr>
          <p:cNvSpPr txBox="1">
            <a:spLocks/>
          </p:cNvSpPr>
          <p:nvPr/>
        </p:nvSpPr>
        <p:spPr>
          <a:xfrm>
            <a:off x="6449988" y="3098611"/>
            <a:ext cx="4911335" cy="2194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Paper			:         29,960 </a:t>
            </a:r>
            <a:r>
              <a:rPr lang="ko-KR" altLang="en-US" sz="1800"/>
              <a:t>편</a:t>
            </a:r>
            <a:endParaRPr lang="en-US" altLang="ko-KR" sz="18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Train</a:t>
            </a:r>
            <a:r>
              <a:rPr lang="ko-KR" altLang="en-US" sz="1200"/>
              <a:t> </a:t>
            </a:r>
            <a:r>
              <a:rPr lang="en-US" altLang="ko-KR" sz="1200"/>
              <a:t>( 2011 ~ 2016 )	:             17,941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Valid</a:t>
            </a:r>
            <a:r>
              <a:rPr lang="ko-KR" altLang="en-US" sz="1200"/>
              <a:t> </a:t>
            </a:r>
            <a:r>
              <a:rPr lang="en-US" altLang="ko-KR" sz="1200"/>
              <a:t>(           2017 )	:              5,360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Test</a:t>
            </a:r>
            <a:r>
              <a:rPr lang="ko-KR" altLang="en-US" sz="1200"/>
              <a:t>  </a:t>
            </a:r>
            <a:r>
              <a:rPr lang="en-US" altLang="ko-KR" sz="1200"/>
              <a:t>(           2018 )	:              6,659 </a:t>
            </a:r>
            <a:r>
              <a:rPr lang="ko-KR" altLang="en-US" sz="1200"/>
              <a:t>편 </a:t>
            </a:r>
            <a:endParaRPr lang="en-US" altLang="ko-KR" sz="12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B859773-5133-1B1A-A839-45DD21604F60}"/>
              </a:ext>
            </a:extLst>
          </p:cNvPr>
          <p:cNvSpPr/>
          <p:nvPr/>
        </p:nvSpPr>
        <p:spPr>
          <a:xfrm>
            <a:off x="5418695" y="3909422"/>
            <a:ext cx="854299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1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Paper</a:t>
            </a:r>
            <a:r>
              <a:rPr lang="ko-KR" altLang="en-US" sz="1800"/>
              <a:t> </a:t>
            </a:r>
            <a:r>
              <a:rPr lang="en-US" altLang="ko-KR" sz="1800"/>
              <a:t>Categoreis		:                  </a:t>
            </a:r>
            <a:r>
              <a:rPr lang="en-US" altLang="ko-KR" sz="1800">
                <a:solidFill>
                  <a:srgbClr val="FF0000"/>
                </a:solidFill>
              </a:rPr>
              <a:t>5</a:t>
            </a:r>
            <a:r>
              <a:rPr lang="en-US" altLang="ko-KR" sz="1800"/>
              <a:t> </a:t>
            </a:r>
            <a:r>
              <a:rPr lang="ko-KR" altLang="en-US" sz="1800"/>
              <a:t>개</a:t>
            </a:r>
            <a:endParaRPr lang="en-US" altLang="ko-KR" sz="1800" b="1"/>
          </a:p>
          <a:p>
            <a:pPr lvl="1"/>
            <a:endParaRPr lang="en-US" altLang="ko-KR" sz="1200"/>
          </a:p>
          <a:p>
            <a:r>
              <a:rPr lang="en-US" altLang="ko-KR" sz="1800"/>
              <a:t>Paper Categories Pattern	:         </a:t>
            </a:r>
            <a:r>
              <a:rPr lang="en-US" altLang="ko-KR" sz="1800">
                <a:solidFill>
                  <a:srgbClr val="FF0000"/>
                </a:solidFill>
              </a:rPr>
              <a:t>       10</a:t>
            </a:r>
            <a:r>
              <a:rPr lang="en-US" altLang="ko-KR" sz="1800"/>
              <a:t> </a:t>
            </a:r>
            <a:r>
              <a:rPr lang="ko-KR" altLang="en-US" sz="1800"/>
              <a:t>개</a:t>
            </a: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ko-KR" altLang="en-US" sz="1800" b="1">
                <a:solidFill>
                  <a:srgbClr val="FF0000"/>
                </a:solidFill>
              </a:rPr>
              <a:t>저자 </a:t>
            </a:r>
            <a:r>
              <a:rPr lang="en-US" altLang="ko-KR" sz="1800" b="1">
                <a:solidFill>
                  <a:srgbClr val="FF0000"/>
                </a:solidFill>
              </a:rPr>
              <a:t>5</a:t>
            </a:r>
            <a:r>
              <a:rPr lang="ko-KR" altLang="en-US" sz="1800" b="1">
                <a:solidFill>
                  <a:srgbClr val="FF0000"/>
                </a:solidFill>
              </a:rPr>
              <a:t>명 이하</a:t>
            </a:r>
            <a:r>
              <a:rPr lang="ko-KR" altLang="en-US" sz="1800" b="1"/>
              <a:t>인 논문만 사용</a:t>
            </a:r>
            <a:r>
              <a:rPr lang="en-US" altLang="ko-KR" sz="1800" b="1"/>
              <a:t>, </a:t>
            </a:r>
            <a:r>
              <a:rPr lang="ko-KR" altLang="en-US" sz="1800" b="1">
                <a:solidFill>
                  <a:srgbClr val="FF0000"/>
                </a:solidFill>
              </a:rPr>
              <a:t>카테고리 </a:t>
            </a:r>
            <a:r>
              <a:rPr lang="en-US" altLang="ko-KR" sz="1800" b="1">
                <a:solidFill>
                  <a:srgbClr val="FF0000"/>
                </a:solidFill>
              </a:rPr>
              <a:t>4000</a:t>
            </a:r>
            <a:r>
              <a:rPr lang="ko-KR" altLang="en-US" sz="1800" b="1">
                <a:solidFill>
                  <a:srgbClr val="FF0000"/>
                </a:solidFill>
              </a:rPr>
              <a:t>개 이상</a:t>
            </a:r>
            <a:r>
              <a:rPr lang="ko-KR" altLang="en-US" sz="1800" b="1"/>
              <a:t>만 사용</a:t>
            </a:r>
            <a:r>
              <a:rPr lang="en-US" altLang="ko-KR" sz="1800" b="1"/>
              <a:t>, </a:t>
            </a:r>
            <a:r>
              <a:rPr lang="ko-KR" altLang="en-US" sz="1800" b="1">
                <a:solidFill>
                  <a:srgbClr val="FF0000"/>
                </a:solidFill>
              </a:rPr>
              <a:t>패턴에 </a:t>
            </a:r>
            <a:r>
              <a:rPr lang="en-US" altLang="ko-KR" sz="1800" b="1">
                <a:solidFill>
                  <a:srgbClr val="FF0000"/>
                </a:solidFill>
              </a:rPr>
              <a:t>2</a:t>
            </a:r>
            <a:r>
              <a:rPr lang="ko-KR" altLang="en-US" sz="1800" b="1">
                <a:solidFill>
                  <a:srgbClr val="FF0000"/>
                </a:solidFill>
              </a:rPr>
              <a:t>번 이상인 카테고리</a:t>
            </a:r>
            <a:r>
              <a:rPr lang="ko-KR" altLang="en-US" sz="1800" b="1"/>
              <a:t>만 사용</a:t>
            </a:r>
            <a:endParaRPr lang="en-US" altLang="ko-KR" sz="1800" b="1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Paper			:         41,712 </a:t>
            </a:r>
            <a:r>
              <a:rPr lang="ko-KR" altLang="en-US" sz="1800"/>
              <a:t>편</a:t>
            </a:r>
            <a:endParaRPr lang="en-US" altLang="ko-KR" sz="18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Train</a:t>
            </a:r>
            <a:r>
              <a:rPr lang="ko-KR" altLang="en-US" sz="1200"/>
              <a:t> </a:t>
            </a:r>
            <a:r>
              <a:rPr lang="en-US" altLang="ko-KR" sz="1200"/>
              <a:t>( 2011 ~ 2016 )	:             27,150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Valid</a:t>
            </a:r>
            <a:r>
              <a:rPr lang="ko-KR" altLang="en-US" sz="1200"/>
              <a:t> </a:t>
            </a:r>
            <a:r>
              <a:rPr lang="en-US" altLang="ko-KR" sz="1200"/>
              <a:t>(           2017 )	:              6,564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Test</a:t>
            </a:r>
            <a:r>
              <a:rPr lang="ko-KR" altLang="en-US" sz="1200"/>
              <a:t>  </a:t>
            </a:r>
            <a:r>
              <a:rPr lang="en-US" altLang="ko-KR" sz="1200"/>
              <a:t>(           2018 )	:              7,998 </a:t>
            </a:r>
            <a:r>
              <a:rPr lang="ko-KR" altLang="en-US" sz="1200"/>
              <a:t>편 </a:t>
            </a:r>
            <a:endParaRPr lang="en-US" altLang="ko-KR" sz="120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37373E40-D0D5-8EBF-8BEF-A7A905624D4A}"/>
              </a:ext>
            </a:extLst>
          </p:cNvPr>
          <p:cNvSpPr txBox="1">
            <a:spLocks/>
          </p:cNvSpPr>
          <p:nvPr/>
        </p:nvSpPr>
        <p:spPr>
          <a:xfrm>
            <a:off x="6437110" y="3845584"/>
            <a:ext cx="4911335" cy="2194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Paper			:         28,890 </a:t>
            </a:r>
            <a:r>
              <a:rPr lang="ko-KR" altLang="en-US" sz="1800"/>
              <a:t>편</a:t>
            </a:r>
            <a:endParaRPr lang="en-US" altLang="ko-KR" sz="18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Train</a:t>
            </a:r>
            <a:r>
              <a:rPr lang="ko-KR" altLang="en-US" sz="1200"/>
              <a:t> </a:t>
            </a:r>
            <a:r>
              <a:rPr lang="en-US" altLang="ko-KR" sz="1200"/>
              <a:t>( 2011 ~ 2016 )	:             17,115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Valid</a:t>
            </a:r>
            <a:r>
              <a:rPr lang="ko-KR" altLang="en-US" sz="1200"/>
              <a:t> </a:t>
            </a:r>
            <a:r>
              <a:rPr lang="en-US" altLang="ko-KR" sz="1200"/>
              <a:t>(           2017 )	:              5,276 </a:t>
            </a:r>
            <a:r>
              <a:rPr lang="ko-KR" altLang="en-US" sz="1200"/>
              <a:t>편 </a:t>
            </a:r>
            <a:endParaRPr lang="en-US" altLang="ko-KR" sz="1200"/>
          </a:p>
          <a:p>
            <a:pPr lvl="1"/>
            <a:endParaRPr lang="en-US" altLang="ko-KR" sz="1200"/>
          </a:p>
          <a:p>
            <a:pPr lvl="1"/>
            <a:r>
              <a:rPr lang="en-US" altLang="ko-KR" sz="1200"/>
              <a:t>Test</a:t>
            </a:r>
            <a:r>
              <a:rPr lang="ko-KR" altLang="en-US" sz="1200"/>
              <a:t>  </a:t>
            </a:r>
            <a:r>
              <a:rPr lang="en-US" altLang="ko-KR" sz="1200"/>
              <a:t>(           2018 )	:              6,499 </a:t>
            </a:r>
            <a:r>
              <a:rPr lang="ko-KR" altLang="en-US" sz="1200"/>
              <a:t>편 </a:t>
            </a:r>
            <a:endParaRPr lang="en-US" altLang="ko-KR" sz="120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B859773-5133-1B1A-A839-45DD21604F60}"/>
              </a:ext>
            </a:extLst>
          </p:cNvPr>
          <p:cNvSpPr/>
          <p:nvPr/>
        </p:nvSpPr>
        <p:spPr>
          <a:xfrm>
            <a:off x="5418695" y="4592001"/>
            <a:ext cx="854299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4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 dirty="0"/>
              <a:t>서지 네트워크 환경에서 동적 시공간 관계 분석을 통한 연구 카테고리 추천 방안 연구</a:t>
            </a:r>
            <a:endParaRPr lang="en-US" altLang="ko-KR" sz="1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/>
              <a:t>실험 비교 </a:t>
            </a:r>
            <a:r>
              <a:rPr lang="en-US" altLang="ko-KR" b="1"/>
              <a:t>(metapath2vec embed = 128)</a:t>
            </a:r>
            <a:endParaRPr lang="en-US" altLang="ko-KR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D085C87-2B4A-280D-8076-2DB4B863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62624"/>
              </p:ext>
            </p:extLst>
          </p:nvPr>
        </p:nvGraphicFramePr>
        <p:xfrm>
          <a:off x="427442" y="1856740"/>
          <a:ext cx="11337116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61">
                  <a:extLst>
                    <a:ext uri="{9D8B030D-6E8A-4147-A177-3AD203B41FA5}">
                      <a16:colId xmlns:a16="http://schemas.microsoft.com/office/drawing/2014/main" val="520362824"/>
                    </a:ext>
                  </a:extLst>
                </a:gridCol>
                <a:gridCol w="974500">
                  <a:extLst>
                    <a:ext uri="{9D8B030D-6E8A-4147-A177-3AD203B41FA5}">
                      <a16:colId xmlns:a16="http://schemas.microsoft.com/office/drawing/2014/main" val="3570894722"/>
                    </a:ext>
                  </a:extLst>
                </a:gridCol>
                <a:gridCol w="1021725">
                  <a:extLst>
                    <a:ext uri="{9D8B030D-6E8A-4147-A177-3AD203B41FA5}">
                      <a16:colId xmlns:a16="http://schemas.microsoft.com/office/drawing/2014/main" val="632567893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478282471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2434595449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456025875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41662944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22903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Total acc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Micro-Avg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Artificial Intelligence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Interdisciplinary Applications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Electrical &amp; Electronic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Telecommunications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Mathematics, Applied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12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MLP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32.92</a:t>
                      </a:r>
                      <a:r>
                        <a:rPr lang="en-US" altLang="ko-KR" sz="500"/>
                        <a:t> ( 0.98 )</a:t>
                      </a:r>
                      <a:endParaRPr lang="ko-KR" altLang="en-US" sz="5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0.55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0.25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0.24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0.75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0.30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0.05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GCN </a:t>
                      </a:r>
                      <a:r>
                        <a:rPr lang="en-US" altLang="ko-KR" sz="1000" dirty="0"/>
                        <a:t>ICLR 2017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26.06</a:t>
                      </a:r>
                      <a:r>
                        <a:rPr lang="en-US" altLang="ko-KR" sz="500"/>
                        <a:t> ( 0.48 )</a:t>
                      </a:r>
                      <a:endParaRPr lang="ko-KR" altLang="en-US" sz="5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0.48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0.34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0.18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0.62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0.32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0.31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GAT </a:t>
                      </a:r>
                      <a:r>
                        <a:rPr lang="en-US" altLang="ko-KR" sz="1000" dirty="0"/>
                        <a:t>ICLR 2018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45.86</a:t>
                      </a:r>
                      <a:r>
                        <a:rPr lang="en-US" altLang="ko-KR" sz="500"/>
                        <a:t> ( 0.41g )</a:t>
                      </a:r>
                      <a:endParaRPr lang="ko-KR" altLang="en-US" sz="5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0.65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0.44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0.43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0.77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0.56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0.51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61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 </a:t>
                      </a:r>
                      <a:r>
                        <a:rPr lang="en-US" altLang="ko-KR" sz="1000" dirty="0"/>
                        <a:t>WWW 2019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38.78</a:t>
                      </a:r>
                      <a:r>
                        <a:rPr lang="en-US" altLang="ko-KR" sz="500"/>
                        <a:t> ( 2.06 )</a:t>
                      </a:r>
                      <a:endParaRPr lang="ko-KR" altLang="en-US" sz="5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0.58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0.31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0.23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0.76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0.42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0.17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7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HGT </a:t>
                      </a:r>
                      <a:r>
                        <a:rPr lang="en-US" altLang="ko-KR" sz="1000" dirty="0"/>
                        <a:t>WWW 2020</a:t>
                      </a:r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49.82</a:t>
                      </a:r>
                      <a:r>
                        <a:rPr lang="en-US" altLang="ko-KR" sz="500"/>
                        <a:t> ( 0.63 )</a:t>
                      </a:r>
                      <a:endParaRPr lang="ko-KR" altLang="en-US" sz="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0.68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0.42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0.49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0.82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0.60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0.46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4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347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Our 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36.78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26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24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 dirty="0"/>
              <a:t>서지 네트워크 환경에서 동적 시공간 관계 분석을 통한 연구 카테고리 추천 방안 연구</a:t>
            </a:r>
            <a:endParaRPr lang="en-US" altLang="ko-KR" sz="1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/>
              <a:t>실험 비교 </a:t>
            </a:r>
            <a:r>
              <a:rPr lang="en-US" altLang="ko-KR" b="1"/>
              <a:t>(metapath2vec embed = 256)</a:t>
            </a:r>
            <a:endParaRPr lang="en-US" altLang="ko-KR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D085C87-2B4A-280D-8076-2DB4B863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4231"/>
              </p:ext>
            </p:extLst>
          </p:nvPr>
        </p:nvGraphicFramePr>
        <p:xfrm>
          <a:off x="427442" y="1856740"/>
          <a:ext cx="11337116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61">
                  <a:extLst>
                    <a:ext uri="{9D8B030D-6E8A-4147-A177-3AD203B41FA5}">
                      <a16:colId xmlns:a16="http://schemas.microsoft.com/office/drawing/2014/main" val="520362824"/>
                    </a:ext>
                  </a:extLst>
                </a:gridCol>
                <a:gridCol w="974500">
                  <a:extLst>
                    <a:ext uri="{9D8B030D-6E8A-4147-A177-3AD203B41FA5}">
                      <a16:colId xmlns:a16="http://schemas.microsoft.com/office/drawing/2014/main" val="3570894722"/>
                    </a:ext>
                  </a:extLst>
                </a:gridCol>
                <a:gridCol w="1021725">
                  <a:extLst>
                    <a:ext uri="{9D8B030D-6E8A-4147-A177-3AD203B41FA5}">
                      <a16:colId xmlns:a16="http://schemas.microsoft.com/office/drawing/2014/main" val="632567893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478282471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2434595449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456025875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41662944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22903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Total acc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Micro-Avg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Artificial Intelligence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Interdisciplinary Applications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Electrical &amp; Electronic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Telecommunications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Mathematics, Applied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12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MLP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30.97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0.54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0.00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0.07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0.78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0.00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0.11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GAT </a:t>
                      </a:r>
                      <a:r>
                        <a:rPr lang="en-US" altLang="ko-KR" sz="1000" dirty="0"/>
                        <a:t>ICLR 2018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48.13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0.67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0.54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0.41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0.81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0.49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0.43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61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7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HGT </a:t>
                      </a:r>
                      <a:r>
                        <a:rPr lang="en-US" altLang="ko-KR" sz="1000" dirty="0"/>
                        <a:t>WWW 2020</a:t>
                      </a:r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49.75</a:t>
                      </a:r>
                      <a:endParaRPr lang="ko-KR" altLang="en-US" sz="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0.68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0.61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0.38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0.83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0.45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0.54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4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347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Our 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36.78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2688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5FE7D-17E6-0BFC-CDCD-43A78CE69092}"/>
              </a:ext>
            </a:extLst>
          </p:cNvPr>
          <p:cNvSpPr txBox="1"/>
          <p:nvPr/>
        </p:nvSpPr>
        <p:spPr>
          <a:xfrm>
            <a:off x="3786389" y="154546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1211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3A4F8-B336-B66B-76EC-9F7FBCD32A30}"/>
              </a:ext>
            </a:extLst>
          </p:cNvPr>
          <p:cNvSpPr txBox="1"/>
          <p:nvPr/>
        </p:nvSpPr>
        <p:spPr>
          <a:xfrm>
            <a:off x="5626193" y="15454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815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50AF9-810E-2125-E6F2-3386D4D93C93}"/>
              </a:ext>
            </a:extLst>
          </p:cNvPr>
          <p:cNvSpPr txBox="1"/>
          <p:nvPr/>
        </p:nvSpPr>
        <p:spPr>
          <a:xfrm>
            <a:off x="7261810" y="154546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4608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4170B-5DC3-BA00-9E26-096D980E9207}"/>
              </a:ext>
            </a:extLst>
          </p:cNvPr>
          <p:cNvSpPr txBox="1"/>
          <p:nvPr/>
        </p:nvSpPr>
        <p:spPr>
          <a:xfrm>
            <a:off x="9044544" y="154546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1656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6B91B-7D1B-0032-3976-AD5247A6650B}"/>
              </a:ext>
            </a:extLst>
          </p:cNvPr>
          <p:cNvSpPr txBox="1"/>
          <p:nvPr/>
        </p:nvSpPr>
        <p:spPr>
          <a:xfrm>
            <a:off x="10635916" y="15454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566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 dirty="0"/>
              <a:t>서지 네트워크 환경에서 동적 시공간 관계 분석을 통한 연구 카테고리 추천 방안 연구</a:t>
            </a:r>
            <a:endParaRPr lang="en-US" altLang="ko-KR" sz="1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/>
              <a:t>실험 비교 </a:t>
            </a:r>
            <a:r>
              <a:rPr lang="en-US" altLang="ko-KR" sz="1600" b="1"/>
              <a:t>embed_size = 354, </a:t>
            </a:r>
            <a:r>
              <a:rPr lang="en-US" altLang="ko-KR" sz="1600" b="1">
                <a:solidFill>
                  <a:srgbClr val="FF0000"/>
                </a:solidFill>
              </a:rPr>
              <a:t>metapath2vec ( 128 )</a:t>
            </a:r>
            <a:r>
              <a:rPr lang="en-US" altLang="ko-KR" sz="1600" b="1"/>
              <a:t> + </a:t>
            </a:r>
            <a:r>
              <a:rPr lang="en-US" altLang="ko-KR" sz="1600" b="1">
                <a:solidFill>
                  <a:srgbClr val="FF0000"/>
                </a:solidFill>
              </a:rPr>
              <a:t>PLM ( MMR + TOP ( 256 ) )</a:t>
            </a:r>
          </a:p>
          <a:p>
            <a:r>
              <a:rPr lang="en-US" altLang="ko-KR">
                <a:solidFill>
                  <a:srgbClr val="FF0000"/>
                </a:solidFill>
              </a:rPr>
              <a:t>Num_layer ( input, ouput </a:t>
            </a:r>
            <a:r>
              <a:rPr lang="ko-KR" altLang="en-US">
                <a:solidFill>
                  <a:srgbClr val="FF0000"/>
                </a:solidFill>
              </a:rPr>
              <a:t>제외 </a:t>
            </a:r>
            <a:r>
              <a:rPr lang="en-US" altLang="ko-KR">
                <a:solidFill>
                  <a:srgbClr val="FF0000"/>
                </a:solidFill>
              </a:rPr>
              <a:t>) = 4, heads = 8, dropout = 0.3, hidden_size = 384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D085C87-2B4A-280D-8076-2DB4B863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56039"/>
              </p:ext>
            </p:extLst>
          </p:nvPr>
        </p:nvGraphicFramePr>
        <p:xfrm>
          <a:off x="427442" y="1856740"/>
          <a:ext cx="11337116" cy="43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61">
                  <a:extLst>
                    <a:ext uri="{9D8B030D-6E8A-4147-A177-3AD203B41FA5}">
                      <a16:colId xmlns:a16="http://schemas.microsoft.com/office/drawing/2014/main" val="520362824"/>
                    </a:ext>
                  </a:extLst>
                </a:gridCol>
                <a:gridCol w="974500">
                  <a:extLst>
                    <a:ext uri="{9D8B030D-6E8A-4147-A177-3AD203B41FA5}">
                      <a16:colId xmlns:a16="http://schemas.microsoft.com/office/drawing/2014/main" val="3570894722"/>
                    </a:ext>
                  </a:extLst>
                </a:gridCol>
                <a:gridCol w="1021725">
                  <a:extLst>
                    <a:ext uri="{9D8B030D-6E8A-4147-A177-3AD203B41FA5}">
                      <a16:colId xmlns:a16="http://schemas.microsoft.com/office/drawing/2014/main" val="632567893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478282471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2434595449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456025875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41662944"/>
                    </a:ext>
                  </a:extLst>
                </a:gridCol>
                <a:gridCol w="1685786">
                  <a:extLst>
                    <a:ext uri="{9D8B030D-6E8A-4147-A177-3AD203B41FA5}">
                      <a16:colId xmlns:a16="http://schemas.microsoft.com/office/drawing/2014/main" val="322903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Total acc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Micro-Avg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Artificial Intelligence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Interdisciplinary Applications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Electrical &amp; Electronic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Telecommunications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Mathematics, Applied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12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MLP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34.39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0.57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0.01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0.03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0.81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0.02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0.05</a:t>
                      </a:r>
                      <a:endParaRPr lang="ko-KR" altLang="en-US" sz="1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GCN </a:t>
                      </a:r>
                      <a:r>
                        <a:rPr lang="en-US" altLang="ko-KR" sz="1000" dirty="0"/>
                        <a:t>ICLR 2017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19.20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0.41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0.13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0.25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0.58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0.08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0.04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GAT </a:t>
                      </a:r>
                      <a:r>
                        <a:rPr lang="en-US" altLang="ko-KR" sz="1000" dirty="0"/>
                        <a:t>ICLR 2018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46.78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0.68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0.21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0.51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0.84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0.32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0.28</a:t>
                      </a:r>
                      <a:endParaRPr lang="ko-KR" altLang="en-US" sz="11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61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 </a:t>
                      </a:r>
                      <a:r>
                        <a:rPr lang="en-US" altLang="ko-KR" sz="1000" dirty="0"/>
                        <a:t>WWW 2019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32.50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0.56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0.00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0.00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0.80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0.00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0.00</a:t>
                      </a:r>
                      <a:endParaRPr lang="ko-KR" altLang="en-US" sz="11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7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HGT </a:t>
                      </a:r>
                      <a:r>
                        <a:rPr lang="en-US" altLang="ko-KR" sz="1000" dirty="0"/>
                        <a:t>WWW 2020</a:t>
                      </a:r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48.61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0.69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0.40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0.61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0.84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0.37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0.48</a:t>
                      </a:r>
                      <a:endParaRPr lang="ko-KR" altLang="en-US" sz="1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4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347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Our 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36.78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26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87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876524" cy="326314"/>
          </a:xfrm>
        </p:spPr>
        <p:txBody>
          <a:bodyPr>
            <a:normAutofit fontScale="90000"/>
          </a:bodyPr>
          <a:lstStyle/>
          <a:p>
            <a:r>
              <a:rPr lang="en-US" altLang="ko-KR" sz="1800"/>
              <a:t>A Large-Scale Chalenge for Machine Learning on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MAG240M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Graphs	:                 1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Total nodes	:   244,160,499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Total edges	: 1,728,364,232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Task Type	: Multi – class classification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Metric	: Accuracy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E163C-DC46-71F0-1559-3AA5F060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45" y="1682451"/>
            <a:ext cx="4899755" cy="40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3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14291</TotalTime>
  <Words>1432</Words>
  <Application>Microsoft Office PowerPoint</Application>
  <PresentationFormat>와이드스크린</PresentationFormat>
  <Paragraphs>489</Paragraphs>
  <Slides>17</Slides>
  <Notes>8</Notes>
  <HiddenSlides>8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카테고리 ( 35개 ) &amp; 패턴 ( 50개 )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A Large-Scale Chalenge for Machine Learning on Graphs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A Large-Scale Chalenge for Machine Learning on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정남규</cp:lastModifiedBy>
  <cp:revision>156</cp:revision>
  <dcterms:created xsi:type="dcterms:W3CDTF">2021-09-12T04:18:05Z</dcterms:created>
  <dcterms:modified xsi:type="dcterms:W3CDTF">2022-09-01T04:54:46Z</dcterms:modified>
</cp:coreProperties>
</file>