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3" r:id="rId3"/>
    <p:sldId id="325" r:id="rId4"/>
    <p:sldId id="289" r:id="rId5"/>
    <p:sldId id="340" r:id="rId6"/>
    <p:sldId id="333" r:id="rId7"/>
    <p:sldId id="324" r:id="rId8"/>
    <p:sldId id="334" r:id="rId9"/>
    <p:sldId id="335" r:id="rId10"/>
    <p:sldId id="336" r:id="rId11"/>
    <p:sldId id="339" r:id="rId12"/>
    <p:sldId id="306" r:id="rId13"/>
    <p:sldId id="304" r:id="rId14"/>
    <p:sldId id="338" r:id="rId15"/>
    <p:sldId id="337" r:id="rId16"/>
    <p:sldId id="331" r:id="rId17"/>
    <p:sldId id="30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49E2"/>
    <a:srgbClr val="EC942A"/>
    <a:srgbClr val="639BD1"/>
    <a:srgbClr val="FFB5D8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7" autoAdjust="0"/>
    <p:restoredTop sz="84552" autoAdjust="0"/>
  </p:normalViewPr>
  <p:slideViewPr>
    <p:cSldViewPr snapToGrid="0">
      <p:cViewPr varScale="1">
        <p:scale>
          <a:sx n="159" d="100"/>
          <a:sy n="159" d="100"/>
        </p:scale>
        <p:origin x="25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EB10E-3529-4F17-B22E-4F8796CBF00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1DFF-B9DA-4EA9-AF30-817CEB1FC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9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9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57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F666-5D9C-4B80-9DEB-C7B22E5B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127" y="1938573"/>
            <a:ext cx="7547502" cy="401151"/>
          </a:xfrm>
        </p:spPr>
        <p:txBody>
          <a:bodyPr anchor="b">
            <a:normAutofit/>
          </a:bodyPr>
          <a:lstStyle>
            <a:lvl1pPr algn="ctr">
              <a:defRPr sz="1800" b="1"/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4BAAD7-1059-43F3-9AC8-789C12725B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44490" y="4306185"/>
            <a:ext cx="3003884" cy="554572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r"/>
            <a:r>
              <a:rPr lang="en-US" altLang="ko-KR" sz="1200" dirty="0"/>
              <a:t>Intelligent Information Processing Lab</a:t>
            </a:r>
          </a:p>
          <a:p>
            <a:pPr algn="r"/>
            <a:r>
              <a:rPr lang="en-US" altLang="ko-KR" sz="1200" dirty="0"/>
              <a:t>		Namgyu Jung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E2B03-7D44-4B93-9678-39439ED3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9520-5E6D-4E1F-8714-F0A2519A9291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530B1-DE5E-481E-9965-3A13BC77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587D9-C90D-47C9-B711-E81CBBD5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BCC442-C06A-45C1-8321-3927C2D99942}"/>
              </a:ext>
            </a:extLst>
          </p:cNvPr>
          <p:cNvSpPr/>
          <p:nvPr userDrawn="1"/>
        </p:nvSpPr>
        <p:spPr>
          <a:xfrm>
            <a:off x="2187371" y="1701783"/>
            <a:ext cx="7971829" cy="32248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4A10E0-4E1A-4D5A-BDD5-1C563E75E7A1}"/>
              </a:ext>
            </a:extLst>
          </p:cNvPr>
          <p:cNvCxnSpPr>
            <a:cxnSpLocks/>
          </p:cNvCxnSpPr>
          <p:nvPr userDrawn="1"/>
        </p:nvCxnSpPr>
        <p:spPr>
          <a:xfrm>
            <a:off x="2561829" y="2339725"/>
            <a:ext cx="7366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69A67-4090-4E80-990C-C43936A0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3A361-5AE8-47CD-8BB9-878877F3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88279-4C6A-4FC4-84A4-A77B18F9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A34-841F-4CA9-BDB9-02016B1D5DBC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7EDA9-5068-41FD-B634-825F6833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43F0B-33AF-49F6-9FDC-038937CC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05092A-5D92-48AD-A7E5-AA34E28FB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D838FE-0DE8-4C60-9767-E5A1F0FA4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C66DA-7A2F-4B3C-A3BC-014663C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7C21-8554-4F3A-804B-E0DEB8460E20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FCB99-1D91-4A96-A4A2-AF203A8A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A7CAD-2C34-4CBB-8DD1-9103ACA4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8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A30D8-28AD-40DF-9705-D903A302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5667771" cy="326314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6877C-2AD4-4369-930A-0AFF4E14D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95445"/>
            <a:ext cx="11713640" cy="53609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BDAE0-4D19-4693-94CD-DD7FDE60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CA9-076E-4FD8-9C3C-7256DC4DDA4C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FCB49-36AF-4E10-9221-9D9B7EF0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FD42B-F24D-41F4-872D-12651211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16" y="6356350"/>
            <a:ext cx="2743200" cy="365125"/>
          </a:xfrm>
        </p:spPr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BA5FBF-6998-4CA5-8DD2-07764962267E}"/>
              </a:ext>
            </a:extLst>
          </p:cNvPr>
          <p:cNvCxnSpPr>
            <a:cxnSpLocks/>
          </p:cNvCxnSpPr>
          <p:nvPr userDrawn="1"/>
        </p:nvCxnSpPr>
        <p:spPr>
          <a:xfrm>
            <a:off x="293876" y="770749"/>
            <a:ext cx="3490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52F06-76CD-4A9C-B0CF-B4147CCF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2FAB4-F0C9-41E7-963E-34F13F96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49A29-C01A-467C-9E67-86315BA4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B27-F744-45B7-B8A0-7A3C3EAF6287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B5C04-1053-4B60-AC0C-6449D3A2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FA20C-209A-4417-97B1-3A3B9618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D1D20-34FA-4FED-AA86-E514842B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CC5A5-ECE4-404E-A0D5-CC54C0E4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A5542E-57DC-4BB4-A03A-6788C0E06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5E4E3-897B-48C1-96FA-005ABBC9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8376-7BCA-4E7D-9352-D76C4F2DA601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7A7D1-BA81-43DB-8070-9B04E0A8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05AF6-2684-4843-81EA-405F0BD1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54B07-4CD2-4BA1-8F56-B32BA8E2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4DAF5-7A71-411F-8F7A-35F7BC0E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B7A82-A621-4DE1-9491-474FD3DDA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DFD03-A54A-4CF0-9910-113238BF6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92B27D-849C-4D80-A836-13D5C77CF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65BFB7-03E7-4AAA-8792-AE44CD70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1AAE-E5C3-4030-9DEF-3F3B401E6C33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EC2206-C192-400E-B107-6D3998F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947A0B-0931-4403-BCCC-371DA160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1329-D4FF-43BE-9FA2-708E6DF0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060CDD-3254-4823-B051-526476D5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890C-A3D3-4F5F-A7C8-08CCF9A2D960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7389A-5DBF-4958-89DE-531D83F2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765ADB-E0FB-439C-9461-F3C3E209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8C3F0-06C2-4FCF-B223-CAF672C3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577F-D7D5-486D-B91A-2BCA6D359B54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980FD5-F6A1-4192-BB06-757C134E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9F72F-8B49-499F-B8B5-3BF44823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3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A7E7C-E6B4-495D-B77E-49D5E7D5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4AC62-4214-49FB-8D86-F4F38F856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CCA50-8CD2-45B3-BA4E-04DAA9147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E56D4-A7EE-4D39-8209-DFABE32A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AF05-EBF3-45EC-A695-EDB45F9BE65B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045FC-9684-4A2E-A7C1-992B398F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9DCF6-93EB-44C9-8661-40322268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6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E27C-5A68-42CA-8D80-4C75973D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9DEEC4-1FBF-4A58-9823-A7572BE37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82B5B-5006-4EEE-9748-BEB977BD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C4F70-1375-4DC4-B4B9-543C2E46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1F-D95A-4012-AE1F-B1F686698327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3D245-D95A-424F-8E24-A03324AE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F80F4-A332-45D1-B1F1-B033F6BD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8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EE094E-733A-42B3-84BD-A9887BBF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8DE79-92FE-4743-9D16-638C1785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B8747-0FA5-44FE-8416-AE9C9B280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838F-3F47-4EE0-9A73-595DE32950B3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8CF0-C1DA-4825-88DC-ABB8A6E6C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163DC-5546-435C-87EC-5951ACD8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3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4412D0F-5B6E-4D97-AA4E-2D5B586DC3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8AB6C-790F-47F8-9469-8B3DF07E5077}"/>
              </a:ext>
            </a:extLst>
          </p:cNvPr>
          <p:cNvSpPr/>
          <p:nvPr/>
        </p:nvSpPr>
        <p:spPr>
          <a:xfrm>
            <a:off x="2187371" y="1701783"/>
            <a:ext cx="7971829" cy="32248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F24E1-180F-4E7A-A5DD-149F20F8CDBE}"/>
              </a:ext>
            </a:extLst>
          </p:cNvPr>
          <p:cNvSpPr txBox="1"/>
          <p:nvPr/>
        </p:nvSpPr>
        <p:spPr>
          <a:xfrm>
            <a:off x="2457127" y="1970393"/>
            <a:ext cx="76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Paper Review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B2EDB-DD31-49BC-9878-517F28FFB224}"/>
              </a:ext>
            </a:extLst>
          </p:cNvPr>
          <p:cNvSpPr txBox="1"/>
          <p:nvPr/>
        </p:nvSpPr>
        <p:spPr>
          <a:xfrm>
            <a:off x="5875830" y="4326173"/>
            <a:ext cx="42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/>
              <a:t>Intelligent Information Processing Lab</a:t>
            </a:r>
          </a:p>
          <a:p>
            <a:pPr algn="r"/>
            <a:r>
              <a:rPr lang="en-US" altLang="ko-KR" sz="1200"/>
              <a:t>		Namgyu Jung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F200D1-8BE5-40AB-BB83-156034F7FCC3}"/>
              </a:ext>
            </a:extLst>
          </p:cNvPr>
          <p:cNvCxnSpPr>
            <a:cxnSpLocks/>
          </p:cNvCxnSpPr>
          <p:nvPr/>
        </p:nvCxnSpPr>
        <p:spPr>
          <a:xfrm>
            <a:off x="2561829" y="2339725"/>
            <a:ext cx="7366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8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HGT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Relative Temporal Encoding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2B8668-EFFF-B23A-582B-4F07D734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6" y="1467853"/>
            <a:ext cx="4089756" cy="25669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EA77CD8-6F98-035F-2EB3-FD6D8FD52C86}"/>
              </a:ext>
            </a:extLst>
          </p:cNvPr>
          <p:cNvSpPr/>
          <p:nvPr/>
        </p:nvSpPr>
        <p:spPr>
          <a:xfrm>
            <a:off x="2718238" y="4034826"/>
            <a:ext cx="619626" cy="296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6ED34E-4C3B-DA95-737C-DD44FD84D329}"/>
              </a:ext>
            </a:extLst>
          </p:cNvPr>
          <p:cNvSpPr/>
          <p:nvPr/>
        </p:nvSpPr>
        <p:spPr>
          <a:xfrm>
            <a:off x="1803388" y="2433776"/>
            <a:ext cx="1630278" cy="1542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BCC7A7-2394-827C-28A1-0E5BD27F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46" y="4580389"/>
            <a:ext cx="3005730" cy="10642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FEF775-86A8-9038-B542-A298C71E3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764" y="5820193"/>
            <a:ext cx="2606821" cy="3574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B99F454-CB95-719F-2932-C0CA29144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336" y="4628302"/>
            <a:ext cx="3571094" cy="3217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C47F693-F9D9-697D-5F5D-D43AF24D7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336" y="5275158"/>
            <a:ext cx="3445465" cy="386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77F90B0-41A1-38E6-7EC4-375DAD7665C2}"/>
              </a:ext>
            </a:extLst>
          </p:cNvPr>
          <p:cNvSpPr txBox="1"/>
          <p:nvPr/>
        </p:nvSpPr>
        <p:spPr>
          <a:xfrm>
            <a:off x="357889" y="583565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solidFill>
                  <a:srgbClr val="FF0000"/>
                </a:solidFill>
              </a:rPr>
              <a:t>Output</a:t>
            </a:r>
            <a:r>
              <a:rPr lang="ko-KR" altLang="en-US" sz="1050" b="1">
                <a:solidFill>
                  <a:srgbClr val="FF0000"/>
                </a:solidFill>
              </a:rPr>
              <a:t> </a:t>
            </a:r>
            <a:r>
              <a:rPr lang="en-US" altLang="ko-KR" sz="1050" b="1">
                <a:solidFill>
                  <a:srgbClr val="FF0000"/>
                </a:solidFill>
              </a:rPr>
              <a:t>: </a:t>
            </a:r>
            <a:endParaRPr lang="ko-KR" altLang="en-US" sz="1050" b="1">
              <a:solidFill>
                <a:srgbClr val="FF000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F8C79EB-E7AD-6B71-E393-27B9F1E6AF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7994" y="2239824"/>
            <a:ext cx="2867469" cy="21980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58ADE9-01B3-F0F7-1FAE-A26870F8C3DD}"/>
              </a:ext>
            </a:extLst>
          </p:cNvPr>
          <p:cNvSpPr txBox="1"/>
          <p:nvPr/>
        </p:nvSpPr>
        <p:spPr>
          <a:xfrm>
            <a:off x="6630389" y="1962822"/>
            <a:ext cx="1611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Sinusoidal Function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A8FCA4-0847-E731-1DE8-CC31B57898DD}"/>
              </a:ext>
            </a:extLst>
          </p:cNvPr>
          <p:cNvSpPr txBox="1"/>
          <p:nvPr/>
        </p:nvSpPr>
        <p:spPr>
          <a:xfrm>
            <a:off x="6461433" y="5261674"/>
            <a:ext cx="35605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신호처리 </a:t>
            </a:r>
            <a:r>
              <a:rPr lang="en-US" altLang="ko-KR" sz="1050" b="1"/>
              <a:t>: </a:t>
            </a:r>
            <a:r>
              <a:rPr lang="ko-KR" altLang="en-US" sz="1050" b="1"/>
              <a:t>연속적인 시간에 대한 신호를 정의할 떄 사용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937748-C2C0-CCDE-A68F-79AEF4C499A9}"/>
                  </a:ext>
                </a:extLst>
              </p:cNvPr>
              <p:cNvSpPr txBox="1"/>
              <p:nvPr/>
            </p:nvSpPr>
            <p:spPr>
              <a:xfrm>
                <a:off x="6461433" y="4687307"/>
                <a:ext cx="2285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937748-C2C0-CCDE-A68F-79AEF4C49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33" y="4687307"/>
                <a:ext cx="2285626" cy="276999"/>
              </a:xfrm>
              <a:prstGeom prst="rect">
                <a:avLst/>
              </a:prstGeom>
              <a:blipFill>
                <a:blip r:embed="rId8"/>
                <a:stretch>
                  <a:fillRect r="-133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24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HGT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HG</a:t>
            </a:r>
            <a:r>
              <a:rPr lang="ko-KR" altLang="en-US" b="1"/>
              <a:t> </a:t>
            </a:r>
            <a:r>
              <a:rPr lang="en-US" altLang="ko-KR" b="1"/>
              <a:t>Sampling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r>
              <a:rPr lang="ko-KR" altLang="en-US" sz="1050"/>
              <a:t>기존의 </a:t>
            </a:r>
            <a:r>
              <a:rPr lang="en-US" altLang="ko-KR" sz="1050"/>
              <a:t>Node-level sampling</a:t>
            </a:r>
            <a:r>
              <a:rPr lang="ko-KR" altLang="en-US" sz="1050"/>
              <a:t>은 동종 네트워크의 </a:t>
            </a:r>
            <a:r>
              <a:rPr lang="en-US" altLang="ko-KR" sz="1050"/>
              <a:t>sampling </a:t>
            </a:r>
            <a:r>
              <a:rPr lang="ko-KR" altLang="en-US" sz="1050"/>
              <a:t>기법이며</a:t>
            </a:r>
            <a:r>
              <a:rPr lang="en-US" altLang="ko-KR" sz="1050"/>
              <a:t>, </a:t>
            </a:r>
            <a:r>
              <a:rPr lang="ko-KR" altLang="en-US" sz="1050"/>
              <a:t>이기종 네트워크에 적용하면 각 </a:t>
            </a:r>
            <a:r>
              <a:rPr lang="en-US" altLang="ko-KR" sz="1050"/>
              <a:t>node</a:t>
            </a:r>
            <a:r>
              <a:rPr lang="ko-KR" altLang="en-US" sz="1050"/>
              <a:t> </a:t>
            </a:r>
            <a:r>
              <a:rPr lang="en-US" altLang="ko-KR" sz="1050"/>
              <a:t>type</a:t>
            </a:r>
            <a:r>
              <a:rPr lang="ko-KR" altLang="en-US" sz="1050"/>
              <a:t>별 분포가 크게 다를 경우 왜곡된 </a:t>
            </a:r>
            <a:r>
              <a:rPr lang="en-US" altLang="ko-KR" sz="1050"/>
              <a:t>subgraph</a:t>
            </a:r>
            <a:r>
              <a:rPr lang="ko-KR" altLang="en-US" sz="1050"/>
              <a:t>가 나오게 됨</a:t>
            </a:r>
            <a:r>
              <a:rPr lang="en-US" altLang="ko-KR" sz="1050"/>
              <a:t>.</a:t>
            </a:r>
          </a:p>
          <a:p>
            <a:endParaRPr lang="en-US" altLang="ko-KR" sz="1050"/>
          </a:p>
          <a:p>
            <a:r>
              <a:rPr lang="ko-KR" altLang="en-US" sz="1050"/>
              <a:t>제안된 </a:t>
            </a:r>
            <a:r>
              <a:rPr lang="en-US" altLang="ko-KR" sz="1050"/>
              <a:t>HG sampling</a:t>
            </a:r>
            <a:r>
              <a:rPr lang="ko-KR" altLang="en-US" sz="1050"/>
              <a:t>은 각 </a:t>
            </a:r>
            <a:r>
              <a:rPr lang="en-US" altLang="ko-KR" sz="1050"/>
              <a:t>node/edge type</a:t>
            </a:r>
            <a:r>
              <a:rPr lang="ko-KR" altLang="en-US" sz="1050"/>
              <a:t>에 속하는 수를 유사하게 맞춰주면서 정보 손실을 최소화가 가능함</a:t>
            </a:r>
            <a:r>
              <a:rPr lang="en-US" altLang="ko-KR" sz="105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9AD00B-CAEB-DF0A-2DB0-1ABAE58F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04" y="1401678"/>
            <a:ext cx="9764086" cy="38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1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Experiments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000" b="1"/>
              <a:t>실험</a:t>
            </a:r>
            <a:endParaRPr lang="en-US" altLang="ko-KR" sz="1000" b="1"/>
          </a:p>
          <a:p>
            <a:pPr lvl="1"/>
            <a:endParaRPr lang="en-US" altLang="ko-KR" sz="800"/>
          </a:p>
          <a:p>
            <a:pPr lvl="1"/>
            <a:r>
              <a:rPr lang="ko-KR" altLang="en-US" sz="800"/>
              <a:t>링크 예측</a:t>
            </a:r>
            <a:r>
              <a:rPr lang="en-US" altLang="ko-KR" sz="800"/>
              <a:t>, </a:t>
            </a:r>
            <a:r>
              <a:rPr lang="ko-KR" altLang="en-US" sz="800"/>
              <a:t>노드 명확성 분류</a:t>
            </a:r>
            <a:endParaRPr lang="en-US" altLang="ko-KR" sz="800"/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ko-KR" altLang="en-US" sz="1000" b="1"/>
              <a:t>목적</a:t>
            </a:r>
            <a:endParaRPr lang="en-US" altLang="ko-KR" sz="1000" b="1"/>
          </a:p>
          <a:p>
            <a:pPr lvl="1"/>
            <a:endParaRPr lang="en-US" altLang="ko-KR" sz="800"/>
          </a:p>
          <a:p>
            <a:pPr lvl="1"/>
            <a:r>
              <a:rPr lang="ko-KR" altLang="en-US" sz="800"/>
              <a:t>제안 모델 평가</a:t>
            </a:r>
            <a:r>
              <a:rPr lang="en-US" altLang="ko-KR" sz="800"/>
              <a:t>				:  </a:t>
            </a:r>
            <a:r>
              <a:rPr lang="ko-KR" altLang="en-US" sz="800"/>
              <a:t>타 모델과 비교를 통한 제안한 </a:t>
            </a:r>
            <a:r>
              <a:rPr lang="ko-KR" altLang="en-US" sz="800" b="1">
                <a:solidFill>
                  <a:srgbClr val="FF0000"/>
                </a:solidFill>
              </a:rPr>
              <a:t>전체 모델의 성능 증명</a:t>
            </a:r>
            <a:endParaRPr lang="en-US" altLang="ko-KR" sz="800" b="1">
              <a:solidFill>
                <a:srgbClr val="FF0000"/>
              </a:solidFill>
            </a:endParaRPr>
          </a:p>
          <a:p>
            <a:pPr lvl="1"/>
            <a:endParaRPr lang="en-US" altLang="ko-KR" sz="800"/>
          </a:p>
          <a:p>
            <a:pPr lvl="1"/>
            <a:endParaRPr lang="en-US" altLang="ko-KR" sz="800"/>
          </a:p>
          <a:p>
            <a:pPr lvl="1"/>
            <a:endParaRPr lang="en-US" altLang="ko-KR" sz="800"/>
          </a:p>
          <a:p>
            <a:r>
              <a:rPr lang="ko-KR" altLang="en-US" sz="1000" b="1"/>
              <a:t>데이터 세트</a:t>
            </a:r>
            <a:endParaRPr lang="en-US" altLang="ko-KR" sz="1000" b="1"/>
          </a:p>
          <a:p>
            <a:pPr lvl="1"/>
            <a:endParaRPr lang="en-US" altLang="ko-KR" sz="800"/>
          </a:p>
          <a:p>
            <a:pPr lvl="1"/>
            <a:endParaRPr lang="en-US" altLang="ko-KR" sz="800"/>
          </a:p>
          <a:p>
            <a:pPr lvl="1"/>
            <a:r>
              <a:rPr lang="en-US" altLang="ko-KR" sz="800"/>
              <a:t>CS		: Computer Science academic graphs.</a:t>
            </a:r>
          </a:p>
          <a:p>
            <a:pPr lvl="1"/>
            <a:endParaRPr lang="en-US" altLang="ko-KR" sz="800"/>
          </a:p>
          <a:p>
            <a:pPr lvl="1"/>
            <a:r>
              <a:rPr lang="en-US" altLang="ko-KR" sz="800"/>
              <a:t>Med		: Medicine academic graphs.</a:t>
            </a:r>
          </a:p>
          <a:p>
            <a:pPr lvl="1"/>
            <a:endParaRPr lang="en-US" altLang="ko-KR" sz="800"/>
          </a:p>
          <a:p>
            <a:pPr lvl="1"/>
            <a:r>
              <a:rPr lang="en-US" altLang="ko-KR" sz="800"/>
              <a:t>OAG		: Open Academic Graph datasets ( CS + Med + others )</a:t>
            </a:r>
          </a:p>
          <a:p>
            <a:pPr lvl="1"/>
            <a:endParaRPr lang="en-US" altLang="ko-KR" sz="800"/>
          </a:p>
          <a:p>
            <a:pPr lvl="1"/>
            <a:endParaRPr lang="en-US" altLang="ko-KR" sz="800"/>
          </a:p>
          <a:p>
            <a:pPr lvl="1"/>
            <a:endParaRPr lang="en-US" altLang="ko-KR" sz="800"/>
          </a:p>
          <a:p>
            <a:r>
              <a:rPr lang="ko-KR" altLang="en-US" sz="1000" b="1"/>
              <a:t>비교 모델</a:t>
            </a:r>
            <a:endParaRPr lang="en-US" altLang="ko-KR" sz="800" b="1"/>
          </a:p>
          <a:p>
            <a:pPr lvl="1"/>
            <a:endParaRPr lang="en-US" altLang="ko-KR" sz="800"/>
          </a:p>
          <a:p>
            <a:pPr lvl="1"/>
            <a:r>
              <a:rPr lang="en-US" altLang="ko-KR" sz="800"/>
              <a:t>GCN, RGCN, GAT, HetGNN, HAN</a:t>
            </a:r>
          </a:p>
          <a:p>
            <a:pPr lvl="1"/>
            <a:endParaRPr lang="en-US" altLang="ko-KR" sz="800"/>
          </a:p>
          <a:p>
            <a:pPr lvl="1"/>
            <a:r>
              <a:rPr lang="ko-KR" altLang="en-US" sz="800" b="1"/>
              <a:t>조건</a:t>
            </a:r>
            <a:r>
              <a:rPr lang="ko-KR" altLang="en-US" sz="800"/>
              <a:t> </a:t>
            </a:r>
            <a:r>
              <a:rPr lang="en-US" altLang="ko-KR" sz="800"/>
              <a:t>: 3 layers, 256 hidden dimension, 8 head attention</a:t>
            </a:r>
            <a:endParaRPr lang="ko-KR" altLang="en-US" sz="8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Experiments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95448"/>
            <a:ext cx="11713640" cy="5360902"/>
          </a:xfrm>
        </p:spPr>
        <p:txBody>
          <a:bodyPr/>
          <a:lstStyle/>
          <a:p>
            <a:r>
              <a:rPr lang="ko-KR" altLang="en-US"/>
              <a:t>실험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5E9F55-EDDD-F65B-A1EF-660BC023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05" y="1624263"/>
            <a:ext cx="5536684" cy="45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Experiments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95448"/>
            <a:ext cx="11713640" cy="5360902"/>
          </a:xfrm>
        </p:spPr>
        <p:txBody>
          <a:bodyPr/>
          <a:lstStyle/>
          <a:p>
            <a:r>
              <a:rPr lang="en-US" altLang="ko-KR"/>
              <a:t>RTE </a:t>
            </a:r>
            <a:r>
              <a:rPr lang="ko-KR" altLang="en-US"/>
              <a:t>적용에 따른 특성이 유사한 </a:t>
            </a:r>
            <a:r>
              <a:rPr lang="en-US" altLang="ko-KR"/>
              <a:t>Conference </a:t>
            </a:r>
            <a:r>
              <a:rPr lang="ko-KR" altLang="en-US"/>
              <a:t>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514231-1B79-BAEA-5B12-7C9BEC1C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386" y="1955131"/>
            <a:ext cx="5930341" cy="39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Experiments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95448"/>
            <a:ext cx="11713640" cy="5360902"/>
          </a:xfrm>
        </p:spPr>
        <p:txBody>
          <a:bodyPr/>
          <a:lstStyle/>
          <a:p>
            <a:r>
              <a:rPr lang="en-US" altLang="ko-KR"/>
              <a:t>HGT</a:t>
            </a:r>
            <a:r>
              <a:rPr lang="ko-KR" altLang="en-US"/>
              <a:t> </a:t>
            </a:r>
            <a:r>
              <a:rPr lang="en-US" altLang="ko-KR"/>
              <a:t>layer</a:t>
            </a:r>
            <a:r>
              <a:rPr lang="ko-KR" altLang="en-US"/>
              <a:t> 깊이에 따른 </a:t>
            </a:r>
            <a:r>
              <a:rPr lang="en-US" altLang="ko-KR"/>
              <a:t>relation attention </a:t>
            </a:r>
            <a:r>
              <a:rPr lang="ko-KR" altLang="en-US"/>
              <a:t>시각화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6C2204-970E-57E0-D778-4FE65DBD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9" y="2477555"/>
            <a:ext cx="879280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Conclusion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1684421"/>
            <a:ext cx="11713640" cy="4671926"/>
          </a:xfrm>
        </p:spPr>
        <p:txBody>
          <a:bodyPr/>
          <a:lstStyle/>
          <a:p>
            <a:r>
              <a:rPr lang="ko-KR" altLang="en-US"/>
              <a:t>이종</a:t>
            </a:r>
            <a:r>
              <a:rPr lang="en-US" altLang="ko-KR"/>
              <a:t> </a:t>
            </a:r>
            <a:r>
              <a:rPr lang="ko-KR" altLang="en-US"/>
              <a:t>그래프 트렌스포머 모델 구조를 제안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이기종 노드와 동적 그래프를 모델링하기 위해 메타 관계를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대규모 네트워크에 대한 </a:t>
            </a:r>
            <a:r>
              <a:rPr lang="en-US" altLang="ko-KR"/>
              <a:t>HGT </a:t>
            </a:r>
            <a:r>
              <a:rPr lang="ko-KR" altLang="en-US"/>
              <a:t>모델 학습을 진행시키기 위해 </a:t>
            </a:r>
            <a:r>
              <a:rPr lang="en-US" altLang="ko-KR"/>
              <a:t>HG Sampling</a:t>
            </a:r>
            <a:r>
              <a:rPr lang="ko-KR" altLang="en-US"/>
              <a:t>을 설계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실험을 통해 </a:t>
            </a:r>
            <a:r>
              <a:rPr lang="en-US" altLang="ko-KR"/>
              <a:t>SOTA </a:t>
            </a:r>
            <a:r>
              <a:rPr lang="ko-KR" altLang="en-US"/>
              <a:t>증명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1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Review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/>
          </a:p>
          <a:p>
            <a:r>
              <a:rPr lang="ko-KR" altLang="en-US" b="1"/>
              <a:t>상대적 시간 정보를 적용시키기 위한 </a:t>
            </a:r>
            <a:r>
              <a:rPr lang="en-US" altLang="ko-KR" b="1"/>
              <a:t>RTE</a:t>
            </a:r>
            <a:r>
              <a:rPr lang="ko-KR" altLang="en-US" b="1"/>
              <a:t>는 이산 시간에 대해서만 사용이 가능함</a:t>
            </a:r>
            <a:r>
              <a:rPr lang="en-US" altLang="ko-KR" b="1"/>
              <a:t>.</a:t>
            </a:r>
          </a:p>
          <a:p>
            <a:endParaRPr lang="en-US" altLang="ko-KR"/>
          </a:p>
          <a:p>
            <a:pPr lvl="1"/>
            <a:r>
              <a:rPr lang="ko-KR" altLang="en-US"/>
              <a:t>연속적인 시간 정보를 포함한 네트워크에는 적용이 어려움</a:t>
            </a:r>
            <a:r>
              <a:rPr lang="en-US" altLang="ko-KR"/>
              <a:t>.</a:t>
            </a:r>
          </a:p>
          <a:p>
            <a:endParaRPr lang="en-US" altLang="ko-KR" b="1"/>
          </a:p>
          <a:p>
            <a:r>
              <a:rPr lang="ko-KR" altLang="en-US" b="1"/>
              <a:t>주변 </a:t>
            </a:r>
            <a:r>
              <a:rPr lang="en-US" altLang="ko-KR" b="1"/>
              <a:t>Edge</a:t>
            </a:r>
            <a:r>
              <a:rPr lang="ko-KR" altLang="en-US" b="1"/>
              <a:t>들과의 연결 여부성에 초점이 맞춰져 있음</a:t>
            </a:r>
            <a:r>
              <a:rPr lang="en-US" altLang="ko-KR" b="1"/>
              <a:t>.</a:t>
            </a:r>
          </a:p>
          <a:p>
            <a:endParaRPr lang="en-US" altLang="ko-KR" b="1"/>
          </a:p>
          <a:p>
            <a:pPr lvl="1"/>
            <a:r>
              <a:rPr lang="ko-KR" altLang="en-US"/>
              <a:t>노드 분류 실험을 할 경우 동종 노드 간의 특징을 정확히 분류 할 수 있을지 의문이 듬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3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FFB4A-E094-42B0-9162-C78E89C2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Paper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82EF5-55AD-4F41-8D7B-988ABF8F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200" y="995445"/>
            <a:ext cx="7620632" cy="536090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b="1"/>
              <a:t>Title</a:t>
            </a:r>
            <a:r>
              <a:rPr lang="en-US" altLang="ko-KR"/>
              <a:t>	: Heterogenous Graph Transformer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 b="1"/>
              <a:t>Author</a:t>
            </a:r>
            <a:r>
              <a:rPr lang="en-US" altLang="ko-KR"/>
              <a:t>	: Ziniu Hu, Yuxiao Dong, Kuansan Wang, Yizhou Sun</a:t>
            </a:r>
            <a:br>
              <a:rPr lang="en-US" altLang="ko-KR"/>
            </a:br>
            <a:endParaRPr lang="en-US" altLang="ko-KR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 b="1"/>
              <a:t>Published</a:t>
            </a:r>
            <a:r>
              <a:rPr lang="en-US" altLang="ko-KR"/>
              <a:t>	: World Wide Web </a:t>
            </a:r>
            <a:r>
              <a:rPr lang="en-US" altLang="ko-KR" sz="1000" b="1">
                <a:solidFill>
                  <a:srgbClr val="FF0000"/>
                </a:solidFill>
              </a:rPr>
              <a:t>( IS_2021 : 3.69 )</a:t>
            </a:r>
            <a:endParaRPr lang="en-US" altLang="ko-KR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 b="1"/>
              <a:t>Year</a:t>
            </a:r>
            <a:r>
              <a:rPr lang="en-US" altLang="ko-KR"/>
              <a:t>	: 2020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 b="1"/>
              <a:t>Citation</a:t>
            </a:r>
            <a:r>
              <a:rPr lang="en-US" altLang="ko-KR"/>
              <a:t>	: 338 </a:t>
            </a:r>
            <a:r>
              <a:rPr lang="en-US" altLang="ko-KR" sz="1000" b="1">
                <a:solidFill>
                  <a:srgbClr val="FF0000"/>
                </a:solidFill>
              </a:rPr>
              <a:t>( google scholar )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 b="1"/>
              <a:t>Overview</a:t>
            </a:r>
          </a:p>
          <a:p>
            <a:pPr>
              <a:lnSpc>
                <a:spcPct val="120000"/>
              </a:lnSpc>
            </a:pPr>
            <a:endParaRPr lang="en-US" altLang="ko-KR" b="1"/>
          </a:p>
          <a:p>
            <a:pPr lvl="1">
              <a:lnSpc>
                <a:spcPct val="120000"/>
              </a:lnSpc>
            </a:pPr>
            <a:r>
              <a:rPr lang="ko-KR" altLang="en-US"/>
              <a:t>모델링을 위한 이기종 그래프 트랜스포머 구조를 제안한다</a:t>
            </a:r>
            <a:r>
              <a:rPr lang="en-US" altLang="ko-KR"/>
              <a:t>.</a:t>
            </a:r>
          </a:p>
          <a:p>
            <a:pPr lvl="1">
              <a:lnSpc>
                <a:spcPct val="120000"/>
              </a:lnSpc>
            </a:pPr>
            <a:endParaRPr lang="en-US" altLang="ko-KR"/>
          </a:p>
          <a:p>
            <a:pPr lvl="2">
              <a:lnSpc>
                <a:spcPct val="120000"/>
              </a:lnSpc>
            </a:pPr>
            <a:r>
              <a:rPr lang="en-US" altLang="ko-KR"/>
              <a:t>Network</a:t>
            </a:r>
            <a:r>
              <a:rPr lang="ko-KR" altLang="en-US"/>
              <a:t>의 동적인 특성을 포착함과 동시에 각각의 </a:t>
            </a:r>
            <a:r>
              <a:rPr lang="en-US" altLang="ko-KR"/>
              <a:t>Node-type</a:t>
            </a:r>
            <a:r>
              <a:rPr lang="ko-KR" altLang="en-US"/>
              <a:t>과 </a:t>
            </a:r>
            <a:r>
              <a:rPr lang="en-US" altLang="ko-KR"/>
              <a:t>Edge-type</a:t>
            </a:r>
            <a:r>
              <a:rPr lang="ko-KR" altLang="en-US"/>
              <a:t>에 적합한 표현 벡터를 학습</a:t>
            </a:r>
            <a:endParaRPr lang="en-US" altLang="ko-KR" sz="1000" b="1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</a:pPr>
            <a:endParaRPr lang="en-US" altLang="ko-KR" b="1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altLang="ko-KR"/>
              <a:t>Meta-path</a:t>
            </a:r>
            <a:r>
              <a:rPr lang="ko-KR" altLang="en-US"/>
              <a:t>를 따로 정의하지 않고 학습</a:t>
            </a:r>
            <a:endParaRPr lang="en-US" altLang="ko-KR"/>
          </a:p>
          <a:p>
            <a:pPr lvl="2">
              <a:lnSpc>
                <a:spcPct val="120000"/>
              </a:lnSpc>
            </a:pPr>
            <a:endParaRPr lang="en-US" altLang="ko-KR" b="1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</a:pPr>
            <a:r>
              <a:rPr lang="ko-KR" altLang="en-US"/>
              <a:t>매우 큰 </a:t>
            </a:r>
            <a:r>
              <a:rPr lang="en-US" altLang="ko-KR"/>
              <a:t>Network</a:t>
            </a:r>
            <a:r>
              <a:rPr lang="ko-KR" altLang="en-US"/>
              <a:t>에 적합하도록 이기종 네트워크 샘플링 방법을 추가적으로 제안</a:t>
            </a:r>
            <a:endParaRPr lang="en-US" altLang="ko-KR"/>
          </a:p>
          <a:p>
            <a:pPr lvl="1">
              <a:lnSpc>
                <a:spcPct val="120000"/>
              </a:lnSpc>
            </a:pPr>
            <a:endParaRPr lang="en-US" altLang="ko-KR"/>
          </a:p>
          <a:p>
            <a:pPr lvl="1">
              <a:lnSpc>
                <a:spcPct val="120000"/>
              </a:lnSpc>
            </a:pPr>
            <a:r>
              <a:rPr lang="ko-KR" altLang="en-US"/>
              <a:t>제안한 방법을 실험한 결과 </a:t>
            </a:r>
            <a:r>
              <a:rPr lang="en-US" altLang="ko-KR"/>
              <a:t>State-Of-The-Art </a:t>
            </a:r>
            <a:r>
              <a:rPr lang="ko-KR" altLang="en-US"/>
              <a:t>결과를 달성했으며</a:t>
            </a:r>
            <a:r>
              <a:rPr lang="en-US" altLang="ko-KR"/>
              <a:t>, </a:t>
            </a:r>
            <a:r>
              <a:rPr lang="ko-KR" altLang="en-US"/>
              <a:t>매우 큰 네트워크에 대해서도 일관적인 성능 향상을 보여준다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BB27A-E58D-435A-A893-5DE3812C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AC1182-1F09-BE4A-7C5E-87CCD1FAC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76" y="1253862"/>
            <a:ext cx="3893257" cy="484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Introduction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172DC3-B38D-30C6-7596-D1482DBA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/>
          </a:p>
          <a:p>
            <a:r>
              <a:rPr lang="en-US" altLang="ko-KR" b="1"/>
              <a:t>Heterogeneous</a:t>
            </a:r>
            <a:r>
              <a:rPr lang="ko-KR" altLang="en-US" b="1"/>
              <a:t>의 기존 접근 방법</a:t>
            </a:r>
            <a:endParaRPr lang="en-US" altLang="ko-KR" b="1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 sz="1100"/>
              <a:t>동적인 특성 정보가 반영이 되지 않음</a:t>
            </a:r>
            <a:r>
              <a:rPr lang="en-US" altLang="ko-KR" sz="1100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 b="1"/>
              <a:t>Meta-path</a:t>
            </a:r>
            <a:r>
              <a:rPr lang="ko-KR" altLang="en-US" b="1"/>
              <a:t>를 이용한 방법</a:t>
            </a:r>
            <a:endParaRPr lang="en-US" altLang="ko-KR" b="1"/>
          </a:p>
          <a:p>
            <a:pPr lvl="1"/>
            <a:endParaRPr lang="en-US" altLang="ko-KR"/>
          </a:p>
          <a:p>
            <a:pPr lvl="2"/>
            <a:r>
              <a:rPr lang="ko-KR" altLang="en-US"/>
              <a:t>각 </a:t>
            </a:r>
            <a:r>
              <a:rPr lang="en-US" altLang="ko-KR"/>
              <a:t>type</a:t>
            </a:r>
            <a:r>
              <a:rPr lang="ko-KR" altLang="en-US"/>
              <a:t>에 맞는 </a:t>
            </a:r>
            <a:r>
              <a:rPr lang="en-US" altLang="ko-KR"/>
              <a:t>meta-path design</a:t>
            </a:r>
            <a:r>
              <a:rPr lang="ko-KR" altLang="en-US"/>
              <a:t>을 하기 위해 구체적인 </a:t>
            </a:r>
            <a:r>
              <a:rPr lang="en-US" altLang="ko-KR"/>
              <a:t>domain</a:t>
            </a:r>
            <a:r>
              <a:rPr lang="ko-KR" altLang="en-US"/>
              <a:t>에 대한 지식이 필요함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 b="1"/>
              <a:t>GNN</a:t>
            </a:r>
            <a:r>
              <a:rPr lang="ko-KR" altLang="en-US" b="1"/>
              <a:t>을 이용한 방법</a:t>
            </a:r>
            <a:endParaRPr lang="en-US" altLang="ko-KR" b="1"/>
          </a:p>
          <a:p>
            <a:pPr lvl="2"/>
            <a:endParaRPr lang="en-US" altLang="ko-KR"/>
          </a:p>
          <a:p>
            <a:pPr lvl="2"/>
            <a:r>
              <a:rPr lang="ko-KR" altLang="en-US"/>
              <a:t>서로 다른 </a:t>
            </a:r>
            <a:r>
              <a:rPr lang="en-US" altLang="ko-KR"/>
              <a:t>type</a:t>
            </a:r>
            <a:r>
              <a:rPr lang="ko-KR" altLang="en-US"/>
              <a:t>의 </a:t>
            </a:r>
            <a:r>
              <a:rPr lang="en-US" altLang="ko-KR"/>
              <a:t>node/edge</a:t>
            </a:r>
            <a:r>
              <a:rPr lang="ko-KR" altLang="en-US"/>
              <a:t>가 같은 </a:t>
            </a:r>
            <a:r>
              <a:rPr lang="en-US" altLang="ko-KR"/>
              <a:t>feature</a:t>
            </a:r>
            <a:r>
              <a:rPr lang="ko-KR" altLang="en-US"/>
              <a:t>를 공유하거나 다른 </a:t>
            </a:r>
            <a:r>
              <a:rPr lang="en-US" altLang="ko-KR"/>
              <a:t>feature</a:t>
            </a:r>
            <a:r>
              <a:rPr lang="ko-KR" altLang="en-US"/>
              <a:t>를 갖는 경우 </a:t>
            </a:r>
            <a:r>
              <a:rPr lang="en-US" altLang="ko-KR"/>
              <a:t>graph </a:t>
            </a:r>
            <a:r>
              <a:rPr lang="ko-KR" altLang="en-US"/>
              <a:t>특징을 제대로 학습하기 어려움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4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Contribution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1798721"/>
            <a:ext cx="11713640" cy="4922754"/>
          </a:xfrm>
        </p:spPr>
        <p:txBody>
          <a:bodyPr/>
          <a:lstStyle/>
          <a:p>
            <a:r>
              <a:rPr lang="ko-KR" altLang="en-US" b="1"/>
              <a:t>동적인 특성을 반영</a:t>
            </a:r>
            <a:endParaRPr lang="en-US" altLang="ko-KR" b="1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b="1"/>
              <a:t>각 </a:t>
            </a:r>
            <a:r>
              <a:rPr lang="en-US" altLang="ko-KR" b="1"/>
              <a:t>node/edge-type</a:t>
            </a:r>
            <a:r>
              <a:rPr lang="ko-KR" altLang="en-US" b="1"/>
              <a:t>에 적합한 표현 방법 제안</a:t>
            </a:r>
            <a:endParaRPr lang="en-US" altLang="ko-KR" b="1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Meta-path</a:t>
            </a:r>
            <a:r>
              <a:rPr lang="ko-KR" altLang="en-US"/>
              <a:t>를 따로 디자인 하지 않아도 학습이 가능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 b="1"/>
              <a:t>Web-scale graph</a:t>
            </a:r>
            <a:r>
              <a:rPr lang="ko-KR" altLang="en-US" b="1"/>
              <a:t>에 적합하도록 </a:t>
            </a:r>
            <a:r>
              <a:rPr lang="en-US" altLang="ko-KR" b="1"/>
              <a:t>HG sampling </a:t>
            </a:r>
            <a:r>
              <a:rPr lang="ko-KR" altLang="en-US" b="1"/>
              <a:t>기법 제시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7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Related</a:t>
            </a:r>
            <a:r>
              <a:rPr lang="ko-KR" altLang="en-US"/>
              <a:t> </a:t>
            </a:r>
            <a:r>
              <a:rPr lang="en-US" altLang="ko-KR"/>
              <a:t>Work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BE880C-04E2-4EF9-AC26-1723F40612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GCN</a:t>
                </a:r>
              </a:p>
              <a:p>
                <a:endParaRPr lang="en-US" altLang="ko-KR" b="1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ko-KR" altLang="en-US"/>
              </a:p>
              <a:p>
                <a:endParaRPr lang="ko-KR" altLang="en-US" b="1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BE880C-04E2-4EF9-AC26-1723F40612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8" t="-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7352A6-56ED-6CF7-2BD3-7E466690E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67" y="2896930"/>
            <a:ext cx="5613629" cy="2036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0A3438-1A1D-7100-82F9-37BD5261B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404" y="3137806"/>
            <a:ext cx="4671194" cy="197847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D0ADB95-BE71-4598-D58D-2807AD270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196" y="3814010"/>
            <a:ext cx="319775" cy="39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2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Overview of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FF0000"/>
                </a:solidFill>
              </a:rPr>
              <a:t>H</a:t>
            </a:r>
            <a:r>
              <a:rPr lang="en-US" altLang="ko-KR" b="1"/>
              <a:t>eterogeneous </a:t>
            </a:r>
            <a:r>
              <a:rPr lang="en-US" altLang="ko-KR" b="1">
                <a:solidFill>
                  <a:srgbClr val="FF0000"/>
                </a:solidFill>
              </a:rPr>
              <a:t>G</a:t>
            </a:r>
            <a:r>
              <a:rPr lang="en-US" altLang="ko-KR" b="1"/>
              <a:t>raph </a:t>
            </a:r>
            <a:r>
              <a:rPr lang="en-US" altLang="ko-KR" b="1">
                <a:solidFill>
                  <a:srgbClr val="FF0000"/>
                </a:solidFill>
              </a:rPr>
              <a:t>T</a:t>
            </a:r>
            <a:r>
              <a:rPr lang="en-US" altLang="ko-KR" b="1"/>
              <a:t>ransformer</a:t>
            </a:r>
            <a:endParaRPr lang="ko-KR" altLang="en-US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124B8C-2FC8-994F-F674-89BC964E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24" y="1794923"/>
            <a:ext cx="9916909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0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HGT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Heterogenous Mutual Attention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sz="12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767B1B-D90B-8DCF-285E-2801EABD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6" y="1269331"/>
            <a:ext cx="7988408" cy="33304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6ED34E-4C3B-DA95-737C-DD44FD84D329}"/>
              </a:ext>
            </a:extLst>
          </p:cNvPr>
          <p:cNvSpPr/>
          <p:nvPr/>
        </p:nvSpPr>
        <p:spPr>
          <a:xfrm>
            <a:off x="2661812" y="1708481"/>
            <a:ext cx="2466473" cy="1359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111BDB3-B879-4823-07DF-1F078001B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76" y="4873639"/>
            <a:ext cx="4338890" cy="16184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F1FC77-B86E-B0BB-5E3A-EFEB400EFB56}"/>
              </a:ext>
            </a:extLst>
          </p:cNvPr>
          <p:cNvSpPr/>
          <p:nvPr/>
        </p:nvSpPr>
        <p:spPr>
          <a:xfrm>
            <a:off x="3525254" y="5236915"/>
            <a:ext cx="1028700" cy="5201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468188-6965-A35A-75C4-A3F35C0CA2B1}"/>
              </a:ext>
            </a:extLst>
          </p:cNvPr>
          <p:cNvCxnSpPr>
            <a:stCxn id="16" idx="3"/>
          </p:cNvCxnSpPr>
          <p:nvPr/>
        </p:nvCxnSpPr>
        <p:spPr>
          <a:xfrm>
            <a:off x="4553954" y="5497013"/>
            <a:ext cx="324851" cy="14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EA355E-D050-0983-B059-5F2E9A627826}"/>
              </a:ext>
            </a:extLst>
          </p:cNvPr>
          <p:cNvSpPr txBox="1"/>
          <p:nvPr/>
        </p:nvSpPr>
        <p:spPr>
          <a:xfrm>
            <a:off x="4878805" y="5360235"/>
            <a:ext cx="949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solidFill>
                  <a:srgbClr val="FF0000"/>
                </a:solidFill>
              </a:rPr>
              <a:t>prior tensor</a:t>
            </a:r>
            <a:endParaRPr lang="ko-KR" altLang="en-US" sz="105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4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HGT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Heterogenous Message Passing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767B1B-D90B-8DCF-285E-2801EABD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6" y="1269331"/>
            <a:ext cx="7988408" cy="33304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6ED34E-4C3B-DA95-737C-DD44FD84D329}"/>
              </a:ext>
            </a:extLst>
          </p:cNvPr>
          <p:cNvSpPr/>
          <p:nvPr/>
        </p:nvSpPr>
        <p:spPr>
          <a:xfrm>
            <a:off x="2661812" y="3140240"/>
            <a:ext cx="2466473" cy="1167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028389-76F3-9418-6D73-4D6E70E0F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76" y="5135884"/>
            <a:ext cx="4006489" cy="8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7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HGT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Target-Specific Aggregation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767B1B-D90B-8DCF-285E-2801EABD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6" y="1269331"/>
            <a:ext cx="7988408" cy="33304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6ED34E-4C3B-DA95-737C-DD44FD84D329}"/>
              </a:ext>
            </a:extLst>
          </p:cNvPr>
          <p:cNvSpPr/>
          <p:nvPr/>
        </p:nvSpPr>
        <p:spPr>
          <a:xfrm>
            <a:off x="5645645" y="1528011"/>
            <a:ext cx="1630278" cy="2803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561421-7F60-8A3B-F244-538E14C5D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54" y="5165269"/>
            <a:ext cx="3797947" cy="3774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2581CC-EC3F-FB0F-0D9A-4A3ECA6E4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254" y="5779108"/>
            <a:ext cx="2908694" cy="3848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394D38-4C54-9132-6BC9-DC7404582342}"/>
              </a:ext>
            </a:extLst>
          </p:cNvPr>
          <p:cNvSpPr txBox="1"/>
          <p:nvPr/>
        </p:nvSpPr>
        <p:spPr>
          <a:xfrm>
            <a:off x="357889" y="583565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solidFill>
                  <a:srgbClr val="FF0000"/>
                </a:solidFill>
              </a:rPr>
              <a:t>Output</a:t>
            </a:r>
            <a:r>
              <a:rPr lang="ko-KR" altLang="en-US" sz="1050" b="1">
                <a:solidFill>
                  <a:srgbClr val="FF0000"/>
                </a:solidFill>
              </a:rPr>
              <a:t> </a:t>
            </a:r>
            <a:r>
              <a:rPr lang="en-US" altLang="ko-KR" sz="1050" b="1">
                <a:solidFill>
                  <a:srgbClr val="FF0000"/>
                </a:solidFill>
              </a:rPr>
              <a:t>: </a:t>
            </a:r>
            <a:endParaRPr lang="ko-KR" altLang="en-US" sz="105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6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9618</TotalTime>
  <Words>507</Words>
  <Application>Microsoft Office PowerPoint</Application>
  <PresentationFormat>와이드스크린</PresentationFormat>
  <Paragraphs>175</Paragraphs>
  <Slides>17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PowerPoint 프레젠테이션</vt:lpstr>
      <vt:lpstr>Paper</vt:lpstr>
      <vt:lpstr>Introduction</vt:lpstr>
      <vt:lpstr>Contribution</vt:lpstr>
      <vt:lpstr>Related Work</vt:lpstr>
      <vt:lpstr>Overview of</vt:lpstr>
      <vt:lpstr>HGT</vt:lpstr>
      <vt:lpstr>HGT</vt:lpstr>
      <vt:lpstr>HGT</vt:lpstr>
      <vt:lpstr>HGT</vt:lpstr>
      <vt:lpstr>HGT</vt:lpstr>
      <vt:lpstr>Experiments</vt:lpstr>
      <vt:lpstr>Experiments</vt:lpstr>
      <vt:lpstr>Experiments</vt:lpstr>
      <vt:lpstr>Experiments</vt:lpstr>
      <vt:lpstr>Conclusion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LeeKihoon</dc:creator>
  <cp:lastModifiedBy>정남규</cp:lastModifiedBy>
  <cp:revision>115</cp:revision>
  <dcterms:created xsi:type="dcterms:W3CDTF">2021-09-12T04:18:05Z</dcterms:created>
  <dcterms:modified xsi:type="dcterms:W3CDTF">2022-09-18T10:09:05Z</dcterms:modified>
</cp:coreProperties>
</file>