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77" r:id="rId3"/>
    <p:sldId id="275" r:id="rId4"/>
    <p:sldId id="279" r:id="rId5"/>
    <p:sldId id="269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818779"/>
        </a:solidFill>
        <a:effectLst/>
        <a:uFillTx/>
        <a:latin typeface="Lato Regular"/>
        <a:ea typeface="Lato Regular"/>
        <a:cs typeface="Lato Regular"/>
        <a:sym typeface="Lato Regular"/>
      </a:defRPr>
    </a:lvl1pPr>
    <a:lvl2pPr marL="0" marR="0" indent="4572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818779"/>
        </a:solidFill>
        <a:effectLst/>
        <a:uFillTx/>
        <a:latin typeface="Lato Regular"/>
        <a:ea typeface="Lato Regular"/>
        <a:cs typeface="Lato Regular"/>
        <a:sym typeface="Lato Regular"/>
      </a:defRPr>
    </a:lvl2pPr>
    <a:lvl3pPr marL="0" marR="0" indent="9144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818779"/>
        </a:solidFill>
        <a:effectLst/>
        <a:uFillTx/>
        <a:latin typeface="Lato Regular"/>
        <a:ea typeface="Lato Regular"/>
        <a:cs typeface="Lato Regular"/>
        <a:sym typeface="Lato Regular"/>
      </a:defRPr>
    </a:lvl3pPr>
    <a:lvl4pPr marL="0" marR="0" indent="13716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818779"/>
        </a:solidFill>
        <a:effectLst/>
        <a:uFillTx/>
        <a:latin typeface="Lato Regular"/>
        <a:ea typeface="Lato Regular"/>
        <a:cs typeface="Lato Regular"/>
        <a:sym typeface="Lato Regular"/>
      </a:defRPr>
    </a:lvl4pPr>
    <a:lvl5pPr marL="0" marR="0" indent="18288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818779"/>
        </a:solidFill>
        <a:effectLst/>
        <a:uFillTx/>
        <a:latin typeface="Lato Regular"/>
        <a:ea typeface="Lato Regular"/>
        <a:cs typeface="Lato Regular"/>
        <a:sym typeface="Lato Regular"/>
      </a:defRPr>
    </a:lvl5pPr>
    <a:lvl6pPr marL="0" marR="0" indent="22860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818779"/>
        </a:solidFill>
        <a:effectLst/>
        <a:uFillTx/>
        <a:latin typeface="Lato Regular"/>
        <a:ea typeface="Lato Regular"/>
        <a:cs typeface="Lato Regular"/>
        <a:sym typeface="Lato Regular"/>
      </a:defRPr>
    </a:lvl6pPr>
    <a:lvl7pPr marL="0" marR="0" indent="27432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818779"/>
        </a:solidFill>
        <a:effectLst/>
        <a:uFillTx/>
        <a:latin typeface="Lato Regular"/>
        <a:ea typeface="Lato Regular"/>
        <a:cs typeface="Lato Regular"/>
        <a:sym typeface="Lato Regular"/>
      </a:defRPr>
    </a:lvl7pPr>
    <a:lvl8pPr marL="0" marR="0" indent="32004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818779"/>
        </a:solidFill>
        <a:effectLst/>
        <a:uFillTx/>
        <a:latin typeface="Lato Regular"/>
        <a:ea typeface="Lato Regular"/>
        <a:cs typeface="Lato Regular"/>
        <a:sym typeface="Lato Regular"/>
      </a:defRPr>
    </a:lvl8pPr>
    <a:lvl9pPr marL="0" marR="0" indent="36576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818779"/>
        </a:solidFill>
        <a:effectLst/>
        <a:uFillTx/>
        <a:latin typeface="Lato Regular"/>
        <a:ea typeface="Lato Regular"/>
        <a:cs typeface="Lato Regular"/>
        <a:sym typeface="Lato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C8E0"/>
    <a:srgbClr val="4594C7"/>
    <a:srgbClr val="08306B"/>
    <a:srgbClr val="529DCC"/>
    <a:srgbClr val="8AB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Lato Regular"/>
          <a:ea typeface="Lato Regular"/>
          <a:cs typeface="Lat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Lato Regular"/>
          <a:ea typeface="Lato Regular"/>
          <a:cs typeface="Lato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Lato Regular"/>
          <a:ea typeface="Lato Regular"/>
          <a:cs typeface="Lato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Lato Regular"/>
          <a:ea typeface="Lato Regular"/>
          <a:cs typeface="Lato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Lato Regular"/>
          <a:ea typeface="Lato Regular"/>
          <a:cs typeface="Lat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Lato Regular"/>
          <a:ea typeface="Lato Regular"/>
          <a:cs typeface="Lato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Lato Regular"/>
          <a:ea typeface="Lato Regular"/>
          <a:cs typeface="Lato Regular"/>
        </a:font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>
          <a:latin typeface="Lato Bold"/>
          <a:ea typeface="Lato Bold"/>
          <a:cs typeface="Lato 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Lato Bold"/>
          <a:ea typeface="Lato Bold"/>
          <a:cs typeface="Lato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Lato Regular"/>
          <a:ea typeface="Lato Regular"/>
          <a:cs typeface="Lat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/>
    <p:restoredTop sz="94700"/>
  </p:normalViewPr>
  <p:slideViewPr>
    <p:cSldViewPr snapToGrid="0">
      <p:cViewPr varScale="1">
        <p:scale>
          <a:sx n="45" d="100"/>
          <a:sy n="45" d="100"/>
        </p:scale>
        <p:origin x="29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Lato Regular"/>
        <a:ea typeface="Lato Regular"/>
        <a:cs typeface="Lato Regular"/>
        <a:sym typeface="Lato Regular"/>
      </a:defRPr>
    </a:lvl1pPr>
    <a:lvl2pPr indent="228600" defTabSz="457200" latinLnBrk="0">
      <a:lnSpc>
        <a:spcPct val="117999"/>
      </a:lnSpc>
      <a:defRPr sz="2200">
        <a:latin typeface="Lato Regular"/>
        <a:ea typeface="Lato Regular"/>
        <a:cs typeface="Lato Regular"/>
        <a:sym typeface="Lato Regular"/>
      </a:defRPr>
    </a:lvl2pPr>
    <a:lvl3pPr indent="457200" defTabSz="457200" latinLnBrk="0">
      <a:lnSpc>
        <a:spcPct val="117999"/>
      </a:lnSpc>
      <a:defRPr sz="2200">
        <a:latin typeface="Lato Regular"/>
        <a:ea typeface="Lato Regular"/>
        <a:cs typeface="Lato Regular"/>
        <a:sym typeface="Lato Regular"/>
      </a:defRPr>
    </a:lvl3pPr>
    <a:lvl4pPr indent="685800" defTabSz="457200" latinLnBrk="0">
      <a:lnSpc>
        <a:spcPct val="117999"/>
      </a:lnSpc>
      <a:defRPr sz="2200">
        <a:latin typeface="Lato Regular"/>
        <a:ea typeface="Lato Regular"/>
        <a:cs typeface="Lato Regular"/>
        <a:sym typeface="Lato Regular"/>
      </a:defRPr>
    </a:lvl4pPr>
    <a:lvl5pPr indent="914400" defTabSz="457200" latinLnBrk="0">
      <a:lnSpc>
        <a:spcPct val="117999"/>
      </a:lnSpc>
      <a:defRPr sz="2200">
        <a:latin typeface="Lato Regular"/>
        <a:ea typeface="Lato Regular"/>
        <a:cs typeface="Lato Regular"/>
        <a:sym typeface="Lato Regular"/>
      </a:defRPr>
    </a:lvl5pPr>
    <a:lvl6pPr indent="1143000" defTabSz="457200" latinLnBrk="0">
      <a:lnSpc>
        <a:spcPct val="117999"/>
      </a:lnSpc>
      <a:defRPr sz="2200">
        <a:latin typeface="Lato Regular"/>
        <a:ea typeface="Lato Regular"/>
        <a:cs typeface="Lato Regular"/>
        <a:sym typeface="Lato Regular"/>
      </a:defRPr>
    </a:lvl6pPr>
    <a:lvl7pPr indent="1371600" defTabSz="457200" latinLnBrk="0">
      <a:lnSpc>
        <a:spcPct val="117999"/>
      </a:lnSpc>
      <a:defRPr sz="2200">
        <a:latin typeface="Lato Regular"/>
        <a:ea typeface="Lato Regular"/>
        <a:cs typeface="Lato Regular"/>
        <a:sym typeface="Lato Regular"/>
      </a:defRPr>
    </a:lvl7pPr>
    <a:lvl8pPr indent="1600200" defTabSz="457200" latinLnBrk="0">
      <a:lnSpc>
        <a:spcPct val="117999"/>
      </a:lnSpc>
      <a:defRPr sz="2200">
        <a:latin typeface="Lato Regular"/>
        <a:ea typeface="Lato Regular"/>
        <a:cs typeface="Lato Regular"/>
        <a:sym typeface="Lato Regular"/>
      </a:defRPr>
    </a:lvl8pPr>
    <a:lvl9pPr indent="1828800" defTabSz="457200" latinLnBrk="0">
      <a:lnSpc>
        <a:spcPct val="117999"/>
      </a:lnSpc>
      <a:defRPr sz="2200">
        <a:latin typeface="Lato Regular"/>
        <a:ea typeface="Lato Regular"/>
        <a:cs typeface="Lato Regular"/>
        <a:sym typeface="Lato Regular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Presentation Title</a:t>
            </a:r>
          </a:p>
        </p:txBody>
      </p:sp>
      <p:sp>
        <p:nvSpPr>
          <p:cNvPr id="12" name="Simple P."/>
          <p:cNvSpPr txBox="1">
            <a:spLocks noGrp="1"/>
          </p:cNvSpPr>
          <p:nvPr>
            <p:ph type="body" sz="quarter" idx="21"/>
          </p:nvPr>
        </p:nvSpPr>
        <p:spPr>
          <a:xfrm>
            <a:off x="1752600" y="2188477"/>
            <a:ext cx="2795944" cy="5080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900"/>
            </a:lvl1pPr>
          </a:lstStyle>
          <a:p>
            <a:r>
              <a:rPr dirty="0"/>
              <a:t>Simple P.</a:t>
            </a:r>
          </a:p>
        </p:txBody>
      </p:sp>
      <p:sp>
        <p:nvSpPr>
          <p:cNvPr id="13" name="Oct, 2022"/>
          <p:cNvSpPr txBox="1">
            <a:spLocks noGrp="1"/>
          </p:cNvSpPr>
          <p:nvPr>
            <p:ph type="body" sz="quarter" idx="22"/>
          </p:nvPr>
        </p:nvSpPr>
        <p:spPr>
          <a:xfrm>
            <a:off x="1752600" y="11314176"/>
            <a:ext cx="2795944" cy="5080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900"/>
            </a:lvl1pPr>
          </a:lstStyle>
          <a:p>
            <a:r>
              <a:rPr dirty="0"/>
              <a:t>Oct, 2022</a:t>
            </a:r>
          </a:p>
        </p:txBody>
      </p:sp>
      <p:sp>
        <p:nvSpPr>
          <p:cNvPr id="14" name="Simple Presentation"/>
          <p:cNvSpPr txBox="1">
            <a:spLocks noGrp="1"/>
          </p:cNvSpPr>
          <p:nvPr>
            <p:ph type="body" sz="quarter" idx="23"/>
          </p:nvPr>
        </p:nvSpPr>
        <p:spPr>
          <a:xfrm>
            <a:off x="19834353" y="2188477"/>
            <a:ext cx="2795945" cy="508001"/>
          </a:xfrm>
          <a:prstGeom prst="rect">
            <a:avLst/>
          </a:prstGeom>
        </p:spPr>
        <p:txBody>
          <a:bodyPr/>
          <a:lstStyle>
            <a:lvl1pPr algn="r">
              <a:lnSpc>
                <a:spcPct val="100000"/>
              </a:lnSpc>
              <a:defRPr sz="1900"/>
            </a:lvl1pPr>
          </a:lstStyle>
          <a:p>
            <a:r>
              <a:rPr dirty="0"/>
              <a:t>Simple Presentation</a:t>
            </a:r>
          </a:p>
        </p:txBody>
      </p:sp>
      <p:sp>
        <p:nvSpPr>
          <p:cNvPr id="15" name="Proposal Project"/>
          <p:cNvSpPr txBox="1">
            <a:spLocks noGrp="1"/>
          </p:cNvSpPr>
          <p:nvPr>
            <p:ph type="body" sz="quarter" idx="24"/>
          </p:nvPr>
        </p:nvSpPr>
        <p:spPr>
          <a:xfrm>
            <a:off x="19834353" y="11314176"/>
            <a:ext cx="2795945" cy="508001"/>
          </a:xfrm>
          <a:prstGeom prst="rect">
            <a:avLst/>
          </a:prstGeom>
        </p:spPr>
        <p:txBody>
          <a:bodyPr/>
          <a:lstStyle>
            <a:lvl1pPr algn="r">
              <a:lnSpc>
                <a:spcPct val="100000"/>
              </a:lnSpc>
              <a:defRPr sz="1900"/>
            </a:lvl1pPr>
          </a:lstStyle>
          <a:p>
            <a:r>
              <a:rPr dirty="0"/>
              <a:t>Proposal Project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Presentation Subtitle</a:t>
            </a:r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626532" y="2574991"/>
            <a:ext cx="10922138" cy="1902088"/>
          </a:xfrm>
          <a:prstGeom prst="rect">
            <a:avLst/>
          </a:prstGeom>
        </p:spPr>
        <p:txBody>
          <a:bodyPr/>
          <a:lstStyle>
            <a:lvl1pPr>
              <a:defRPr sz="10000" spc="0">
                <a:solidFill>
                  <a:srgbClr val="262626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54344" y="9067503"/>
            <a:ext cx="10932445" cy="30934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38383"/>
                </a:solidFill>
              </a:defRPr>
            </a:lvl1pPr>
            <a:lvl2pPr>
              <a:defRPr>
                <a:solidFill>
                  <a:srgbClr val="838383"/>
                </a:solidFill>
              </a:defRPr>
            </a:lvl2pPr>
            <a:lvl3pPr>
              <a:defRPr>
                <a:solidFill>
                  <a:srgbClr val="838383"/>
                </a:solidFill>
              </a:defRPr>
            </a:lvl3pPr>
            <a:lvl4pPr>
              <a:defRPr>
                <a:solidFill>
                  <a:srgbClr val="838383"/>
                </a:solidFill>
              </a:defRPr>
            </a:lvl4pPr>
            <a:lvl5pPr>
              <a:defRPr>
                <a:solidFill>
                  <a:srgbClr val="838383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2123809" y="2847709"/>
            <a:ext cx="18000000" cy="5040000"/>
          </a:xfrm>
          <a:prstGeom prst="rect">
            <a:avLst/>
          </a:prstGeom>
        </p:spPr>
        <p:txBody>
          <a:bodyPr/>
          <a:lstStyle>
            <a:lvl1pPr>
              <a:defRPr sz="30000" spc="0">
                <a:solidFill>
                  <a:schemeClr val="accent6"/>
                </a:solidFill>
              </a:defRPr>
            </a:lvl1pPr>
          </a:lstStyle>
          <a:p>
            <a:r>
              <a:rPr dirty="0"/>
              <a:t>Presentation Title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758753" y="5140550"/>
            <a:ext cx="21130936" cy="1902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Presentation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752600" y="7223190"/>
            <a:ext cx="10932445" cy="2069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932049" y="12437698"/>
            <a:ext cx="458459" cy="4873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584200">
              <a:lnSpc>
                <a:spcPct val="100000"/>
              </a:lnSpc>
              <a:defRPr sz="2500">
                <a:solidFill>
                  <a:srgbClr val="D5D5D5"/>
                </a:solidFill>
                <a:latin typeface="+mj-lt"/>
                <a:ea typeface="+mn-ea"/>
                <a:cs typeface="+mn-cs"/>
                <a:sym typeface="Libre Caslon Display Regular"/>
              </a:defRPr>
            </a:lvl1pPr>
          </a:lstStyle>
          <a:p>
            <a:fld id="{86CB4B4D-7CA3-9044-876B-883B54F8677D}" type="slidenum">
              <a:rPr lang="en-KR" smtClean="0"/>
              <a:pPr/>
              <a:t>‹#›</a:t>
            </a:fld>
            <a:endParaRPr lang="en-KR">
              <a:latin typeface="+mj-lt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hf hdr="0" ftr="0" dt="0"/>
  <p:txStyles>
    <p:titleStyle>
      <a:lvl1pPr marL="0" marR="0" indent="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1870" baseline="0">
          <a:solidFill>
            <a:srgbClr val="FFFFFF"/>
          </a:solidFill>
          <a:uFillTx/>
          <a:latin typeface="+mj-lt"/>
          <a:ea typeface="+mn-ea"/>
          <a:cs typeface="+mn-cs"/>
          <a:sym typeface="Libre Caslon Display Regular"/>
        </a:defRPr>
      </a:lvl1pPr>
      <a:lvl2pPr marL="0" marR="0" indent="4572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1870" baseline="0">
          <a:solidFill>
            <a:srgbClr val="FFFFFF"/>
          </a:solidFill>
          <a:uFillTx/>
          <a:latin typeface="+mn-lt"/>
          <a:ea typeface="+mn-ea"/>
          <a:cs typeface="+mn-cs"/>
          <a:sym typeface="Libre Caslon Display Regular"/>
        </a:defRPr>
      </a:lvl2pPr>
      <a:lvl3pPr marL="0" marR="0" indent="9144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1870" baseline="0">
          <a:solidFill>
            <a:srgbClr val="FFFFFF"/>
          </a:solidFill>
          <a:uFillTx/>
          <a:latin typeface="+mn-lt"/>
          <a:ea typeface="+mn-ea"/>
          <a:cs typeface="+mn-cs"/>
          <a:sym typeface="Libre Caslon Display Regular"/>
        </a:defRPr>
      </a:lvl3pPr>
      <a:lvl4pPr marL="0" marR="0" indent="13716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1870" baseline="0">
          <a:solidFill>
            <a:srgbClr val="FFFFFF"/>
          </a:solidFill>
          <a:uFillTx/>
          <a:latin typeface="+mn-lt"/>
          <a:ea typeface="+mn-ea"/>
          <a:cs typeface="+mn-cs"/>
          <a:sym typeface="Libre Caslon Display Regular"/>
        </a:defRPr>
      </a:lvl4pPr>
      <a:lvl5pPr marL="0" marR="0" indent="18288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1870" baseline="0">
          <a:solidFill>
            <a:srgbClr val="FFFFFF"/>
          </a:solidFill>
          <a:uFillTx/>
          <a:latin typeface="+mn-lt"/>
          <a:ea typeface="+mn-ea"/>
          <a:cs typeface="+mn-cs"/>
          <a:sym typeface="Libre Caslon Display Regular"/>
        </a:defRPr>
      </a:lvl5pPr>
      <a:lvl6pPr marL="0" marR="0" indent="22860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1870" baseline="0">
          <a:solidFill>
            <a:srgbClr val="FFFFFF"/>
          </a:solidFill>
          <a:uFillTx/>
          <a:latin typeface="+mn-lt"/>
          <a:ea typeface="+mn-ea"/>
          <a:cs typeface="+mn-cs"/>
          <a:sym typeface="Libre Caslon Display Regular"/>
        </a:defRPr>
      </a:lvl6pPr>
      <a:lvl7pPr marL="0" marR="0" indent="27432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1870" baseline="0">
          <a:solidFill>
            <a:srgbClr val="FFFFFF"/>
          </a:solidFill>
          <a:uFillTx/>
          <a:latin typeface="+mn-lt"/>
          <a:ea typeface="+mn-ea"/>
          <a:cs typeface="+mn-cs"/>
          <a:sym typeface="Libre Caslon Display Regular"/>
        </a:defRPr>
      </a:lvl7pPr>
      <a:lvl8pPr marL="0" marR="0" indent="32004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1870" baseline="0">
          <a:solidFill>
            <a:srgbClr val="FFFFFF"/>
          </a:solidFill>
          <a:uFillTx/>
          <a:latin typeface="+mn-lt"/>
          <a:ea typeface="+mn-ea"/>
          <a:cs typeface="+mn-cs"/>
          <a:sym typeface="Libre Caslon Display Regular"/>
        </a:defRPr>
      </a:lvl8pPr>
      <a:lvl9pPr marL="0" marR="0" indent="36576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1870" baseline="0">
          <a:solidFill>
            <a:srgbClr val="FFFFFF"/>
          </a:solidFill>
          <a:uFillTx/>
          <a:latin typeface="+mn-lt"/>
          <a:ea typeface="+mn-ea"/>
          <a:cs typeface="+mn-cs"/>
          <a:sym typeface="Libre Caslon Display Regular"/>
        </a:defRPr>
      </a:lvl9pPr>
    </p:titleStyle>
    <p:bodyStyle>
      <a:lvl1pPr marL="0" marR="0" indent="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FFFFFF"/>
          </a:solidFill>
          <a:uFillTx/>
          <a:latin typeface="+mn-lt"/>
          <a:ea typeface="Lato Regular"/>
          <a:cs typeface="Lato Regular"/>
          <a:sym typeface="Lato Regular"/>
        </a:defRPr>
      </a:lvl1pPr>
      <a:lvl2pPr marL="0" marR="0" indent="4572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FFFFFF"/>
          </a:solidFill>
          <a:uFillTx/>
          <a:latin typeface="+mn-lt"/>
          <a:ea typeface="Lato Regular"/>
          <a:cs typeface="Lato Regular"/>
          <a:sym typeface="Lato Regular"/>
        </a:defRPr>
      </a:lvl2pPr>
      <a:lvl3pPr marL="0" marR="0" indent="9144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FFFFFF"/>
          </a:solidFill>
          <a:uFillTx/>
          <a:latin typeface="+mn-lt"/>
          <a:ea typeface="Lato Regular"/>
          <a:cs typeface="Lato Regular"/>
          <a:sym typeface="Lato Regular"/>
        </a:defRPr>
      </a:lvl3pPr>
      <a:lvl4pPr marL="0" marR="0" indent="13716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FFFFFF"/>
          </a:solidFill>
          <a:uFillTx/>
          <a:latin typeface="+mn-lt"/>
          <a:ea typeface="Lato Regular"/>
          <a:cs typeface="Lato Regular"/>
          <a:sym typeface="Lato Regular"/>
        </a:defRPr>
      </a:lvl4pPr>
      <a:lvl5pPr marL="0" marR="0" indent="18288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FFFFFF"/>
          </a:solidFill>
          <a:uFillTx/>
          <a:latin typeface="+mn-lt"/>
          <a:ea typeface="Lato Regular"/>
          <a:cs typeface="Lato Regular"/>
          <a:sym typeface="Lato Regular"/>
        </a:defRPr>
      </a:lvl5pPr>
      <a:lvl6pPr marL="0" marR="0" indent="22860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FFFFFF"/>
          </a:solidFill>
          <a:uFillTx/>
          <a:latin typeface="Lato Regular"/>
          <a:ea typeface="Lato Regular"/>
          <a:cs typeface="Lato Regular"/>
          <a:sym typeface="Lato Regular"/>
        </a:defRPr>
      </a:lvl6pPr>
      <a:lvl7pPr marL="0" marR="0" indent="27432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FFFFFF"/>
          </a:solidFill>
          <a:uFillTx/>
          <a:latin typeface="Lato Regular"/>
          <a:ea typeface="Lato Regular"/>
          <a:cs typeface="Lato Regular"/>
          <a:sym typeface="Lato Regular"/>
        </a:defRPr>
      </a:lvl7pPr>
      <a:lvl8pPr marL="0" marR="0" indent="32004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FFFFFF"/>
          </a:solidFill>
          <a:uFillTx/>
          <a:latin typeface="Lato Regular"/>
          <a:ea typeface="Lato Regular"/>
          <a:cs typeface="Lato Regular"/>
          <a:sym typeface="Lato Regular"/>
        </a:defRPr>
      </a:lvl8pPr>
      <a:lvl9pPr marL="0" marR="0" indent="36576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FFFFFF"/>
          </a:solidFill>
          <a:uFillTx/>
          <a:latin typeface="Lato Regular"/>
          <a:ea typeface="Lato Regular"/>
          <a:cs typeface="Lato Regular"/>
          <a:sym typeface="Lat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Caslon Display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Caslon Display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Caslon Display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Caslon Display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Caslon Display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Caslon Display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Caslon Display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Caslon Display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Caslon Display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market.com/Areumnara" TargetMode="External"/><Relationship Id="rId2" Type="http://schemas.openxmlformats.org/officeDocument/2006/relationships/hyperlink" Target="mailto:simplep.net@gmail.com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implep.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defRPr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Line"/>
          <p:cNvSpPr/>
          <p:nvPr/>
        </p:nvSpPr>
        <p:spPr>
          <a:xfrm flipV="1">
            <a:off x="1600809" y="1828799"/>
            <a:ext cx="21182382" cy="1"/>
          </a:xfrm>
          <a:prstGeom prst="line">
            <a:avLst/>
          </a:prstGeom>
          <a:ln w="25400">
            <a:solidFill>
              <a:srgbClr val="FFFFFF">
                <a:alpha val="6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Line"/>
          <p:cNvSpPr/>
          <p:nvPr/>
        </p:nvSpPr>
        <p:spPr>
          <a:xfrm flipV="1">
            <a:off x="1600809" y="12064999"/>
            <a:ext cx="21182382" cy="1"/>
          </a:xfrm>
          <a:prstGeom prst="line">
            <a:avLst/>
          </a:prstGeom>
          <a:ln w="25400">
            <a:solidFill>
              <a:srgbClr val="FFFFFF">
                <a:alpha val="6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DIAGRAM"/>
          <p:cNvSpPr txBox="1">
            <a:spLocks noGrp="1"/>
          </p:cNvSpPr>
          <p:nvPr>
            <p:ph type="ctrTitle"/>
          </p:nvPr>
        </p:nvSpPr>
        <p:spPr>
          <a:xfrm>
            <a:off x="1758753" y="5140550"/>
            <a:ext cx="21130936" cy="1902089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IIP Lab Seminar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ct, 2022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2022</a:t>
            </a:r>
          </a:p>
        </p:txBody>
      </p:sp>
      <p:sp>
        <p:nvSpPr>
          <p:cNvPr id="50" name="Proposal Project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 Woo Chan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Lorem ipsum dolor sit amet, his ad blan phaedrum mnesarchum, eu facer prom oportere ius. In maiorum detraxit mei,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4400" dirty="0"/>
              <a:t>Oral Maxillofacial Data</a:t>
            </a:r>
          </a:p>
          <a:p>
            <a:endParaRPr lang="en-US" altLang="ko-K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9B214D-227F-6587-3FD6-1A0C140744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3C2E96-78CA-4116-C2B7-8CAE60B8707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9389327" cy="19020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FA015B-9BD3-23AD-4FC5-B62FCC4B2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06" y="4850863"/>
            <a:ext cx="11779780" cy="57985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E1EA9C-2D09-730E-C7A6-E33846ED2C54}"/>
              </a:ext>
            </a:extLst>
          </p:cNvPr>
          <p:cNvSpPr txBox="1"/>
          <p:nvPr/>
        </p:nvSpPr>
        <p:spPr>
          <a:xfrm>
            <a:off x="14969963" y="5496643"/>
            <a:ext cx="7813631" cy="45069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1056*512 </a:t>
            </a:r>
            <a:r>
              <a:rPr lang="ko-KR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사이즈로 왜곡 없이 치아 부분만 </a:t>
            </a:r>
            <a:r>
              <a:rPr lang="ko-KR" alt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크롭</a:t>
            </a:r>
            <a:endParaRPr lang="en-US" altLang="ko-K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치아우식증</a:t>
            </a:r>
            <a:r>
              <a:rPr lang="ko-KR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라벨링이 있는 데이터만 선정해서 학습</a:t>
            </a:r>
            <a:endParaRPr lang="en-US" altLang="ko-K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밝기에 차이에 따른 </a:t>
            </a:r>
            <a:r>
              <a:rPr lang="en-US" altLang="ko-K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Augmentation </a:t>
            </a:r>
            <a:r>
              <a:rPr lang="ko-KR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적용</a:t>
            </a:r>
            <a:endParaRPr lang="en-US" altLang="ko-K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89967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Result</a:t>
            </a:r>
            <a:endParaRPr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9E52B52-0298-7F2C-8066-EB273299A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049499"/>
              </p:ext>
            </p:extLst>
          </p:nvPr>
        </p:nvGraphicFramePr>
        <p:xfrm>
          <a:off x="2328678" y="4267199"/>
          <a:ext cx="20387732" cy="6620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6933">
                  <a:extLst>
                    <a:ext uri="{9D8B030D-6E8A-4147-A177-3AD203B41FA5}">
                      <a16:colId xmlns:a16="http://schemas.microsoft.com/office/drawing/2014/main" val="692762044"/>
                    </a:ext>
                  </a:extLst>
                </a:gridCol>
                <a:gridCol w="5096933">
                  <a:extLst>
                    <a:ext uri="{9D8B030D-6E8A-4147-A177-3AD203B41FA5}">
                      <a16:colId xmlns:a16="http://schemas.microsoft.com/office/drawing/2014/main" val="1281785863"/>
                    </a:ext>
                  </a:extLst>
                </a:gridCol>
                <a:gridCol w="5096933">
                  <a:extLst>
                    <a:ext uri="{9D8B030D-6E8A-4147-A177-3AD203B41FA5}">
                      <a16:colId xmlns:a16="http://schemas.microsoft.com/office/drawing/2014/main" val="3210369178"/>
                    </a:ext>
                  </a:extLst>
                </a:gridCol>
                <a:gridCol w="5096933">
                  <a:extLst>
                    <a:ext uri="{9D8B030D-6E8A-4147-A177-3AD203B41FA5}">
                      <a16:colId xmlns:a16="http://schemas.microsoft.com/office/drawing/2014/main" val="3240534871"/>
                    </a:ext>
                  </a:extLst>
                </a:gridCol>
              </a:tblGrid>
              <a:tr h="16552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err="1"/>
                        <a:t>Efficientdet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Yolov5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Yolov7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4268853"/>
                  </a:ext>
                </a:extLst>
              </a:tr>
              <a:tr h="165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mAP_0.5:0.95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0215"/>
                  </a:ext>
                </a:extLst>
              </a:tr>
              <a:tr h="165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912710"/>
                  </a:ext>
                </a:extLst>
              </a:tr>
              <a:tr h="165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Recall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8684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19137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9389327" cy="19020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A9DAEC-6E9E-8FFB-0375-899E69850F01}"/>
              </a:ext>
            </a:extLst>
          </p:cNvPr>
          <p:cNvSpPr txBox="1"/>
          <p:nvPr/>
        </p:nvSpPr>
        <p:spPr>
          <a:xfrm>
            <a:off x="2531533" y="4401330"/>
            <a:ext cx="19320933" cy="72101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ko-KR" alt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충치 라벨링이 너무 작아 </a:t>
            </a:r>
            <a:r>
              <a:rPr lang="ko-KR" alt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디텍션의</a:t>
            </a:r>
            <a:r>
              <a:rPr lang="ko-KR" alt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정확도가 떨어진다고 판단함</a:t>
            </a:r>
            <a:endParaRPr lang="en-US" altLang="ko-KR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Yolo, </a:t>
            </a:r>
            <a:r>
              <a:rPr lang="en-US" altLang="ko-KR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Efficientdet</a:t>
            </a:r>
            <a:r>
              <a:rPr lang="en-US" altLang="ko-K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모두 </a:t>
            </a:r>
            <a:r>
              <a:rPr lang="en-US" altLang="ko-K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1-stage</a:t>
            </a:r>
            <a:r>
              <a:rPr lang="ko-KR" alt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Detector</a:t>
            </a:r>
            <a:r>
              <a:rPr lang="ko-KR" alt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방식의 모델</a:t>
            </a:r>
            <a:r>
              <a:rPr lang="en-US" altLang="ko-K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altLang="ko-KR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altLang="ko-K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2-stage Detector</a:t>
            </a:r>
            <a:r>
              <a:rPr lang="ko-KR" alt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Roi </a:t>
            </a:r>
            <a:r>
              <a:rPr lang="ko-KR" alt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영역을 먼저 추출하고 </a:t>
            </a:r>
            <a:r>
              <a:rPr lang="en-US" altLang="ko-K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Object</a:t>
            </a:r>
            <a:r>
              <a:rPr lang="ko-KR" alt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가 </a:t>
            </a:r>
            <a:r>
              <a:rPr lang="ko-KR" alt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있을만한</a:t>
            </a:r>
            <a:r>
              <a:rPr lang="ko-KR" alt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영역을 먼저 뽑아내 작은 라벨링을 </a:t>
            </a:r>
            <a:r>
              <a:rPr lang="ko-KR" alt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디텍션하는데</a:t>
            </a:r>
            <a:r>
              <a:rPr lang="ko-KR" alt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유리하다고 예상됨</a:t>
            </a:r>
            <a:endParaRPr lang="en-US" altLang="ko-KR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altLang="ko-KR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altLang="ko-K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R-CNN, FCN, </a:t>
            </a:r>
            <a:r>
              <a:rPr lang="en-US" altLang="ko-KR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Casecade</a:t>
            </a:r>
            <a:r>
              <a:rPr lang="en-US" altLang="ko-K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R-CNN</a:t>
            </a:r>
            <a:r>
              <a:rPr lang="ko-KR" alt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등 적합한 </a:t>
            </a:r>
            <a:r>
              <a:rPr lang="en-US" altLang="ko-K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2-stage Detector </a:t>
            </a:r>
            <a:r>
              <a:rPr lang="ko-KR" alt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모델을 선정하여 실험을 진행할 예정임</a:t>
            </a:r>
            <a:endParaRPr lang="en-US" altLang="ko-KR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349207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defRPr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" name="Line"/>
          <p:cNvSpPr/>
          <p:nvPr/>
        </p:nvSpPr>
        <p:spPr>
          <a:xfrm flipV="1">
            <a:off x="2286611" y="6577707"/>
            <a:ext cx="19810779" cy="1"/>
          </a:xfrm>
          <a:prstGeom prst="line">
            <a:avLst/>
          </a:prstGeom>
          <a:ln w="25400">
            <a:solidFill>
              <a:srgbClr val="F3F1E6"/>
            </a:solidFill>
            <a:miter lim="400000"/>
          </a:ln>
        </p:spPr>
        <p:txBody>
          <a:bodyPr lIns="50800" tIns="50800" rIns="50800" bIns="50800" anchor="ctr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" name="Thank you"/>
          <p:cNvSpPr txBox="1">
            <a:spLocks noGrp="1"/>
          </p:cNvSpPr>
          <p:nvPr>
            <p:ph type="title"/>
          </p:nvPr>
        </p:nvSpPr>
        <p:spPr>
          <a:xfrm>
            <a:off x="2123809" y="2847710"/>
            <a:ext cx="18000000" cy="5040000"/>
          </a:xfrm>
          <a:prstGeom prst="rect">
            <a:avLst/>
          </a:prstGeom>
        </p:spPr>
        <p:txBody>
          <a:bodyPr>
            <a:normAutofit/>
          </a:bodyPr>
          <a:lstStyle>
            <a:lvl1pPr defTabSz="2413955">
              <a:defRPr sz="29700"/>
            </a:lvl1pPr>
          </a:lstStyle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86" name="simplep.net@gmail.com">
            <a:hlinkClick r:id="rId2"/>
          </p:cNvPr>
          <p:cNvSpPr txBox="1"/>
          <p:nvPr/>
        </p:nvSpPr>
        <p:spPr>
          <a:xfrm>
            <a:off x="4611155" y="9617457"/>
            <a:ext cx="3328565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lnSpc>
                <a:spcPct val="150000"/>
              </a:lnSpc>
              <a:defRPr sz="2200">
                <a:solidFill>
                  <a:srgbClr val="CBCEC8"/>
                </a:solidFill>
              </a:defRPr>
            </a:lvl1pPr>
          </a:lstStyle>
          <a:p>
            <a:r>
              <a:rPr lang="en-US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woochan7@gachon.ac.kr</a:t>
            </a:r>
            <a:endParaRPr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0" name="Contact"/>
          <p:cNvSpPr txBox="1"/>
          <p:nvPr/>
        </p:nvSpPr>
        <p:spPr>
          <a:xfrm>
            <a:off x="2261265" y="9617457"/>
            <a:ext cx="1702732" cy="52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>
              <a:lnSpc>
                <a:spcPct val="150000"/>
              </a:lnSpc>
              <a:defRPr sz="220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</a:p>
        </p:txBody>
      </p:sp>
      <p:sp>
        <p:nvSpPr>
          <p:cNvPr id="291" name="My Shop"/>
          <p:cNvSpPr txBox="1"/>
          <p:nvPr/>
        </p:nvSpPr>
        <p:spPr>
          <a:xfrm>
            <a:off x="2261265" y="10735009"/>
            <a:ext cx="1702732" cy="52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>
              <a:lnSpc>
                <a:spcPct val="150000"/>
              </a:lnSpc>
              <a:defRPr sz="220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2" name="English"/>
          <p:cNvSpPr txBox="1"/>
          <p:nvPr/>
        </p:nvSpPr>
        <p:spPr>
          <a:xfrm>
            <a:off x="4612905" y="10735009"/>
            <a:ext cx="1702733" cy="52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>
              <a:lnSpc>
                <a:spcPct val="150000"/>
              </a:lnSpc>
              <a:defRPr sz="2200">
                <a:solidFill>
                  <a:srgbClr val="CBCEC8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n-US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IIPLab</a:t>
            </a:r>
            <a:endParaRPr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https://creativemarket.com/Areumnara"/>
          <p:cNvSpPr txBox="1"/>
          <p:nvPr/>
        </p:nvSpPr>
        <p:spPr>
          <a:xfrm>
            <a:off x="5790716" y="10735009"/>
            <a:ext cx="5232251" cy="52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>
              <a:lnSpc>
                <a:spcPct val="150000"/>
              </a:lnSpc>
              <a:defRPr sz="2200" u="sng">
                <a:solidFill>
                  <a:srgbClr val="CBCEC8"/>
                </a:solidFill>
                <a:hlinkClick r:id="rId3"/>
              </a:defRPr>
            </a:lvl1pPr>
          </a:lstStyle>
          <a:p>
            <a:pPr>
              <a:defRPr u="none"/>
            </a:pPr>
            <a:r>
              <a:rPr u="sng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iiiplab.gachon.ac.kr</a:t>
            </a:r>
            <a:endParaRPr u="sng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97" name="simplep.net">
            <a:hlinkClick r:id="rId4"/>
          </p:cNvPr>
          <p:cNvSpPr txBox="1"/>
          <p:nvPr/>
        </p:nvSpPr>
        <p:spPr>
          <a:xfrm>
            <a:off x="8586878" y="9613782"/>
            <a:ext cx="3203535" cy="535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/>
          </a:bodyPr>
          <a:lstStyle>
            <a:lvl1pPr>
              <a:lnSpc>
                <a:spcPct val="150000"/>
              </a:lnSpc>
              <a:defRPr sz="2200">
                <a:solidFill>
                  <a:srgbClr val="CBCEC8"/>
                </a:solidFill>
              </a:defRPr>
            </a:lvl1pPr>
          </a:lstStyle>
          <a:p>
            <a:r>
              <a:rPr lang="en-US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woochan780@gmail.com</a:t>
            </a:r>
            <a:endParaRPr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Proposal">
      <a:dk1>
        <a:srgbClr val="FFFFFF"/>
      </a:dk1>
      <a:lt1>
        <a:srgbClr val="262626"/>
      </a:lt1>
      <a:dk2>
        <a:srgbClr val="838383"/>
      </a:dk2>
      <a:lt2>
        <a:srgbClr val="818779"/>
      </a:lt2>
      <a:accent1>
        <a:srgbClr val="F6F6F3"/>
      </a:accent1>
      <a:accent2>
        <a:srgbClr val="F3F1E6"/>
      </a:accent2>
      <a:accent3>
        <a:srgbClr val="E5E2DC"/>
      </a:accent3>
      <a:accent4>
        <a:srgbClr val="D2CFC4"/>
      </a:accent4>
      <a:accent5>
        <a:srgbClr val="CBCEC8"/>
      </a:accent5>
      <a:accent6>
        <a:srgbClr val="A9ADA4"/>
      </a:accent6>
      <a:hlink>
        <a:srgbClr val="838383"/>
      </a:hlink>
      <a:folHlink>
        <a:srgbClr val="E5E2DC"/>
      </a:folHlink>
    </a:clrScheme>
    <a:fontScheme name="Proposal">
      <a:majorFont>
        <a:latin typeface="Libre Caslon Display Regular"/>
        <a:ea typeface="Libre Caslon Display Regular"/>
        <a:cs typeface="Libre Caslon Display Regular"/>
      </a:majorFont>
      <a:minorFont>
        <a:latin typeface="Lato"/>
        <a:ea typeface="Libre Caslon Display Regular"/>
        <a:cs typeface="Libre Caslon Display Regular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6F6F3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18779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818779"/>
            </a:solidFill>
            <a:effectLst/>
            <a:uFillTx/>
            <a:latin typeface="Lato Regular"/>
            <a:ea typeface="Lato Regular"/>
            <a:cs typeface="Lato Regular"/>
            <a:sym typeface="La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Libre Caslon Display Regular"/>
        <a:ea typeface="Libre Caslon Display Regular"/>
        <a:cs typeface="Libre Caslon Display Regular"/>
      </a:majorFont>
      <a:minorFont>
        <a:latin typeface="Libre Caslon Display Regular"/>
        <a:ea typeface="Libre Caslon Display Regular"/>
        <a:cs typeface="Libre Caslon Display Regular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6F6F3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18779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818779"/>
            </a:solidFill>
            <a:effectLst/>
            <a:uFillTx/>
            <a:latin typeface="Lato Regular"/>
            <a:ea typeface="Lato Regular"/>
            <a:cs typeface="Lato Regular"/>
            <a:sym typeface="La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126</Words>
  <Application>Microsoft Office PowerPoint</Application>
  <PresentationFormat>사용자 지정</PresentationFormat>
  <Paragraphs>40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Lato Regular</vt:lpstr>
      <vt:lpstr>Libre Caslon Display Regular</vt:lpstr>
      <vt:lpstr>Arial</vt:lpstr>
      <vt:lpstr>Lato</vt:lpstr>
      <vt:lpstr>Times New Roman</vt:lpstr>
      <vt:lpstr>21_BasicWhite</vt:lpstr>
      <vt:lpstr>IIP Lab Seminar</vt:lpstr>
      <vt:lpstr>Dataset</vt:lpstr>
      <vt:lpstr>Result</vt:lpstr>
      <vt:lpstr>Future research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</dc:title>
  <dc:creator>추우찬</dc:creator>
  <cp:lastModifiedBy>추우찬</cp:lastModifiedBy>
  <cp:revision>30</cp:revision>
  <dcterms:modified xsi:type="dcterms:W3CDTF">2022-09-01T05:03:15Z</dcterms:modified>
</cp:coreProperties>
</file>