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8" r:id="rId4"/>
    <p:sldId id="277" r:id="rId5"/>
    <p:sldId id="305" r:id="rId6"/>
    <p:sldId id="306" r:id="rId7"/>
    <p:sldId id="284" r:id="rId8"/>
    <p:sldId id="289" r:id="rId9"/>
    <p:sldId id="290" r:id="rId10"/>
    <p:sldId id="291" r:id="rId11"/>
    <p:sldId id="312" r:id="rId12"/>
    <p:sldId id="313" r:id="rId13"/>
    <p:sldId id="314" r:id="rId14"/>
    <p:sldId id="315" r:id="rId15"/>
    <p:sldId id="316" r:id="rId16"/>
    <p:sldId id="319" r:id="rId17"/>
    <p:sldId id="299" r:id="rId18"/>
    <p:sldId id="317" r:id="rId19"/>
    <p:sldId id="318" r:id="rId20"/>
    <p:sldId id="322" r:id="rId21"/>
    <p:sldId id="323" r:id="rId22"/>
    <p:sldId id="324" r:id="rId23"/>
    <p:sldId id="321" r:id="rId24"/>
    <p:sldId id="325" r:id="rId25"/>
    <p:sldId id="349" r:id="rId26"/>
    <p:sldId id="286" r:id="rId27"/>
  </p:sldIdLst>
  <p:sldSz cx="12192000" cy="6858000"/>
  <p:notesSz cx="6858000" cy="9144000"/>
  <p:embeddedFontLst>
    <p:embeddedFont>
      <p:font typeface="AppleSDGothicNeoB00" panose="020B0600000101010101" charset="-127"/>
      <p:regular r:id="rId29"/>
    </p:embeddedFont>
    <p:embeddedFont>
      <p:font typeface="AppleSDGothicNeoL00" panose="020B0600000101010101" charset="-127"/>
      <p:regular r:id="rId30"/>
    </p:embeddedFont>
    <p:embeddedFont>
      <p:font typeface="AppleSDGothicNeoM00" panose="020B0600000101010101" charset="-127"/>
      <p:regular r:id="rId31"/>
    </p:embeddedFont>
    <p:embeddedFont>
      <p:font typeface="AppleSDGothicNeoSB00" panose="020B0600000101010101" charset="-127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E5"/>
    <a:srgbClr val="FFF3F3"/>
    <a:srgbClr val="005CFF"/>
    <a:srgbClr val="262626"/>
    <a:srgbClr val="535D6D"/>
    <a:srgbClr val="959CA8"/>
    <a:srgbClr val="CD3333"/>
    <a:srgbClr val="FFFFFF"/>
    <a:srgbClr val="F57B7E"/>
    <a:srgbClr val="F7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30C3-D3F8-40F9-A9B7-4130C2D4FEB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14B4-CC1A-4592-B4F1-E781FE94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88714B4-CC1A-4592-B4F1-E781FE9464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AC42-C3B9-4A7D-AFAC-2446B43F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D872-D7AC-4267-8DFA-0D716F4E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854EF-F130-4773-9D32-8D9E579D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EDCC8-1E46-44ED-8935-79B639F8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8E518-7D52-4E7A-9EA9-94D8FF2C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45DB-CBDB-4764-8DF3-75F1F057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69A1E-3D1C-4158-8B6E-C01458BB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6A64D-1B93-4376-B4BB-CDAA0C1A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D1041-F664-40D4-A35E-701C8B6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1471C-B626-446D-9A1A-857FA7F4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0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95227D-0CCA-40FF-98D8-081913FA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1D9F4-2BE9-46EC-BD68-CB31C373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FC92-7C9E-4F61-B704-C8BF549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D645B-AAA1-4C52-A237-57F58ABC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A06D-5E00-4AE7-8A73-404EA1D9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5B610-DC60-4F61-BEEF-434778AF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6653A-5290-4AD8-8859-E60F6D8D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35E8-4E6E-4890-9A61-0CF222D9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93BAD-D6A5-4AD4-BB65-0588E684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7CC5-49B6-4590-864D-34280DD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E132-7521-469F-8AA0-B78FFE71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FEC6D-3709-4FB6-BDEE-BCE8C8B5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BC792-C75F-498F-85F3-A9F3ED8E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E0ECC-2C97-4C45-A32C-91FE4349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1A5ED-B7AC-4AF9-8AD0-45E6CFC4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0AAD7-7B20-47E1-BB53-6A3A290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B490D-B1E5-49F4-AF84-719CE17D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B7FA9-5A12-41F0-A939-5C11F3D4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781E3-C18E-493A-BBFC-FF4F6FA2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6900-F018-4F87-A921-A159A714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5C16A-49CC-4106-B299-65DB088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92EE-49B0-4647-B4C7-6A1C6631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E1B79-F63A-40E2-8219-D8623487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C78AF-A1E3-41C6-92AD-E4B393F4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29C4C-E059-413D-B2B9-9F301365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3FE4F-8E2C-4EF4-A7E0-EA5AAA7A1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BAB95C-30CB-4BF9-80C8-2A22B8F6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4CB51-6DB7-4C1E-A2DD-8A959D6B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DD2A3-D84D-4EE4-9AAF-6E0E3200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19D64-708F-48BB-930B-1B716A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D47281-43EE-482B-8284-5AB32700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C9B6F-0D70-4B8A-B599-50A0576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CE3F0-84F6-417F-8C0B-3E4860C0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5F0059-1590-450E-B422-EEDB96255B92}"/>
              </a:ext>
            </a:extLst>
          </p:cNvPr>
          <p:cNvSpPr txBox="1"/>
          <p:nvPr userDrawn="1"/>
        </p:nvSpPr>
        <p:spPr>
          <a:xfrm>
            <a:off x="1085251" y="469713"/>
            <a:ext cx="240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캡스톤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200" dirty="0">
                <a:solidFill>
                  <a:srgbClr val="0B45C5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산업혁명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BCE0F-1B38-4270-AE99-39C2B8836B6E}"/>
              </a:ext>
            </a:extLst>
          </p:cNvPr>
          <p:cNvSpPr txBox="1"/>
          <p:nvPr userDrawn="1"/>
        </p:nvSpPr>
        <p:spPr>
          <a:xfrm>
            <a:off x="8728176" y="499684"/>
            <a:ext cx="240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Project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달리네집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6005F-CE7B-4EC7-97FC-0309F1E4B557}"/>
              </a:ext>
            </a:extLst>
          </p:cNvPr>
          <p:cNvSpPr txBox="1"/>
          <p:nvPr userDrawn="1"/>
        </p:nvSpPr>
        <p:spPr>
          <a:xfrm>
            <a:off x="8446198" y="6165850"/>
            <a:ext cx="2401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‹#›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BE90B-1990-4DBD-B608-3909E9B6257F}"/>
              </a:ext>
            </a:extLst>
          </p:cNvPr>
          <p:cNvSpPr txBox="1"/>
          <p:nvPr userDrawn="1"/>
        </p:nvSpPr>
        <p:spPr>
          <a:xfrm>
            <a:off x="10679503" y="6165850"/>
            <a:ext cx="449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/10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C30D7-07E7-4FCA-B291-0F1533388A74}"/>
              </a:ext>
            </a:extLst>
          </p:cNvPr>
          <p:cNvSpPr txBox="1"/>
          <p:nvPr userDrawn="1"/>
        </p:nvSpPr>
        <p:spPr>
          <a:xfrm>
            <a:off x="8463451" y="9987352"/>
            <a:ext cx="240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‹#›</a:t>
            </a:fld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6264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3" userDrawn="1">
          <p15:clr>
            <a:srgbClr val="FBAE40"/>
          </p15:clr>
        </p15:guide>
        <p15:guide id="4" pos="6947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9D24-8FEC-4061-90AF-53697944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A117F-7DF8-411C-B112-C249051A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62A22-0A5E-4409-BF52-A01632D8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22092-5D8C-4CF4-93F6-40AAC761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336-C48F-48EF-B100-866D5230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F5C63-F296-40A3-95FA-4D9C5C6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9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3DE9-C93E-42E6-9472-680770B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2C6B39-633B-4CAB-922F-4A28AE7A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B05B-4E34-4790-863D-03C82ADD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4EA2B-DBCB-4EFF-8938-0BCF14CF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61376-8C49-4BD2-8145-85864B7D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FEA97-3E75-4D02-B816-AEB6D6FE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2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2AC59-E99A-497A-AB3E-B7208A19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A6C74-D18D-4CAE-816D-EA9CC42C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25014-0411-40F2-BE19-980156A4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DDD8-57CF-4F94-BBC1-5E1D3FF1E33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53695-2CEE-46F5-BBE7-D1969C4D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1F3E0-5511-4CAC-87C5-42A215071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DD76-D7B4-422B-8DB6-78776A1FC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298318-B59B-4014-A1BA-E2C9690EDB75}"/>
              </a:ext>
            </a:extLst>
          </p:cNvPr>
          <p:cNvSpPr txBox="1"/>
          <p:nvPr/>
        </p:nvSpPr>
        <p:spPr>
          <a:xfrm>
            <a:off x="719328" y="6109019"/>
            <a:ext cx="1792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2022. 08. 18</a:t>
            </a:r>
            <a:endParaRPr lang="ko-KR" altLang="en-US" sz="16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69C987-BD5F-2E6E-0CA2-AD35D2456B1D}"/>
              </a:ext>
            </a:extLst>
          </p:cNvPr>
          <p:cNvGrpSpPr/>
          <p:nvPr/>
        </p:nvGrpSpPr>
        <p:grpSpPr>
          <a:xfrm>
            <a:off x="719328" y="1120416"/>
            <a:ext cx="1128326" cy="400110"/>
            <a:chOff x="719328" y="1120416"/>
            <a:chExt cx="1128326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3867F56-3604-49A8-8256-2274978CC161}"/>
                </a:ext>
              </a:extLst>
            </p:cNvPr>
            <p:cNvSpPr/>
            <p:nvPr/>
          </p:nvSpPr>
          <p:spPr>
            <a:xfrm>
              <a:off x="719328" y="1120416"/>
              <a:ext cx="1128326" cy="4001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473CAF-FB60-4517-8B4B-0925B69EB0FD}"/>
                </a:ext>
              </a:extLst>
            </p:cNvPr>
            <p:cNvSpPr txBox="1"/>
            <p:nvPr/>
          </p:nvSpPr>
          <p:spPr>
            <a:xfrm>
              <a:off x="835859" y="1172677"/>
              <a:ext cx="9363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5CFF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IIP</a:t>
              </a:r>
              <a:endParaRPr lang="ko-KR" altLang="en-US" sz="1600" dirty="0">
                <a:solidFill>
                  <a:srgbClr val="005C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7E0A98-EB9C-5BCA-BC8E-4D3A2621E8FA}"/>
              </a:ext>
            </a:extLst>
          </p:cNvPr>
          <p:cNvSpPr txBox="1"/>
          <p:nvPr/>
        </p:nvSpPr>
        <p:spPr>
          <a:xfrm>
            <a:off x="576267" y="2318191"/>
            <a:ext cx="1170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연구내용 진행사항 및 결과 설명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30404"/>
              </p:ext>
            </p:extLst>
          </p:nvPr>
        </p:nvGraphicFramePr>
        <p:xfrm>
          <a:off x="867496" y="1939603"/>
          <a:ext cx="10457007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218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41051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VGG16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0.951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0.963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0.981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0.976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0.932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0.986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0.908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0.875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45373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Validation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2D005-0AB3-E11D-0437-9ECA6B7A1890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65B50-F71F-4149-7F6B-0A349D251EF0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00FB3-9C38-E8E0-1557-626D5E701BA7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8B29D-2C05-086F-2E84-EC110168F63F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16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01138"/>
              </p:ext>
            </p:extLst>
          </p:nvPr>
        </p:nvGraphicFramePr>
        <p:xfrm>
          <a:off x="867496" y="1962851"/>
          <a:ext cx="10457007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218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41051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ResNet50</a:t>
                      </a:r>
                      <a:endParaRPr lang="ko-KR" altLang="en-US" sz="16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0.953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0.967</a:t>
                      </a:r>
                      <a:endParaRPr lang="en-US" altLang="ko-KR" sz="14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0.917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0.972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0.897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0.952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45373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Validation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2D005-0AB3-E11D-0437-9ECA6B7A1890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65B50-F71F-4149-7F6B-0A349D251EF0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2E05D-CB8E-8770-B5B1-616C188231D1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09D0B-F662-B622-5AD5-AC491F6B6C3C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67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4413"/>
              </p:ext>
            </p:extLst>
          </p:nvPr>
        </p:nvGraphicFramePr>
        <p:xfrm>
          <a:off x="867496" y="1970600"/>
          <a:ext cx="10457007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218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41051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DenseNet161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0.907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0.941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0.983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0.983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0.979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0.789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0.791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0.963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45373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0.92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Validation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2D005-0AB3-E11D-0437-9ECA6B7A1890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65B50-F71F-4149-7F6B-0A349D251EF0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86056-C7F7-FE0C-2396-39762CB6B2A3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6F6A7-FAE3-73A6-ED4E-2554010E6AFD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46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30415"/>
              </p:ext>
            </p:extLst>
          </p:nvPr>
        </p:nvGraphicFramePr>
        <p:xfrm>
          <a:off x="667342" y="1900858"/>
          <a:ext cx="10857315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439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597474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597474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157466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313731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313731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EfficientNet-b4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0.91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0.941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0.997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0.996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0.993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0.908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0.995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0.794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0.785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45373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0.92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Validation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2D005-0AB3-E11D-0437-9ECA6B7A1890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65B50-F71F-4149-7F6B-0A349D251EF0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665D0-BA3A-D72F-818B-8BADD4EEECB1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13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DD341-2108-B3FF-56C1-580FE08447F7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5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86237"/>
              </p:ext>
            </p:extLst>
          </p:nvPr>
        </p:nvGraphicFramePr>
        <p:xfrm>
          <a:off x="867496" y="1916356"/>
          <a:ext cx="10457007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218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41051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5294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VIT_B_16_</a:t>
                      </a:r>
                    </a:p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ImageNet1K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0.917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0.945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0.996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0.983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0.92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0.981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0.986 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0.827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0.806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0.965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45373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0.93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0.92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Validation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2D005-0AB3-E11D-0437-9ECA6B7A1890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65B50-F71F-4149-7F6B-0A349D251EF0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B9210-8BB4-8513-3825-FC24EDE8FD2F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14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67115-5F34-EF38-30E8-DD4DCE704E6E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08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5274"/>
              </p:ext>
            </p:extLst>
          </p:nvPr>
        </p:nvGraphicFramePr>
        <p:xfrm>
          <a:off x="870080" y="1730376"/>
          <a:ext cx="10451839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615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59766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VGG16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0.971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0.973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0.991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0.978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0.884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0.979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0.992 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0.952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0.978 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rgbClr val="F57B7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Test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C647B-B658-B5A8-DF70-1D12EACE9D88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0B69F-4B46-9EB1-A4A4-26EA335E5619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B7F42-0F26-67A7-BAD7-775E55AE5EB8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15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701E4-FAE3-AD56-5B37-0178B4B4A8F5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7492"/>
              </p:ext>
            </p:extLst>
          </p:nvPr>
        </p:nvGraphicFramePr>
        <p:xfrm>
          <a:off x="870080" y="1730376"/>
          <a:ext cx="10451839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615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59766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ResNet50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0.965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0.994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0.841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0.972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0.984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0.973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0.953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rgbClr val="F57B7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Test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C647B-B658-B5A8-DF70-1D12EACE9D88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22E1-F309-636B-31C2-ECDB8DDE1EFA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A466E-3A4A-70F2-D674-5268E588A68E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16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44F1-5E5C-29D0-E629-9E2DB71A395C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83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92307"/>
              </p:ext>
            </p:extLst>
          </p:nvPr>
        </p:nvGraphicFramePr>
        <p:xfrm>
          <a:off x="870080" y="1730376"/>
          <a:ext cx="10451839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615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59766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DenseNet161</a:t>
                      </a:r>
                      <a:endParaRPr lang="ko-KR" altLang="en-US" sz="16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0.979</a:t>
                      </a:r>
                      <a:endParaRPr lang="en-US" altLang="ko-KR" sz="14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0.981</a:t>
                      </a:r>
                      <a:endParaRPr lang="en-US" altLang="ko-KR" sz="14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0.991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0.989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0.934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0.976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0.995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0.97 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0.987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rgbClr val="F57B7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Test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C647B-B658-B5A8-DF70-1D12EACE9D88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784A2-C4F6-D91F-EEC9-C3F4CF514A89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7DC4A-3492-8DC6-6E55-8603739E8E76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17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DC8E3-00A2-B989-8E50-E0A40344E67B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8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87902"/>
              </p:ext>
            </p:extLst>
          </p:nvPr>
        </p:nvGraphicFramePr>
        <p:xfrm>
          <a:off x="870080" y="1730376"/>
          <a:ext cx="10451839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615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59766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EfficientNet-b4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0.972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0.973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0.995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0.962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0.956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0.959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0.965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0.993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0.957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0.949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0.991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rgbClr val="F57B7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Test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C647B-B658-B5A8-DF70-1D12EACE9D88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B8333-851F-EE20-650C-7E05210297DF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843B-F627-D9D9-5A13-0753841A6A97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18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C2AB4-81A6-C49D-EBD0-24FE98288293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69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ESULT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85C2E18-80DD-7A21-EB8C-440FE8DC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42090"/>
              </p:ext>
            </p:extLst>
          </p:nvPr>
        </p:nvGraphicFramePr>
        <p:xfrm>
          <a:off x="870080" y="1730376"/>
          <a:ext cx="10451839" cy="3541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615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471560">
                  <a:extLst>
                    <a:ext uri="{9D8B030D-6E8A-4147-A177-3AD203B41FA5}">
                      <a16:colId xmlns:a16="http://schemas.microsoft.com/office/drawing/2014/main" val="2369400939"/>
                    </a:ext>
                  </a:extLst>
                </a:gridCol>
                <a:gridCol w="3059766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264669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4426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0" marR="76407" marT="72000" marB="14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442664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VIT_B_16_</a:t>
                      </a:r>
                    </a:p>
                    <a:p>
                      <a:pPr algn="ctr" fontAlgn="b"/>
                      <a:r>
                        <a:rPr lang="en-US" altLang="ko-KR" sz="16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ImageNet1K</a:t>
                      </a:r>
                      <a:endParaRPr lang="ko-KR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0.971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0.977</a:t>
                      </a:r>
                      <a:endParaRPr lang="en-US" altLang="ko-K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Fruit</a:t>
                      </a:r>
                      <a:r>
                        <a:rPr lang="ko-KR" altLang="en-US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</a:t>
                      </a: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0.995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Bacterial soft rot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1.0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Kiwi Leaf Normal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0.919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0.996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0.94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Trips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0.95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 0.986 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0" marR="76407" marT="30563" marB="2292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0.98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927955"/>
                  </a:ext>
                </a:extLst>
              </a:tr>
              <a:tr h="442664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weighted avg</a:t>
                      </a: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0.97 </a:t>
                      </a:r>
                      <a:endParaRPr lang="en-US" altLang="ko-K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9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8872D-F335-27B2-AF8B-E6A32FBE5729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</a:t>
            </a:r>
            <a:r>
              <a:rPr lang="en-US" altLang="ko-KR" sz="1500" dirty="0">
                <a:solidFill>
                  <a:srgbClr val="F57B7E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Test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Result 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C647B-B658-B5A8-DF70-1D12EACE9D88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23484-1802-9069-ECAB-6D0E1C5B7DDE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D4C07-7B75-8AFD-B5FB-EF2E5585F056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19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D671F-A0E9-01CA-AAEA-86EC18FE91B0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3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DA846C-94F8-4C32-81B8-40F3ED1C503D}"/>
              </a:ext>
            </a:extLst>
          </p:cNvPr>
          <p:cNvSpPr txBox="1"/>
          <p:nvPr/>
        </p:nvSpPr>
        <p:spPr>
          <a:xfrm>
            <a:off x="603683" y="1687940"/>
            <a:ext cx="1792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Contents</a:t>
            </a:r>
            <a:endParaRPr lang="ko-KR" altLang="en-US" sz="2400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FF820-533D-4BD3-AFB4-43E76124B90C}"/>
              </a:ext>
            </a:extLst>
          </p:cNvPr>
          <p:cNvSpPr txBox="1"/>
          <p:nvPr/>
        </p:nvSpPr>
        <p:spPr>
          <a:xfrm>
            <a:off x="6897795" y="1687940"/>
            <a:ext cx="9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Part.1</a:t>
            </a:r>
            <a:endParaRPr lang="ko-KR" altLang="en-US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08E07-C1A5-4B8F-B60A-92A056664F0A}"/>
              </a:ext>
            </a:extLst>
          </p:cNvPr>
          <p:cNvSpPr txBox="1"/>
          <p:nvPr/>
        </p:nvSpPr>
        <p:spPr>
          <a:xfrm>
            <a:off x="8189566" y="2084486"/>
            <a:ext cx="2538660" cy="20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RELATED WORK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DATASET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METHOD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5. EXPERIMENT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6.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9ECBA-31BE-4068-8EB2-A05E6222A51E}"/>
              </a:ext>
            </a:extLst>
          </p:cNvPr>
          <p:cNvSpPr txBox="1"/>
          <p:nvPr/>
        </p:nvSpPr>
        <p:spPr>
          <a:xfrm>
            <a:off x="6897795" y="4612107"/>
            <a:ext cx="9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Part.2</a:t>
            </a:r>
            <a:endParaRPr lang="ko-KR" altLang="en-US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F5C1B-8089-4818-8B9E-92B45D1096BC}"/>
              </a:ext>
            </a:extLst>
          </p:cNvPr>
          <p:cNvSpPr txBox="1"/>
          <p:nvPr/>
        </p:nvSpPr>
        <p:spPr>
          <a:xfrm>
            <a:off x="8189565" y="4612107"/>
            <a:ext cx="275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Graduation Paper Idea </a:t>
            </a:r>
            <a:endParaRPr lang="ko-KR" altLang="en-US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FEFD5-B4F0-467F-9E61-0F2CF34CE1BF}"/>
              </a:ext>
            </a:extLst>
          </p:cNvPr>
          <p:cNvSpPr txBox="1"/>
          <p:nvPr/>
        </p:nvSpPr>
        <p:spPr>
          <a:xfrm>
            <a:off x="8189566" y="5008754"/>
            <a:ext cx="253866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1959-7637-CC26-2F1B-941F56628D63}"/>
              </a:ext>
            </a:extLst>
          </p:cNvPr>
          <p:cNvSpPr txBox="1"/>
          <p:nvPr/>
        </p:nvSpPr>
        <p:spPr>
          <a:xfrm>
            <a:off x="8189565" y="1687839"/>
            <a:ext cx="253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KIWI</a:t>
            </a:r>
            <a:endParaRPr lang="ko-KR" altLang="en-US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04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DA846C-94F8-4C32-81B8-40F3ED1C503D}"/>
              </a:ext>
            </a:extLst>
          </p:cNvPr>
          <p:cNvSpPr txBox="1"/>
          <p:nvPr/>
        </p:nvSpPr>
        <p:spPr>
          <a:xfrm>
            <a:off x="603683" y="1687940"/>
            <a:ext cx="1792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Contents</a:t>
            </a:r>
            <a:endParaRPr lang="ko-KR" altLang="en-US" sz="2400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FF820-533D-4BD3-AFB4-43E76124B90C}"/>
              </a:ext>
            </a:extLst>
          </p:cNvPr>
          <p:cNvSpPr txBox="1"/>
          <p:nvPr/>
        </p:nvSpPr>
        <p:spPr>
          <a:xfrm>
            <a:off x="6897795" y="1687940"/>
            <a:ext cx="9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Part.1</a:t>
            </a:r>
            <a:endParaRPr lang="ko-KR" altLang="en-US" dirty="0">
              <a:solidFill>
                <a:srgbClr val="005AFF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08E07-C1A5-4B8F-B60A-92A056664F0A}"/>
              </a:ext>
            </a:extLst>
          </p:cNvPr>
          <p:cNvSpPr txBox="1"/>
          <p:nvPr/>
        </p:nvSpPr>
        <p:spPr>
          <a:xfrm>
            <a:off x="8189566" y="2084486"/>
            <a:ext cx="2538660" cy="20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2. RELATED WORK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3. DATASET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4. METHOD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5. EXPERIMENT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6.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9ECBA-31BE-4068-8EB2-A05E6222A51E}"/>
              </a:ext>
            </a:extLst>
          </p:cNvPr>
          <p:cNvSpPr txBox="1"/>
          <p:nvPr/>
        </p:nvSpPr>
        <p:spPr>
          <a:xfrm>
            <a:off x="6897795" y="4612107"/>
            <a:ext cx="9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Part.2</a:t>
            </a:r>
            <a:endParaRPr lang="ko-KR" altLang="en-US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F5C1B-8089-4818-8B9E-92B45D1096BC}"/>
              </a:ext>
            </a:extLst>
          </p:cNvPr>
          <p:cNvSpPr txBox="1"/>
          <p:nvPr/>
        </p:nvSpPr>
        <p:spPr>
          <a:xfrm>
            <a:off x="8189565" y="4612107"/>
            <a:ext cx="275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Graduation Paper Idea </a:t>
            </a:r>
            <a:endParaRPr lang="ko-KR" altLang="en-US" dirty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FEFD5-B4F0-467F-9E61-0F2CF34CE1BF}"/>
              </a:ext>
            </a:extLst>
          </p:cNvPr>
          <p:cNvSpPr txBox="1"/>
          <p:nvPr/>
        </p:nvSpPr>
        <p:spPr>
          <a:xfrm>
            <a:off x="8189566" y="5008754"/>
            <a:ext cx="253866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1959-7637-CC26-2F1B-941F56628D63}"/>
              </a:ext>
            </a:extLst>
          </p:cNvPr>
          <p:cNvSpPr txBox="1"/>
          <p:nvPr/>
        </p:nvSpPr>
        <p:spPr>
          <a:xfrm>
            <a:off x="8189565" y="1687839"/>
            <a:ext cx="253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KIWI</a:t>
            </a:r>
            <a:endParaRPr lang="ko-KR" altLang="en-US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53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5C5652-55A5-69FC-332E-49C6A9FDD218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Graduation Paper 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530352" y="1352143"/>
            <a:ext cx="3982863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자체 구축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Dataset +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오픈 소스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Dataset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06716B6-85A5-66F3-4DCE-DC8D25462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6077"/>
              </p:ext>
            </p:extLst>
          </p:nvPr>
        </p:nvGraphicFramePr>
        <p:xfrm>
          <a:off x="1279231" y="1912033"/>
          <a:ext cx="9859393" cy="3521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0733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742165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742165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742165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742165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</a:tblGrid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Citrus Pathogen type</a:t>
                      </a:r>
                      <a:endParaRPr lang="ko-KR" alt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Training </a:t>
                      </a:r>
                      <a:r>
                        <a:rPr lang="en-US" altLang="ko-KR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Validation </a:t>
                      </a:r>
                      <a:r>
                        <a:rPr lang="en-US" altLang="ko-KR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Test Image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1,698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213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213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2,124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 Fruit Bacterial soft rot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1,389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174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174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1,737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2,300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288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288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2,876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6,142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768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768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7,675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 Leaf Trips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4,467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559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559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5,585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5030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1200" b="1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15,996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2,002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2,002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20,000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97967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D5BCBC-CCFD-2CCC-DBCA-9F638DE506C5}"/>
              </a:ext>
            </a:extLst>
          </p:cNvPr>
          <p:cNvSpPr/>
          <p:nvPr/>
        </p:nvSpPr>
        <p:spPr>
          <a:xfrm>
            <a:off x="4160519" y="1910450"/>
            <a:ext cx="5273767" cy="3521462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43E0CF-0C15-744B-771C-A010693B1D2F}"/>
              </a:ext>
            </a:extLst>
          </p:cNvPr>
          <p:cNvSpPr/>
          <p:nvPr/>
        </p:nvSpPr>
        <p:spPr>
          <a:xfrm>
            <a:off x="4160520" y="5700500"/>
            <a:ext cx="5273766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44136-7A03-D071-7F90-DAAD1B0E31E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797403" y="5431912"/>
            <a:ext cx="0" cy="2685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94941B-CF04-1D50-5408-8A6C984DAF93}"/>
              </a:ext>
            </a:extLst>
          </p:cNvPr>
          <p:cNvSpPr txBox="1"/>
          <p:nvPr/>
        </p:nvSpPr>
        <p:spPr>
          <a:xfrm>
            <a:off x="4228431" y="5801767"/>
            <a:ext cx="5205855" cy="34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set : Validation set = 80 : 20 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36B683-E628-27CF-1CD4-7544282E868B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21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78D10A-E3F4-84E0-1534-E9A89DD276F5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94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613F20A-A6B7-4C31-815D-872FFC469370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22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97005-034D-4057-8BBC-325020C07FBA}"/>
              </a:ext>
            </a:extLst>
          </p:cNvPr>
          <p:cNvSpPr txBox="1"/>
          <p:nvPr/>
        </p:nvSpPr>
        <p:spPr>
          <a:xfrm>
            <a:off x="11138624" y="6165850"/>
            <a:ext cx="553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C5652-55A5-69FC-332E-49C6A9FDD218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 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Graduation Paper 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530352" y="1352143"/>
            <a:ext cx="3982863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자체 구축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Dataset +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오픈 소스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B19D6-77FA-CFB1-BD09-29AF4BA658C9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22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63EE7-34F0-54FA-910E-73C8863AFFC6}"/>
              </a:ext>
            </a:extLst>
          </p:cNvPr>
          <p:cNvSpPr txBox="1"/>
          <p:nvPr/>
        </p:nvSpPr>
        <p:spPr>
          <a:xfrm>
            <a:off x="11138624" y="6165850"/>
            <a:ext cx="553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DD320A-CF7B-BD78-54F9-341A6F33733D}"/>
              </a:ext>
            </a:extLst>
          </p:cNvPr>
          <p:cNvSpPr/>
          <p:nvPr/>
        </p:nvSpPr>
        <p:spPr>
          <a:xfrm>
            <a:off x="4073389" y="2324640"/>
            <a:ext cx="3657600" cy="1489462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set + Validation set + Test set</a:t>
            </a:r>
          </a:p>
          <a:p>
            <a:pPr marL="342900" indent="-342900" algn="just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Random Shuffle </a:t>
            </a: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Training set : Validation set = 80:20</a:t>
            </a:r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8725A4-763A-22E1-130F-A03F139E3507}"/>
              </a:ext>
            </a:extLst>
          </p:cNvPr>
          <p:cNvSpPr/>
          <p:nvPr/>
        </p:nvSpPr>
        <p:spPr>
          <a:xfrm>
            <a:off x="436685" y="3508145"/>
            <a:ext cx="311037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Test set : 2,002</a:t>
            </a:r>
            <a:endParaRPr lang="ko-KR" altLang="en-US" sz="105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86F928E-B0CC-5078-EF28-B2B372E19793}"/>
              </a:ext>
            </a:extLst>
          </p:cNvPr>
          <p:cNvSpPr/>
          <p:nvPr/>
        </p:nvSpPr>
        <p:spPr>
          <a:xfrm>
            <a:off x="436685" y="2090980"/>
            <a:ext cx="311037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set : 15,996 </a:t>
            </a:r>
            <a:r>
              <a:rPr lang="ko-KR" altLang="en-US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CDC9946-0FAA-6104-297E-B13A20120690}"/>
              </a:ext>
            </a:extLst>
          </p:cNvPr>
          <p:cNvSpPr/>
          <p:nvPr/>
        </p:nvSpPr>
        <p:spPr>
          <a:xfrm>
            <a:off x="436685" y="2799371"/>
            <a:ext cx="3110371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Validation set : 2,002 </a:t>
            </a:r>
            <a:endParaRPr lang="ko-KR" altLang="en-US" sz="105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733B6B-CB36-3EEC-5841-EEF8D29FB0F7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547056" y="2360980"/>
            <a:ext cx="526333" cy="7083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DA26DA-4FB9-255D-C486-62F8C1A0E211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3547056" y="3069371"/>
            <a:ext cx="5263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D14F36-2B20-267C-54F2-FC5F50ED429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547056" y="3069371"/>
            <a:ext cx="526333" cy="7087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F2117C-8A07-52AE-10EB-84E67FD0E704}"/>
              </a:ext>
            </a:extLst>
          </p:cNvPr>
          <p:cNvSpPr/>
          <p:nvPr/>
        </p:nvSpPr>
        <p:spPr>
          <a:xfrm>
            <a:off x="8257323" y="2799371"/>
            <a:ext cx="3416894" cy="540000"/>
          </a:xfrm>
          <a:prstGeom prst="roundRect">
            <a:avLst/>
          </a:prstGeom>
          <a:solidFill>
            <a:srgbClr val="005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Open Dataset : </a:t>
            </a:r>
            <a:r>
              <a:rPr lang="en-US" altLang="ko-KR" sz="1400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PlantVillage</a:t>
            </a:r>
            <a:endParaRPr lang="ko-KR" altLang="en-US" sz="14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7E445B-B808-3F68-71B5-6339C0F43FC1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7730989" y="3069371"/>
            <a:ext cx="52633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563D45D-B4B5-5140-2F8B-2904E7CC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5" y="4395597"/>
            <a:ext cx="11431595" cy="2067213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64F5A36-903A-FE0F-BCAE-35D1B237A82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965770" y="3339371"/>
            <a:ext cx="0" cy="7087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0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461C61-8BA6-4AB6-AF5B-8488FBF3A5F6}"/>
              </a:ext>
            </a:extLst>
          </p:cNvPr>
          <p:cNvSpPr/>
          <p:nvPr/>
        </p:nvSpPr>
        <p:spPr>
          <a:xfrm>
            <a:off x="777239" y="5011293"/>
            <a:ext cx="475488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Graduation Paper Idea 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B43784-E224-0FE1-CE0A-D2436BB37CB3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flipH="1">
            <a:off x="3154679" y="4592333"/>
            <a:ext cx="2331" cy="41896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260A2-C9DA-EBB7-6E74-B20739A7ABFF}"/>
              </a:ext>
            </a:extLst>
          </p:cNvPr>
          <p:cNvSpPr txBox="1"/>
          <p:nvPr/>
        </p:nvSpPr>
        <p:spPr>
          <a:xfrm>
            <a:off x="603683" y="1442321"/>
            <a:ext cx="165488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Result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Problem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240BA3-1820-479E-D24C-6AB0CE160DF4}"/>
              </a:ext>
            </a:extLst>
          </p:cNvPr>
          <p:cNvGrpSpPr/>
          <p:nvPr/>
        </p:nvGrpSpPr>
        <p:grpSpPr>
          <a:xfrm>
            <a:off x="6169152" y="1865921"/>
            <a:ext cx="2784527" cy="1954795"/>
            <a:chOff x="688998" y="2036269"/>
            <a:chExt cx="3413427" cy="22664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E2FD37-A8E2-E8DD-6E9A-F5587FC6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99" y="2036269"/>
              <a:ext cx="3413426" cy="19547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1C6D7A-D2EF-A512-A09B-0F30B0CF1ADD}"/>
                </a:ext>
              </a:extLst>
            </p:cNvPr>
            <p:cNvSpPr txBox="1"/>
            <p:nvPr/>
          </p:nvSpPr>
          <p:spPr>
            <a:xfrm>
              <a:off x="688998" y="3991064"/>
              <a:ext cx="3413427" cy="311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Kiwi Leaf Normal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8BC7B12-AA34-BB61-58D6-2C85756E1DF9}"/>
              </a:ext>
            </a:extLst>
          </p:cNvPr>
          <p:cNvGrpSpPr/>
          <p:nvPr/>
        </p:nvGrpSpPr>
        <p:grpSpPr>
          <a:xfrm>
            <a:off x="6169151" y="3941609"/>
            <a:ext cx="2784528" cy="1954795"/>
            <a:chOff x="4402274" y="2036269"/>
            <a:chExt cx="3413427" cy="22703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AAF7F9-84C1-0C4D-98DE-B212CA304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274" y="2036269"/>
              <a:ext cx="3413426" cy="19547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664A0C-F465-FBC8-D208-49C2844B7A8B}"/>
                </a:ext>
              </a:extLst>
            </p:cNvPr>
            <p:cNvSpPr txBox="1"/>
            <p:nvPr/>
          </p:nvSpPr>
          <p:spPr>
            <a:xfrm>
              <a:off x="4402274" y="3994973"/>
              <a:ext cx="3413427" cy="311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Kiwi Leaf Spot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08EA09-586A-7680-3270-97F72DA6DD89}"/>
              </a:ext>
            </a:extLst>
          </p:cNvPr>
          <p:cNvGrpSpPr/>
          <p:nvPr/>
        </p:nvGrpSpPr>
        <p:grpSpPr>
          <a:xfrm>
            <a:off x="9119038" y="1872142"/>
            <a:ext cx="2784528" cy="1948574"/>
            <a:chOff x="8101738" y="2036269"/>
            <a:chExt cx="3413427" cy="22664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0E78E2-DC73-BA52-D9D1-7647830275F8}"/>
                </a:ext>
              </a:extLst>
            </p:cNvPr>
            <p:cNvSpPr txBox="1"/>
            <p:nvPr/>
          </p:nvSpPr>
          <p:spPr>
            <a:xfrm>
              <a:off x="8101738" y="3991064"/>
              <a:ext cx="3413427" cy="311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12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Kiwi Leaf Trips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9691F8-07E3-1465-CCE5-14A6C7C6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739" y="2036269"/>
              <a:ext cx="3413426" cy="1954795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4C302AB-72E3-A9B7-3245-3598197A4963}"/>
              </a:ext>
            </a:extLst>
          </p:cNvPr>
          <p:cNvGrpSpPr/>
          <p:nvPr/>
        </p:nvGrpSpPr>
        <p:grpSpPr>
          <a:xfrm>
            <a:off x="374274" y="2265667"/>
            <a:ext cx="5794876" cy="2326666"/>
            <a:chOff x="603682" y="2064219"/>
            <a:chExt cx="5794876" cy="232666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58C58A5-6CC8-9C03-03F4-C0B4CD18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82" y="2064219"/>
              <a:ext cx="5794876" cy="232666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314BF5-3049-CE02-DD02-749ACA0CFC8B}"/>
                </a:ext>
              </a:extLst>
            </p:cNvPr>
            <p:cNvSpPr/>
            <p:nvPr/>
          </p:nvSpPr>
          <p:spPr>
            <a:xfrm>
              <a:off x="676835" y="3013667"/>
              <a:ext cx="5419165" cy="1377218"/>
            </a:xfrm>
            <a:prstGeom prst="rect">
              <a:avLst/>
            </a:prstGeom>
            <a:solidFill>
              <a:srgbClr val="CD333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F8E6E71-2329-A2D0-EDE4-D7187DCDEE44}"/>
              </a:ext>
            </a:extLst>
          </p:cNvPr>
          <p:cNvSpPr txBox="1"/>
          <p:nvPr/>
        </p:nvSpPr>
        <p:spPr>
          <a:xfrm>
            <a:off x="777238" y="5112560"/>
            <a:ext cx="4754881" cy="337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키위 잎 분류 결과가 낮음 특히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, Spot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Trips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분류가 어려움 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738720-AF39-2D22-B9FD-BCC999104A4A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Architecture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469546-36D0-0526-2F3F-E0047C4F1241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23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EB09D-946F-20C8-F0AF-F44A1F5C2C8A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56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5C5652-55A5-69FC-332E-49C6A9FDD218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C1135-3CCA-BA3A-25DD-8D5E5413402A}"/>
              </a:ext>
            </a:extLst>
          </p:cNvPr>
          <p:cNvSpPr txBox="1"/>
          <p:nvPr/>
        </p:nvSpPr>
        <p:spPr>
          <a:xfrm>
            <a:off x="603683" y="502540"/>
            <a:ext cx="2154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Graduation Paper 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678BB-5DE9-D52B-6853-E03F82C7B9B2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E8D6F-1099-8031-2D72-ED0A0B765A5A}"/>
              </a:ext>
            </a:extLst>
          </p:cNvPr>
          <p:cNvSpPr txBox="1"/>
          <p:nvPr/>
        </p:nvSpPr>
        <p:spPr>
          <a:xfrm>
            <a:off x="603681" y="1367670"/>
            <a:ext cx="10358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pleSDGothicNeoL00" panose="020B0600000101010101" charset="-127"/>
                <a:ea typeface="AppleSDGothicNeoL00" panose="020B0600000101010101" charset="-127"/>
              </a:rPr>
              <a:t>Model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pleSDGothicNeoL00" panose="020B0600000101010101" charset="-127"/>
                <a:ea typeface="AppleSDGothicNeoL00" panose="020B0600000101010101" charset="-127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pleSDGothicNeoL00" panose="020B0600000101010101" charset="-127"/>
                <a:ea typeface="AppleSDGothicNeoL00" panose="020B0600000101010101" charset="-127"/>
              </a:rPr>
              <a:t>Idea</a:t>
            </a:r>
          </a:p>
          <a:p>
            <a:pPr marL="342900" indent="-342900">
              <a:buAutoNum type="arabicPeriod"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latin typeface="+mn-ea"/>
              </a:rPr>
              <a:t>MEAL(Multi-model Ensemble via Adversarial Learning)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A78557-86FE-8BC7-26C3-AB56EA26A9BF}"/>
              </a:ext>
            </a:extLst>
          </p:cNvPr>
          <p:cNvSpPr/>
          <p:nvPr/>
        </p:nvSpPr>
        <p:spPr>
          <a:xfrm>
            <a:off x="939245" y="2192054"/>
            <a:ext cx="10585064" cy="2656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BE7A-68CD-E7D8-D733-75D89FD901A1}"/>
              </a:ext>
            </a:extLst>
          </p:cNvPr>
          <p:cNvSpPr txBox="1"/>
          <p:nvPr/>
        </p:nvSpPr>
        <p:spPr>
          <a:xfrm>
            <a:off x="1012841" y="2182199"/>
            <a:ext cx="10511468" cy="259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j-ea"/>
                <a:ea typeface="+mj-ea"/>
              </a:rPr>
              <a:t>여러 네트워크 모델을 앙상블로 결합하면 성능이 오르는데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총 네트워크의 크기와 추론 시간도 함께 증가하기 때문에 실제로 적용할 때는 어려움이 많은 것이 현실</a:t>
            </a:r>
            <a:br>
              <a:rPr lang="en-US" altLang="ko-KR" sz="1200" dirty="0">
                <a:latin typeface="+mj-ea"/>
                <a:ea typeface="+mj-ea"/>
              </a:rPr>
            </a:b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j-ea"/>
                <a:ea typeface="+mj-ea"/>
              </a:rPr>
              <a:t>MEAL 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r>
              <a:rPr lang="en-US" altLang="ko-KR" sz="1200" dirty="0">
                <a:latin typeface="+mj-ea"/>
                <a:ea typeface="+mj-ea"/>
              </a:rPr>
              <a:t>Teacher-Student learning </a:t>
            </a:r>
            <a:r>
              <a:rPr lang="ko-KR" altLang="en-US" sz="1200" dirty="0">
                <a:latin typeface="+mj-ea"/>
                <a:ea typeface="+mj-ea"/>
              </a:rPr>
              <a:t>을 적용하는데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구체적으로는 이미 학습된 여러 개의 네트워크를 복수의 </a:t>
            </a:r>
            <a:r>
              <a:rPr lang="en-US" altLang="ko-KR" sz="1200" dirty="0" err="1">
                <a:latin typeface="+mj-ea"/>
                <a:ea typeface="+mj-ea"/>
              </a:rPr>
              <a:t>teache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라고 보고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selection module </a:t>
            </a:r>
            <a:r>
              <a:rPr lang="ko-KR" altLang="en-US" sz="1200" dirty="0">
                <a:latin typeface="+mj-ea"/>
                <a:ea typeface="+mj-ea"/>
              </a:rPr>
              <a:t>에 의해 그 중 하나를 선택적으로 사용하여 </a:t>
            </a:r>
            <a:r>
              <a:rPr lang="en-US" altLang="ko-KR" sz="1200" dirty="0">
                <a:latin typeface="+mj-ea"/>
                <a:ea typeface="+mj-ea"/>
              </a:rPr>
              <a:t>distillation </a:t>
            </a:r>
            <a:r>
              <a:rPr lang="ko-KR" altLang="en-US" sz="1200" dirty="0">
                <a:latin typeface="+mj-ea"/>
                <a:ea typeface="+mj-ea"/>
              </a:rPr>
              <a:t>시킴으로써 최종적으로는 단일 </a:t>
            </a:r>
            <a:r>
              <a:rPr lang="en-US" altLang="ko-KR" sz="1200" dirty="0">
                <a:latin typeface="+mj-ea"/>
                <a:ea typeface="+mj-ea"/>
              </a:rPr>
              <a:t>student network </a:t>
            </a:r>
            <a:r>
              <a:rPr lang="ko-KR" altLang="en-US" sz="1200" dirty="0">
                <a:latin typeface="+mj-ea"/>
                <a:ea typeface="+mj-ea"/>
              </a:rPr>
              <a:t>를 만듦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selection module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대신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teacher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들의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ensemble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을 직접적으로 사용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하고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, one-hot/hard label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을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distillation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과정에서 배제하는 등 몇 가지 개선 사항이 적용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Roboto" panose="02000000000000000000" pitchFamily="2" charset="0"/>
              <a:ea typeface="+mj-ea"/>
            </a:endParaRPr>
          </a:p>
          <a:p>
            <a:pPr marL="171450" indent="-1714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네트워크 구조 변경 없이도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ResNet-50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의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ImageNet-1K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성능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(224×224 single crop)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이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TOP-1 80%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를 넘음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FFA74-B9F1-E5C9-F4C1-776466FD3E34}"/>
              </a:ext>
            </a:extLst>
          </p:cNvPr>
          <p:cNvSpPr txBox="1"/>
          <p:nvPr/>
        </p:nvSpPr>
        <p:spPr>
          <a:xfrm>
            <a:off x="2209255" y="4914276"/>
            <a:ext cx="620504" cy="34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Idea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AC4230-95D3-CC26-950F-0BC7B939C431}"/>
              </a:ext>
            </a:extLst>
          </p:cNvPr>
          <p:cNvSpPr/>
          <p:nvPr/>
        </p:nvSpPr>
        <p:spPr>
          <a:xfrm>
            <a:off x="2140985" y="5235164"/>
            <a:ext cx="8258159" cy="656597"/>
          </a:xfrm>
          <a:prstGeom prst="roundRect">
            <a:avLst/>
          </a:prstGeom>
          <a:solidFill>
            <a:schemeClr val="bg1"/>
          </a:solidFill>
          <a:ln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B88AB0-92F1-6A79-0D19-6B27F23A9B89}"/>
              </a:ext>
            </a:extLst>
          </p:cNvPr>
          <p:cNvCxnSpPr>
            <a:cxnSpLocks/>
          </p:cNvCxnSpPr>
          <p:nvPr/>
        </p:nvCxnSpPr>
        <p:spPr>
          <a:xfrm>
            <a:off x="1690195" y="5458161"/>
            <a:ext cx="433256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6EC398-BEED-4F6A-248E-A173CA5B2EF6}"/>
              </a:ext>
            </a:extLst>
          </p:cNvPr>
          <p:cNvCxnSpPr>
            <a:cxnSpLocks/>
          </p:cNvCxnSpPr>
          <p:nvPr/>
        </p:nvCxnSpPr>
        <p:spPr>
          <a:xfrm>
            <a:off x="1692860" y="4848249"/>
            <a:ext cx="0" cy="6099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74CA50-6DA1-A3F2-F176-2B0BB8FB5FBB}"/>
              </a:ext>
            </a:extLst>
          </p:cNvPr>
          <p:cNvSpPr txBox="1"/>
          <p:nvPr/>
        </p:nvSpPr>
        <p:spPr>
          <a:xfrm>
            <a:off x="2209255" y="5257383"/>
            <a:ext cx="8102740" cy="62523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1400" dirty="0">
                <a:latin typeface="+mj-ea"/>
                <a:ea typeface="+mj-ea"/>
              </a:rPr>
              <a:t>Teacher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model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Citrus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latin typeface="+mj-ea"/>
                <a:ea typeface="+mj-ea"/>
                <a:sym typeface="Wingdings" panose="05000000000000000000" pitchFamily="2" charset="2"/>
              </a:rPr>
              <a:t>EfficientNet</a:t>
            </a: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 + </a:t>
            </a:r>
            <a:r>
              <a:rPr lang="en-US" altLang="ko-KR" sz="1400" dirty="0" err="1">
                <a:latin typeface="+mj-ea"/>
                <a:ea typeface="+mj-ea"/>
                <a:sym typeface="Wingdings" panose="05000000000000000000" pitchFamily="2" charset="2"/>
              </a:rPr>
              <a:t>DenseNet</a:t>
            </a:r>
            <a:endParaRPr lang="en-US" altLang="ko-KR" sz="14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algn="ctr">
              <a:lnSpc>
                <a:spcPts val="2200"/>
              </a:lnSpc>
            </a:pPr>
            <a:r>
              <a:rPr lang="en-US" altLang="ko-KR" sz="1400" dirty="0">
                <a:latin typeface="+mj-ea"/>
                <a:ea typeface="+mj-ea"/>
                <a:sym typeface="Wingdings" panose="05000000000000000000" pitchFamily="2" charset="2"/>
              </a:rPr>
              <a:t>           Kiwi  VGG + </a:t>
            </a:r>
            <a:r>
              <a:rPr lang="en-US" altLang="ko-KR" sz="1400" dirty="0" err="1">
                <a:latin typeface="+mj-ea"/>
                <a:ea typeface="+mj-ea"/>
                <a:sym typeface="Wingdings" panose="05000000000000000000" pitchFamily="2" charset="2"/>
              </a:rPr>
              <a:t>ResNet</a:t>
            </a:r>
            <a:endParaRPr lang="en-US" altLang="ko-KR" sz="14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670764-2D24-29B3-2D97-0CFFE9BA1FDB}"/>
              </a:ext>
            </a:extLst>
          </p:cNvPr>
          <p:cNvCxnSpPr>
            <a:cxnSpLocks/>
          </p:cNvCxnSpPr>
          <p:nvPr/>
        </p:nvCxnSpPr>
        <p:spPr>
          <a:xfrm flipV="1">
            <a:off x="400849" y="6126950"/>
            <a:ext cx="11426530" cy="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1C3534-A2C6-00B4-E8D2-199A76C4FF69}"/>
              </a:ext>
            </a:extLst>
          </p:cNvPr>
          <p:cNvSpPr txBox="1"/>
          <p:nvPr/>
        </p:nvSpPr>
        <p:spPr>
          <a:xfrm>
            <a:off x="400849" y="6232349"/>
            <a:ext cx="949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Shen,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Zhiqiang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Zhankui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Xiangyang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Xue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"Meal: Multi-model ensemble via adversarial learning."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33. No. 01. 2019.</a:t>
            </a:r>
            <a:endParaRPr lang="en-US" altLang="ko-KR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FD577-7600-EF9B-616D-52C1FB9DEC57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24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C0E205-E149-CC79-3E19-17ABEF68BF64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63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CC455-D91E-D812-26C5-4188AEB99832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Background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4819-268C-EBAC-BFD2-8B553A993DD0}"/>
              </a:ext>
            </a:extLst>
          </p:cNvPr>
          <p:cNvSpPr txBox="1"/>
          <p:nvPr/>
        </p:nvSpPr>
        <p:spPr>
          <a:xfrm>
            <a:off x="603683" y="502540"/>
            <a:ext cx="2872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Paper Review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E00D2-AE3B-6727-1BF5-09C3C82D71F1}"/>
              </a:ext>
            </a:extLst>
          </p:cNvPr>
          <p:cNvSpPr txBox="1"/>
          <p:nvPr/>
        </p:nvSpPr>
        <p:spPr>
          <a:xfrm>
            <a:off x="8804788" y="502540"/>
            <a:ext cx="278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ConViT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: Improving Vision Transformers</a:t>
            </a:r>
            <a:b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with Soft Convolutional Inductive Biases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006E9-2C00-3E7D-23BE-764306734324}"/>
              </a:ext>
            </a:extLst>
          </p:cNvPr>
          <p:cNvSpPr txBox="1"/>
          <p:nvPr/>
        </p:nvSpPr>
        <p:spPr>
          <a:xfrm>
            <a:off x="603681" y="1449966"/>
            <a:ext cx="103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AppleSDGothicNeoL00" panose="020B0600000101010101" charset="-127"/>
                <a:ea typeface="AppleSDGothicNeoL00" panose="020B0600000101010101" charset="-127"/>
              </a:rPr>
              <a:t>Data-efficient image Transformers (</a:t>
            </a:r>
            <a:r>
              <a:rPr lang="en-US" altLang="ko-KR" b="1" dirty="0" err="1">
                <a:latin typeface="AppleSDGothicNeoL00" panose="020B0600000101010101" charset="-127"/>
                <a:ea typeface="AppleSDGothicNeoL00" panose="020B0600000101010101" charset="-127"/>
              </a:rPr>
              <a:t>DeiT</a:t>
            </a:r>
            <a:r>
              <a:rPr lang="en-US" altLang="ko-KR" b="1" dirty="0">
                <a:latin typeface="AppleSDGothicNeoL00" panose="020B0600000101010101" charset="-127"/>
                <a:ea typeface="AppleSDGothicNeoL00" panose="020B0600000101010101" charset="-127"/>
              </a:rPr>
              <a:t>)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341821-232E-7D93-23BC-7AC8D085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24" y="1924705"/>
            <a:ext cx="3419952" cy="388634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CCF4CF-30FD-F7A9-5F54-ECEEC66826E0}"/>
              </a:ext>
            </a:extLst>
          </p:cNvPr>
          <p:cNvCxnSpPr>
            <a:cxnSpLocks/>
          </p:cNvCxnSpPr>
          <p:nvPr/>
        </p:nvCxnSpPr>
        <p:spPr>
          <a:xfrm flipV="1">
            <a:off x="400849" y="6126950"/>
            <a:ext cx="11426530" cy="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949B67-89C6-2009-83AC-1B59ADD072AE}"/>
              </a:ext>
            </a:extLst>
          </p:cNvPr>
          <p:cNvSpPr txBox="1"/>
          <p:nvPr/>
        </p:nvSpPr>
        <p:spPr>
          <a:xfrm>
            <a:off x="400849" y="6232349"/>
            <a:ext cx="529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Training data-efficient image transformers &amp; distillation through attention (2021)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01BCB8-1E70-599A-C5AE-F3C2CF7AE85B}"/>
              </a:ext>
            </a:extLst>
          </p:cNvPr>
          <p:cNvSpPr/>
          <p:nvPr/>
        </p:nvSpPr>
        <p:spPr>
          <a:xfrm>
            <a:off x="4084321" y="1924705"/>
            <a:ext cx="2794680" cy="3997760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70AE43-C66B-5E15-7C9A-0DFFD6490031}"/>
              </a:ext>
            </a:extLst>
          </p:cNvPr>
          <p:cNvSpPr/>
          <p:nvPr/>
        </p:nvSpPr>
        <p:spPr>
          <a:xfrm>
            <a:off x="6879001" y="1926967"/>
            <a:ext cx="812675" cy="3989491"/>
          </a:xfrm>
          <a:prstGeom prst="rect">
            <a:avLst/>
          </a:prstGeom>
          <a:solidFill>
            <a:srgbClr val="005CF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52BC3F-CE53-5F61-6647-730DC5ECED8E}"/>
              </a:ext>
            </a:extLst>
          </p:cNvPr>
          <p:cNvGrpSpPr/>
          <p:nvPr/>
        </p:nvGrpSpPr>
        <p:grpSpPr>
          <a:xfrm>
            <a:off x="7691676" y="3290540"/>
            <a:ext cx="2631709" cy="438666"/>
            <a:chOff x="7683489" y="3600765"/>
            <a:chExt cx="2631709" cy="4386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5250A4-6835-450A-A443-260157517F18}"/>
                </a:ext>
              </a:extLst>
            </p:cNvPr>
            <p:cNvSpPr txBox="1"/>
            <p:nvPr/>
          </p:nvSpPr>
          <p:spPr>
            <a:xfrm>
              <a:off x="8186095" y="3602777"/>
              <a:ext cx="2129103" cy="343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CNN </a:t>
              </a:r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기반 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Model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9B9A8B4-A582-1170-C053-CD31C30BBBE7}"/>
                </a:ext>
              </a:extLst>
            </p:cNvPr>
            <p:cNvSpPr/>
            <p:nvPr/>
          </p:nvSpPr>
          <p:spPr>
            <a:xfrm>
              <a:off x="7683489" y="3600765"/>
              <a:ext cx="502606" cy="438666"/>
            </a:xfrm>
            <a:prstGeom prst="rightArrow">
              <a:avLst/>
            </a:prstGeom>
            <a:solidFill>
              <a:srgbClr val="E0EB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A8400B6-90D1-AF2D-7530-48F967608441}"/>
              </a:ext>
            </a:extLst>
          </p:cNvPr>
          <p:cNvGrpSpPr/>
          <p:nvPr/>
        </p:nvGrpSpPr>
        <p:grpSpPr>
          <a:xfrm>
            <a:off x="3096035" y="3286281"/>
            <a:ext cx="992379" cy="438666"/>
            <a:chOff x="3092509" y="3648545"/>
            <a:chExt cx="992379" cy="438666"/>
          </a:xfrm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46C0F0D-61F8-8089-9FA4-CF510ED977A5}"/>
                </a:ext>
              </a:extLst>
            </p:cNvPr>
            <p:cNvSpPr/>
            <p:nvPr/>
          </p:nvSpPr>
          <p:spPr>
            <a:xfrm rot="10800000">
              <a:off x="3582283" y="3648545"/>
              <a:ext cx="502605" cy="438666"/>
            </a:xfrm>
            <a:prstGeom prst="rightArrow">
              <a:avLst/>
            </a:prstGeom>
            <a:solidFill>
              <a:srgbClr val="FAEAE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63A68-113D-7262-0BC5-B66055943939}"/>
                </a:ext>
              </a:extLst>
            </p:cNvPr>
            <p:cNvSpPr txBox="1"/>
            <p:nvPr/>
          </p:nvSpPr>
          <p:spPr>
            <a:xfrm>
              <a:off x="3092509" y="3658794"/>
              <a:ext cx="476941" cy="343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altLang="ko-KR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ViT</a:t>
              </a:r>
              <a:endPara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819DFC-EB7F-6191-ADFA-0F0E6F191F12}"/>
              </a:ext>
            </a:extLst>
          </p:cNvPr>
          <p:cNvSpPr txBox="1"/>
          <p:nvPr/>
        </p:nvSpPr>
        <p:spPr>
          <a:xfrm>
            <a:off x="307148" y="3797587"/>
            <a:ext cx="3683472" cy="33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Class token + patch tokens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을 사용한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Cross Entropy Loss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38C3F3-6708-1FDC-A494-02F24E3424DC}"/>
              </a:ext>
            </a:extLst>
          </p:cNvPr>
          <p:cNvSpPr txBox="1"/>
          <p:nvPr/>
        </p:nvSpPr>
        <p:spPr>
          <a:xfrm>
            <a:off x="8194282" y="3797587"/>
            <a:ext cx="2535075" cy="6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기반 모델이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inductive bias </a:t>
            </a:r>
          </a:p>
          <a:p>
            <a:pPr>
              <a:lnSpc>
                <a:spcPts val="22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Global Optimum 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에 더 잘 수렴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E8F1-93C6-7660-56F3-D35B637B9A3B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25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11EB1-DAB1-EA0F-9B37-0727AAFA6ACE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91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17B09-F3D9-45F6-98CA-E31398BB8BFA}"/>
              </a:ext>
            </a:extLst>
          </p:cNvPr>
          <p:cNvSpPr txBox="1"/>
          <p:nvPr/>
        </p:nvSpPr>
        <p:spPr>
          <a:xfrm>
            <a:off x="719328" y="1701859"/>
            <a:ext cx="4793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867F56-3604-49A8-8256-2274978CC161}"/>
              </a:ext>
            </a:extLst>
          </p:cNvPr>
          <p:cNvSpPr/>
          <p:nvPr/>
        </p:nvSpPr>
        <p:spPr>
          <a:xfrm>
            <a:off x="719328" y="1120416"/>
            <a:ext cx="1128326" cy="4001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73CAF-FB60-4517-8B4B-0925B69EB0FD}"/>
              </a:ext>
            </a:extLst>
          </p:cNvPr>
          <p:cNvSpPr txBox="1"/>
          <p:nvPr/>
        </p:nvSpPr>
        <p:spPr>
          <a:xfrm>
            <a:off x="798151" y="1163250"/>
            <a:ext cx="936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C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E3365-B57D-419E-96C5-DAD3E03125D0}"/>
              </a:ext>
            </a:extLst>
          </p:cNvPr>
          <p:cNvSpPr txBox="1"/>
          <p:nvPr/>
        </p:nvSpPr>
        <p:spPr>
          <a:xfrm>
            <a:off x="9593094" y="4425193"/>
            <a:ext cx="2598906" cy="2215991"/>
          </a:xfrm>
          <a:prstGeom prst="rect">
            <a:avLst/>
          </a:prstGeom>
          <a:solidFill>
            <a:srgbClr val="005AFF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3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)</a:t>
            </a:r>
            <a:endParaRPr lang="ko-KR" altLang="en-US" sz="13800" dirty="0">
              <a:solidFill>
                <a:schemeClr val="bg1">
                  <a:alpha val="3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84474EC-4630-517B-E463-7CCEC33F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960" y="4060956"/>
            <a:ext cx="2855097" cy="24380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775B77-5BD2-4A52-94DB-CABB53F43C68}"/>
              </a:ext>
            </a:extLst>
          </p:cNvPr>
          <p:cNvSpPr txBox="1"/>
          <p:nvPr/>
        </p:nvSpPr>
        <p:spPr>
          <a:xfrm>
            <a:off x="8256267" y="368270"/>
            <a:ext cx="3901249" cy="159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지난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년 동안 키위 세계 성장률</a:t>
            </a:r>
            <a:endParaRPr lang="en-US" altLang="ko-KR" sz="8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ts val="2400"/>
              </a:lnSpc>
            </a:pP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  <a:p>
            <a:pPr marL="285750" indent="-28575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키위 재배 면적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71.25%</a:t>
            </a:r>
          </a:p>
          <a:p>
            <a:pPr marL="285750" indent="-28575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키위 생산량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55.58%  </a:t>
            </a:r>
          </a:p>
          <a:p>
            <a:pPr algn="ctr">
              <a:lnSpc>
                <a:spcPts val="2400"/>
              </a:lnSpc>
            </a:pP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C80B71-09FC-446C-BF2C-CD85F1333BF5}"/>
              </a:ext>
            </a:extLst>
          </p:cNvPr>
          <p:cNvSpPr txBox="1"/>
          <p:nvPr/>
        </p:nvSpPr>
        <p:spPr>
          <a:xfrm>
            <a:off x="8887664" y="2339499"/>
            <a:ext cx="2922062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전 세계적으로 </a:t>
            </a:r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4,274,870 t</a:t>
            </a:r>
          </a:p>
          <a:p>
            <a:pPr algn="ctr">
              <a:lnSpc>
                <a:spcPts val="2400"/>
              </a:lnSpc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키위가 매년 생산됨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1CA432-A284-45CF-9156-15F9E4D62E54}"/>
              </a:ext>
            </a:extLst>
          </p:cNvPr>
          <p:cNvSpPr txBox="1"/>
          <p:nvPr/>
        </p:nvSpPr>
        <p:spPr>
          <a:xfrm>
            <a:off x="7021432" y="3494623"/>
            <a:ext cx="2469669" cy="36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키위 병충해 분류의 한계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68823-4EC1-1FE0-5589-62C31D994704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FCC26-ED3F-488B-A7A9-953EA566F0DE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A0417A-F286-3AC8-1376-BACF14DA99CA}"/>
              </a:ext>
            </a:extLst>
          </p:cNvPr>
          <p:cNvCxnSpPr>
            <a:cxnSpLocks/>
          </p:cNvCxnSpPr>
          <p:nvPr/>
        </p:nvCxnSpPr>
        <p:spPr>
          <a:xfrm>
            <a:off x="8221849" y="2033493"/>
            <a:ext cx="397008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6E53CF4-FF56-7A0B-AAD6-D9034C8FE33A}"/>
              </a:ext>
            </a:extLst>
          </p:cNvPr>
          <p:cNvCxnSpPr>
            <a:cxnSpLocks/>
          </p:cNvCxnSpPr>
          <p:nvPr/>
        </p:nvCxnSpPr>
        <p:spPr>
          <a:xfrm>
            <a:off x="4153546" y="3285642"/>
            <a:ext cx="8038386" cy="542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E7EB10-66E4-7464-9F9A-FFE7A06CDE00}"/>
              </a:ext>
            </a:extLst>
          </p:cNvPr>
          <p:cNvSpPr txBox="1"/>
          <p:nvPr/>
        </p:nvSpPr>
        <p:spPr>
          <a:xfrm>
            <a:off x="470443" y="4221513"/>
            <a:ext cx="3208149" cy="203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실제 필드에서 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</a:b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대용량 키위 데이터 셋 수집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ts val="22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ts val="22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+</a:t>
            </a:r>
          </a:p>
          <a:p>
            <a:pPr algn="ctr">
              <a:lnSpc>
                <a:spcPts val="22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</a:b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딥러닝 기반 키위 자동 진단 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</a:b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분류 시스템이 필요함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112E9-8944-40F2-9C23-A55BD333F5C7}"/>
              </a:ext>
            </a:extLst>
          </p:cNvPr>
          <p:cNvSpPr txBox="1"/>
          <p:nvPr/>
        </p:nvSpPr>
        <p:spPr>
          <a:xfrm>
            <a:off x="205116" y="2569407"/>
            <a:ext cx="3786661" cy="61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키위 병충해 질병 분류 연구는 데이터의 부족으로 </a:t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</a:b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인해 </a:t>
            </a:r>
            <a:r>
              <a:rPr lang="ko-KR" altLang="en-US" sz="1200" dirty="0">
                <a:latin typeface="+mj-ea"/>
                <a:ea typeface="+mj-ea"/>
              </a:rPr>
              <a:t>다양한 연구가 진행되지 않음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2CF4096-3DEB-5E17-CAF2-B2A8C46A2383}"/>
              </a:ext>
            </a:extLst>
          </p:cNvPr>
          <p:cNvSpPr/>
          <p:nvPr/>
        </p:nvSpPr>
        <p:spPr>
          <a:xfrm rot="5400000">
            <a:off x="1888138" y="3461992"/>
            <a:ext cx="420614" cy="3892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52AF75-F885-0418-8116-86D54C2D9A7C}"/>
              </a:ext>
            </a:extLst>
          </p:cNvPr>
          <p:cNvSpPr/>
          <p:nvPr/>
        </p:nvSpPr>
        <p:spPr>
          <a:xfrm>
            <a:off x="205116" y="2418523"/>
            <a:ext cx="3786662" cy="921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A07A4087-B320-E449-6A19-56F4FE12AA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"/>
          <a:stretch/>
        </p:blipFill>
        <p:spPr>
          <a:xfrm>
            <a:off x="4300780" y="37484"/>
            <a:ext cx="4099595" cy="3248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07635F-EC0F-3A64-CE8D-FCED1F1AB4F7}"/>
              </a:ext>
            </a:extLst>
          </p:cNvPr>
          <p:cNvSpPr txBox="1"/>
          <p:nvPr/>
        </p:nvSpPr>
        <p:spPr>
          <a:xfrm>
            <a:off x="4487841" y="4121201"/>
            <a:ext cx="4167962" cy="220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ts val="24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병원체에 대한 감염이 쉽고 병원성이 높음</a:t>
            </a:r>
            <a:endParaRPr lang="en-US" altLang="ko-KR" sz="12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lnSpc>
                <a:spcPts val="24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일반적으로 현재 재배지에서 농부의 농업 경험에 의해 </a:t>
            </a:r>
            <a:br>
              <a:rPr lang="en-US" altLang="ko-KR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</a:b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수작업으로 병충해를 가시적으로 분류함</a:t>
            </a:r>
            <a:endParaRPr lang="en-US" altLang="ko-KR" sz="12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lnSpc>
                <a:spcPts val="24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비슷한 키위 병충해 질병은 맨눈으로 진단이 어려움</a:t>
            </a:r>
            <a:br>
              <a:rPr lang="en-US" altLang="ko-KR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</a:br>
            <a:r>
              <a:rPr lang="en-US" altLang="ko-KR" sz="11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ex&gt; </a:t>
            </a:r>
            <a:r>
              <a:rPr lang="ko-KR" altLang="en-US" sz="11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궤양병의 다양성</a:t>
            </a:r>
            <a:endParaRPr lang="en-US" altLang="ko-KR" sz="8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  <a:p>
            <a:pPr marL="228600" indent="-228600">
              <a:lnSpc>
                <a:spcPts val="24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현재 사용되는 가장 효과적인 방제는 증상이 보이는 </a:t>
            </a:r>
            <a:br>
              <a:rPr lang="en-US" altLang="ko-KR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</a:b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부위의 </a:t>
            </a:r>
            <a:r>
              <a:rPr lang="en-US" altLang="ko-KR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1m </a:t>
            </a:r>
            <a:r>
              <a:rPr lang="ko-KR" altLang="en-US" sz="1200" dirty="0">
                <a:solidFill>
                  <a:schemeClr val="tx1">
                    <a:alpha val="70000"/>
                  </a:schemeClr>
                </a:solidFill>
                <a:latin typeface="+mj-ea"/>
                <a:ea typeface="+mj-ea"/>
              </a:rPr>
              <a:t>정도 안쪽까지 제거해 소각함</a:t>
            </a:r>
            <a:endParaRPr lang="en-US" altLang="ko-KR" sz="1200" dirty="0">
              <a:solidFill>
                <a:schemeClr val="tx1">
                  <a:alpha val="7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2D5C0-B5E2-476A-8726-F587E616B655}"/>
              </a:ext>
            </a:extLst>
          </p:cNvPr>
          <p:cNvSpPr/>
          <p:nvPr/>
        </p:nvSpPr>
        <p:spPr>
          <a:xfrm>
            <a:off x="4153546" y="0"/>
            <a:ext cx="8038386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327EC45-AB2F-43FA-8159-F2BD80695A46}"/>
              </a:ext>
            </a:extLst>
          </p:cNvPr>
          <p:cNvSpPr/>
          <p:nvPr/>
        </p:nvSpPr>
        <p:spPr>
          <a:xfrm>
            <a:off x="0" y="1257328"/>
            <a:ext cx="12192000" cy="5600672"/>
          </a:xfrm>
          <a:prstGeom prst="rect">
            <a:avLst/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983FF6-C625-DC7B-1848-814283AE3C34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ELATED WORK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EE783-FFC1-F7E4-3DFF-E0C223712AE3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BAF7B-531E-EC2A-2604-D5E599507325}"/>
              </a:ext>
            </a:extLst>
          </p:cNvPr>
          <p:cNvSpPr txBox="1"/>
          <p:nvPr/>
        </p:nvSpPr>
        <p:spPr>
          <a:xfrm>
            <a:off x="400848" y="1397491"/>
            <a:ext cx="8364790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1600" b="1" i="0" u="none" strike="noStrike" kern="1200" cap="none" spc="0" normalizeH="0" baseline="30000" noProof="0" dirty="0">
                <a:ln>
                  <a:noFill/>
                </a:ln>
                <a:solidFill>
                  <a:srgbClr val="535D6D"/>
                </a:solidFill>
                <a:effectLst/>
                <a:uLnTx/>
                <a:uFillTx/>
                <a:latin typeface="AppleSDGothicNeoL00" panose="020B0600000101010101" charset="-127"/>
                <a:ea typeface="AppleSDGothicNeoL00" panose="020B0600000101010101" charset="-127"/>
              </a:rPr>
              <a:t>1)  </a:t>
            </a:r>
            <a:r>
              <a:rPr lang="en-US" altLang="ko-KR" sz="16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Kiwifruit Leaf Disease Identification Using Improved Deep Convolutional Neural Networks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indent="-285750">
              <a:buFontTx/>
              <a:buChar char="-"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Models : Pretrained </a:t>
            </a:r>
            <a:r>
              <a:rPr lang="en-US" altLang="ko-KR" sz="1400" b="1" dirty="0" err="1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GoogLeNet</a:t>
            </a: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, ResNet-20, </a:t>
            </a:r>
            <a:r>
              <a:rPr lang="en-US" altLang="ko-KR" sz="1400" b="1" dirty="0" err="1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AlexNet</a:t>
            </a: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Kiwi-</a:t>
            </a:r>
            <a:r>
              <a:rPr lang="en-US" altLang="ko-KR" sz="1400" b="1" dirty="0" err="1">
                <a:solidFill>
                  <a:srgbClr val="FF0000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ConvNet</a:t>
            </a:r>
            <a:endParaRPr lang="en-US" altLang="ko-KR" sz="1400" b="1" dirty="0">
              <a:solidFill>
                <a:srgbClr val="FF0000"/>
              </a:solidFill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Accuracy : 98.54%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Dataset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Total Images</a:t>
            </a:r>
            <a:r>
              <a:rPr lang="ko-KR" altLang="en-US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 </a:t>
            </a: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: 666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Three types of Kiwi Disease Labels : (a) kiwi leaf brown spot, (b) kiwi leaf Mosaic, (c) kiwi leaf Anthracnose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7EE116-D546-FDE9-2D68-1ADE432C2232}"/>
              </a:ext>
            </a:extLst>
          </p:cNvPr>
          <p:cNvCxnSpPr>
            <a:cxnSpLocks/>
          </p:cNvCxnSpPr>
          <p:nvPr/>
        </p:nvCxnSpPr>
        <p:spPr>
          <a:xfrm flipV="1">
            <a:off x="400848" y="6135191"/>
            <a:ext cx="11426530" cy="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0D0BE7-5205-9282-E59A-2399DFDF9063}"/>
              </a:ext>
            </a:extLst>
          </p:cNvPr>
          <p:cNvSpPr txBox="1"/>
          <p:nvPr/>
        </p:nvSpPr>
        <p:spPr>
          <a:xfrm>
            <a:off x="400848" y="6244362"/>
            <a:ext cx="1142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Bin, et al. "Kiwifruit Leaf Disease Identification Using Improved Deep Convolutional Neural Networks."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44th Annual Computers, Software, and Applications Conference (COMPSAC)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56367-55B4-8D5F-2E21-76D32082315F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3665270-ADA0-B47C-20F4-B471FDB7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70759"/>
              </p:ext>
            </p:extLst>
          </p:nvPr>
        </p:nvGraphicFramePr>
        <p:xfrm>
          <a:off x="8486013" y="3711008"/>
          <a:ext cx="3305139" cy="186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648">
                  <a:extLst>
                    <a:ext uri="{9D8B030D-6E8A-4147-A177-3AD203B41FA5}">
                      <a16:colId xmlns:a16="http://schemas.microsoft.com/office/drawing/2014/main" val="3034953243"/>
                    </a:ext>
                  </a:extLst>
                </a:gridCol>
                <a:gridCol w="1833491">
                  <a:extLst>
                    <a:ext uri="{9D8B030D-6E8A-4147-A177-3AD203B41FA5}">
                      <a16:colId xmlns:a16="http://schemas.microsoft.com/office/drawing/2014/main" val="2751319114"/>
                    </a:ext>
                  </a:extLst>
                </a:gridCol>
              </a:tblGrid>
              <a:tr h="416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Configuration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Value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03434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Solver 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Nesterov’s Accelerated Gradient(NAG)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293958"/>
                  </a:ext>
                </a:extLst>
              </a:tr>
              <a:tr h="416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Training Epoch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33446"/>
                  </a:ext>
                </a:extLst>
              </a:tr>
              <a:tr h="514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Base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Learning Rate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1127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DF784A-787B-BC98-6F4E-B9B362802B41}"/>
              </a:ext>
            </a:extLst>
          </p:cNvPr>
          <p:cNvSpPr txBox="1"/>
          <p:nvPr/>
        </p:nvSpPr>
        <p:spPr>
          <a:xfrm>
            <a:off x="8590006" y="5742600"/>
            <a:ext cx="3237372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The details of training strategy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0871E4-90DA-A3C9-6D34-99982C0A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" t="4914"/>
          <a:stretch/>
        </p:blipFill>
        <p:spPr>
          <a:xfrm>
            <a:off x="524104" y="3329753"/>
            <a:ext cx="3570648" cy="2331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A4D08-D1CF-49C6-DE95-212763BB43BE}"/>
              </a:ext>
            </a:extLst>
          </p:cNvPr>
          <p:cNvSpPr txBox="1"/>
          <p:nvPr/>
        </p:nvSpPr>
        <p:spPr>
          <a:xfrm>
            <a:off x="780793" y="5770134"/>
            <a:ext cx="7185571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Image augmentation of kiwifruit leaf diseases &amp; dataset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A7F770C-1204-88A1-F523-D25EEB2A2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1281"/>
              </p:ext>
            </p:extLst>
          </p:nvPr>
        </p:nvGraphicFramePr>
        <p:xfrm>
          <a:off x="4289249" y="3577366"/>
          <a:ext cx="3935475" cy="186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825">
                  <a:extLst>
                    <a:ext uri="{9D8B030D-6E8A-4147-A177-3AD203B41FA5}">
                      <a16:colId xmlns:a16="http://schemas.microsoft.com/office/drawing/2014/main" val="3984253466"/>
                    </a:ext>
                  </a:extLst>
                </a:gridCol>
                <a:gridCol w="1311825">
                  <a:extLst>
                    <a:ext uri="{9D8B030D-6E8A-4147-A177-3AD203B41FA5}">
                      <a16:colId xmlns:a16="http://schemas.microsoft.com/office/drawing/2014/main" val="43314359"/>
                    </a:ext>
                  </a:extLst>
                </a:gridCol>
                <a:gridCol w="1311825">
                  <a:extLst>
                    <a:ext uri="{9D8B030D-6E8A-4147-A177-3AD203B41FA5}">
                      <a16:colId xmlns:a16="http://schemas.microsoft.com/office/drawing/2014/main" val="3192030613"/>
                    </a:ext>
                  </a:extLst>
                </a:gridCol>
              </a:tblGrid>
              <a:tr h="54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Disease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Training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/testing images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 number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229727"/>
                  </a:ext>
                </a:extLst>
              </a:tr>
              <a:tr h="43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Brown spot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3871/1654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5525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4805436"/>
                  </a:ext>
                </a:extLst>
              </a:tr>
              <a:tr h="43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Mosaic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1785/765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2550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535388"/>
                  </a:ext>
                </a:extLst>
              </a:tr>
              <a:tr h="43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Anthracnose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2244/1003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3247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17657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4C9FEE-F996-5148-10BD-69FAE06ECF2B}"/>
              </a:ext>
            </a:extLst>
          </p:cNvPr>
          <p:cNvSpPr/>
          <p:nvPr/>
        </p:nvSpPr>
        <p:spPr>
          <a:xfrm>
            <a:off x="400848" y="3246710"/>
            <a:ext cx="7945463" cy="2495890"/>
          </a:xfrm>
          <a:prstGeom prst="rect">
            <a:avLst/>
          </a:prstGeom>
          <a:solidFill>
            <a:srgbClr val="005CFF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8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327EC45-AB2F-43FA-8159-F2BD80695A46}"/>
              </a:ext>
            </a:extLst>
          </p:cNvPr>
          <p:cNvSpPr/>
          <p:nvPr/>
        </p:nvSpPr>
        <p:spPr>
          <a:xfrm>
            <a:off x="0" y="1257328"/>
            <a:ext cx="12192000" cy="5600672"/>
          </a:xfrm>
          <a:prstGeom prst="rect">
            <a:avLst/>
          </a:prstGeom>
          <a:solidFill>
            <a:srgbClr val="F5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983FF6-C625-DC7B-1848-814283AE3C34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</a:t>
            </a:r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ELATED WORK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BAF7B-531E-EC2A-2604-D5E599507325}"/>
              </a:ext>
            </a:extLst>
          </p:cNvPr>
          <p:cNvSpPr txBox="1"/>
          <p:nvPr/>
        </p:nvSpPr>
        <p:spPr>
          <a:xfrm>
            <a:off x="415345" y="1441994"/>
            <a:ext cx="10766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1600" b="1" i="0" u="none" strike="noStrike" kern="1200" cap="none" spc="0" normalizeH="0" baseline="30000" noProof="0" dirty="0">
                <a:ln>
                  <a:noFill/>
                </a:ln>
                <a:solidFill>
                  <a:srgbClr val="535D6D"/>
                </a:solidFill>
                <a:effectLst/>
                <a:uLnTx/>
                <a:uFillTx/>
                <a:latin typeface="AppleSDGothicNeoL00" panose="020B0600000101010101" charset="-127"/>
                <a:ea typeface="AppleSDGothicNeoL00" panose="020B0600000101010101" charset="-127"/>
              </a:rPr>
              <a:t>2)  </a:t>
            </a:r>
            <a:r>
              <a:rPr lang="en-US" altLang="ko-KR" sz="16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Transformer helps identify kiwifruit diseases in complex natural environments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indent="-285750">
              <a:buFontTx/>
              <a:buChar char="-"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Method : </a:t>
            </a:r>
            <a:r>
              <a:rPr lang="en-US" altLang="ko-KR" sz="1400" b="1" dirty="0" err="1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ConViT</a:t>
            </a:r>
            <a:endParaRPr lang="en-US" altLang="ko-KR" sz="1400" b="1" dirty="0">
              <a:solidFill>
                <a:srgbClr val="535D6D"/>
              </a:solidFill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Accuracy : 98.78%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Dataset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Total Images</a:t>
            </a:r>
            <a:r>
              <a:rPr lang="ko-KR" altLang="en-US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 </a:t>
            </a: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: 2,115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Six types of Citrus Disease Labels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sz="200" dirty="0">
              <a:solidFill>
                <a:srgbClr val="535D6D"/>
              </a:solidFill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 (a) kiwi leaf brown spot, (b) kiwi leaf mosaic, (c) kiwi leaf anthracnose, (d) kiwi leaf black spot, (e) kiwi leaf yellow leaf, (f) kiwi leaf ulcer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800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rgbClr val="535D6D"/>
                </a:solidFill>
                <a:latin typeface="AppleSDGothicNeoL00" panose="020B0600000101010101" charset="-127"/>
                <a:ea typeface="AppleSDGothicNeoL00" panose="020B0600000101010101" charset="-127"/>
              </a:rPr>
              <a:t>3. Details of the three experimental dataset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535D6D"/>
              </a:solidFill>
              <a:effectLst/>
              <a:uLnTx/>
              <a:uFillTx/>
              <a:latin typeface="AppleSDGothicNeoL00" panose="020B0600000101010101" charset="-127"/>
              <a:ea typeface="AppleSDGothicNeoL00" panose="020B0600000101010101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7EE116-D546-FDE9-2D68-1ADE432C2232}"/>
              </a:ext>
            </a:extLst>
          </p:cNvPr>
          <p:cNvCxnSpPr>
            <a:cxnSpLocks/>
          </p:cNvCxnSpPr>
          <p:nvPr/>
        </p:nvCxnSpPr>
        <p:spPr>
          <a:xfrm flipV="1">
            <a:off x="400849" y="6126950"/>
            <a:ext cx="11426530" cy="3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64B372-09CE-BFC6-048B-B1D3CD06D067}"/>
              </a:ext>
            </a:extLst>
          </p:cNvPr>
          <p:cNvSpPr txBox="1"/>
          <p:nvPr/>
        </p:nvSpPr>
        <p:spPr>
          <a:xfrm>
            <a:off x="400848" y="6219537"/>
            <a:ext cx="1142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 startAt="2"/>
            </a:pP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Xiaopeng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"Transformer helps identify kiwifruit diseases in complex natural environments."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and Electronics in Agriculture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200 (2022): 107258.</a:t>
            </a:r>
            <a:endParaRPr lang="en-US" altLang="ko-KR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D26C1-9952-5147-D654-68369297D53D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435DB-4CA9-C796-9CB7-D74BD825955B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E0444-14B5-659A-CA57-12A2D22FE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8"/>
          <a:stretch/>
        </p:blipFill>
        <p:spPr>
          <a:xfrm>
            <a:off x="4572000" y="1898542"/>
            <a:ext cx="6610026" cy="1015659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683E1353-8103-C073-8D94-C65051C73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3903"/>
              </p:ext>
            </p:extLst>
          </p:nvPr>
        </p:nvGraphicFramePr>
        <p:xfrm>
          <a:off x="720671" y="3750317"/>
          <a:ext cx="10631837" cy="2083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857">
                  <a:extLst>
                    <a:ext uri="{9D8B030D-6E8A-4147-A177-3AD203B41FA5}">
                      <a16:colId xmlns:a16="http://schemas.microsoft.com/office/drawing/2014/main" val="3034953243"/>
                    </a:ext>
                  </a:extLst>
                </a:gridCol>
                <a:gridCol w="2213745">
                  <a:extLst>
                    <a:ext uri="{9D8B030D-6E8A-4147-A177-3AD203B41FA5}">
                      <a16:colId xmlns:a16="http://schemas.microsoft.com/office/drawing/2014/main" val="2751319114"/>
                    </a:ext>
                  </a:extLst>
                </a:gridCol>
                <a:gridCol w="2213745">
                  <a:extLst>
                    <a:ext uri="{9D8B030D-6E8A-4147-A177-3AD203B41FA5}">
                      <a16:colId xmlns:a16="http://schemas.microsoft.com/office/drawing/2014/main" val="512610945"/>
                    </a:ext>
                  </a:extLst>
                </a:gridCol>
                <a:gridCol w="2213745">
                  <a:extLst>
                    <a:ext uri="{9D8B030D-6E8A-4147-A177-3AD203B41FA5}">
                      <a16:colId xmlns:a16="http://schemas.microsoft.com/office/drawing/2014/main" val="477910838"/>
                    </a:ext>
                  </a:extLst>
                </a:gridCol>
                <a:gridCol w="2213745">
                  <a:extLst>
                    <a:ext uri="{9D8B030D-6E8A-4147-A177-3AD203B41FA5}">
                      <a16:colId xmlns:a16="http://schemas.microsoft.com/office/drawing/2014/main" val="3089350046"/>
                    </a:ext>
                  </a:extLst>
                </a:gridCol>
              </a:tblGrid>
              <a:tr h="38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Dataset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Kiwifruit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Augmentation kiwifruit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PlantVillage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 Challenger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503434"/>
                  </a:ext>
                </a:extLst>
              </a:tr>
              <a:tr h="38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Samples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2,115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25,168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54,306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35,861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81931"/>
                  </a:ext>
                </a:extLst>
              </a:tr>
              <a:tr h="47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Classes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293958"/>
                  </a:ext>
                </a:extLst>
              </a:tr>
              <a:tr h="38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33446"/>
                  </a:ext>
                </a:extLst>
              </a:tr>
              <a:tr h="470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11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3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13F20A-A6B7-4C31-815D-872FFC469370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D6064172-5BBE-5D07-ABA1-2729512DC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90143"/>
              </p:ext>
            </p:extLst>
          </p:nvPr>
        </p:nvGraphicFramePr>
        <p:xfrm>
          <a:off x="512856" y="1660684"/>
          <a:ext cx="11166287" cy="380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2277">
                  <a:extLst>
                    <a:ext uri="{9D8B030D-6E8A-4147-A177-3AD203B41FA5}">
                      <a16:colId xmlns:a16="http://schemas.microsoft.com/office/drawing/2014/main" val="3363153898"/>
                    </a:ext>
                  </a:extLst>
                </a:gridCol>
                <a:gridCol w="1676802">
                  <a:extLst>
                    <a:ext uri="{9D8B030D-6E8A-4147-A177-3AD203B41FA5}">
                      <a16:colId xmlns:a16="http://schemas.microsoft.com/office/drawing/2014/main" val="2664776669"/>
                    </a:ext>
                  </a:extLst>
                </a:gridCol>
                <a:gridCol w="1676802">
                  <a:extLst>
                    <a:ext uri="{9D8B030D-6E8A-4147-A177-3AD203B41FA5}">
                      <a16:colId xmlns:a16="http://schemas.microsoft.com/office/drawing/2014/main" val="1837060433"/>
                    </a:ext>
                  </a:extLst>
                </a:gridCol>
                <a:gridCol w="1676802">
                  <a:extLst>
                    <a:ext uri="{9D8B030D-6E8A-4147-A177-3AD203B41FA5}">
                      <a16:colId xmlns:a16="http://schemas.microsoft.com/office/drawing/2014/main" val="2519317260"/>
                    </a:ext>
                  </a:extLst>
                </a:gridCol>
                <a:gridCol w="1676802">
                  <a:extLst>
                    <a:ext uri="{9D8B030D-6E8A-4147-A177-3AD203B41FA5}">
                      <a16:colId xmlns:a16="http://schemas.microsoft.com/office/drawing/2014/main" val="2195885841"/>
                    </a:ext>
                  </a:extLst>
                </a:gridCol>
                <a:gridCol w="1676802">
                  <a:extLst>
                    <a:ext uri="{9D8B030D-6E8A-4147-A177-3AD203B41FA5}">
                      <a16:colId xmlns:a16="http://schemas.microsoft.com/office/drawing/2014/main" val="3685893798"/>
                    </a:ext>
                  </a:extLst>
                </a:gridCol>
              </a:tblGrid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Citrus Pathogen type</a:t>
                      </a:r>
                      <a:endParaRPr lang="ko-KR" alt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Training </a:t>
                      </a:r>
                      <a:r>
                        <a:rPr lang="en-US" altLang="ko-KR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Validation </a:t>
                      </a:r>
                      <a:r>
                        <a:rPr lang="en-US" altLang="ko-KR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Test Image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  <a:endParaRPr lang="en-US" sz="1200" b="1" i="0" u="none" strike="noStrike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Image size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17489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Fruit 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1,698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213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213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2,124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1920x1080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588202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 Fruit Bacterial soft rot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1,389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174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174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1,737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1920x1080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8720699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Normal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2,300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288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288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2,876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1920x1080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789008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Kiwi Leaf Spot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6,142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768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768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7,675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1920x1080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818980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Kiwi Leaf Trips</a:t>
                      </a:r>
                      <a:endParaRPr lang="ko-KR" altLang="en-US" sz="12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4,467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559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559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5,585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1920x1080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392962"/>
                  </a:ext>
                </a:extLst>
              </a:tr>
              <a:tr h="5440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1200" b="1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15,996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2,002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2,002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5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20,000</a:t>
                      </a:r>
                      <a:endParaRPr lang="en-US" altLang="ko-KR" sz="125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1920x1080</a:t>
                      </a:r>
                    </a:p>
                  </a:txBody>
                  <a:tcPr marL="0" marR="76407" marT="30563" marB="229221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49796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8451C7-FB24-8CDA-8A45-988F8888A4A7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98011-8A3D-23E1-7724-8E09C9FDB7E7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D54DD-DE74-3B7B-4239-D137CB75FD9D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 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57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FE6330B-544B-102A-2774-3D5E12B50248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그림 2" descr="오렌지이(가) 표시된 사진&#10;&#10;자동 생성된 설명">
            <a:extLst>
              <a:ext uri="{FF2B5EF4-FFF2-40B4-BE49-F238E27FC236}">
                <a16:creationId xmlns:a16="http://schemas.microsoft.com/office/drawing/2014/main" id="{45773368-D089-9233-A553-8CD0985D1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4" y="1425981"/>
            <a:ext cx="3413426" cy="1954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25593A-EE9E-D067-869B-57C615262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3" y="4080253"/>
            <a:ext cx="3413427" cy="19547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F8D3C8-DD06-2AB8-020F-9C0606800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78" y="1425981"/>
            <a:ext cx="3413426" cy="19547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A9EE25D-A0A6-DB78-DE15-6A0F09F9F9B9}"/>
              </a:ext>
            </a:extLst>
          </p:cNvPr>
          <p:cNvSpPr txBox="1"/>
          <p:nvPr/>
        </p:nvSpPr>
        <p:spPr>
          <a:xfrm>
            <a:off x="589872" y="3380776"/>
            <a:ext cx="3413427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 Fruit Normal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A8B47C-0142-BFB9-8CA6-A6A44BAB9730}"/>
              </a:ext>
            </a:extLst>
          </p:cNvPr>
          <p:cNvSpPr txBox="1"/>
          <p:nvPr/>
        </p:nvSpPr>
        <p:spPr>
          <a:xfrm>
            <a:off x="589872" y="6038957"/>
            <a:ext cx="3413427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 Fruit Bacterial soft rot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39DC9D-9CCA-147C-5C9D-5ACD186597FF}"/>
              </a:ext>
            </a:extLst>
          </p:cNvPr>
          <p:cNvSpPr txBox="1"/>
          <p:nvPr/>
        </p:nvSpPr>
        <p:spPr>
          <a:xfrm>
            <a:off x="4375477" y="3380776"/>
            <a:ext cx="3413427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 Leaf Normal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82E8955-87C7-F648-ABE8-398339F49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77" y="4080253"/>
            <a:ext cx="3413426" cy="19547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556562E-0795-F1EC-77EB-FDC470D73F93}"/>
              </a:ext>
            </a:extLst>
          </p:cNvPr>
          <p:cNvSpPr txBox="1"/>
          <p:nvPr/>
        </p:nvSpPr>
        <p:spPr>
          <a:xfrm>
            <a:off x="4375477" y="6038957"/>
            <a:ext cx="3413427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 Leaf Spot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DBB237-0345-B130-1F24-6AB14A8F7435}"/>
              </a:ext>
            </a:extLst>
          </p:cNvPr>
          <p:cNvSpPr txBox="1"/>
          <p:nvPr/>
        </p:nvSpPr>
        <p:spPr>
          <a:xfrm>
            <a:off x="8188702" y="4538061"/>
            <a:ext cx="3413427" cy="31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Kiwi Leaf Trips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F327E33-08FA-09CA-84BD-5292377FF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03" y="2583266"/>
            <a:ext cx="3413426" cy="1954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6FFEA-83E4-F4DA-430A-FCC9748E8894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C1C4E-E0F7-EBD7-9256-67820A27FEE8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 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98DD3-ECCD-1DBB-CB41-3E64169D4E07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0ABC3-13E3-48AD-91E3-D04805786654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46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3B786-CD9A-4D57-A667-B099AE0FD009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EXPERIMENT</a:t>
            </a: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DDA9107-1CDF-AD73-03A6-AF3CEB6D329E}"/>
              </a:ext>
            </a:extLst>
          </p:cNvPr>
          <p:cNvGrpSpPr/>
          <p:nvPr/>
        </p:nvGrpSpPr>
        <p:grpSpPr>
          <a:xfrm>
            <a:off x="488606" y="2031885"/>
            <a:ext cx="11214788" cy="3203758"/>
            <a:chOff x="484444" y="1795327"/>
            <a:chExt cx="11214788" cy="3203758"/>
          </a:xfrm>
        </p:grpSpPr>
        <p:pic>
          <p:nvPicPr>
            <p:cNvPr id="90" name="그림 89" descr="과일, 오렌지이(가) 표시된 사진&#10;&#10;자동 생성된 설명">
              <a:extLst>
                <a:ext uri="{FF2B5EF4-FFF2-40B4-BE49-F238E27FC236}">
                  <a16:creationId xmlns:a16="http://schemas.microsoft.com/office/drawing/2014/main" id="{19E592E8-C044-3472-3755-365BC1BA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1" t="12018" r="25637" b="11793"/>
            <a:stretch/>
          </p:blipFill>
          <p:spPr>
            <a:xfrm>
              <a:off x="484444" y="2520384"/>
              <a:ext cx="1729014" cy="1817231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isometricRightUp"/>
              <a:lightRig rig="threePt" dir="t"/>
            </a:scene3d>
          </p:spPr>
        </p:pic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3D8A9D9-109F-619B-13DC-03773C5EF97C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9" y="3026166"/>
              <a:ext cx="963787" cy="282333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794B169-4504-AFB4-086C-27F7AC435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409" y="4376612"/>
              <a:ext cx="963787" cy="171209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08E348-B73F-BFD2-4024-4E622E9CF4B5}"/>
                </a:ext>
              </a:extLst>
            </p:cNvPr>
            <p:cNvSpPr txBox="1"/>
            <p:nvPr/>
          </p:nvSpPr>
          <p:spPr>
            <a:xfrm>
              <a:off x="1440692" y="4722086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</a:rPr>
                <a:t>Data Transform</a:t>
              </a:r>
              <a:endParaRPr lang="ko-KR" alt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73C64DD-C003-2238-C9EF-071656233297}"/>
                </a:ext>
              </a:extLst>
            </p:cNvPr>
            <p:cNvSpPr/>
            <p:nvPr/>
          </p:nvSpPr>
          <p:spPr>
            <a:xfrm>
              <a:off x="2960683" y="1795327"/>
              <a:ext cx="1004575" cy="4100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</a:rPr>
                <a:t>ImageNet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99CA87E-DB1C-089D-20DB-01C946819554}"/>
                </a:ext>
              </a:extLst>
            </p:cNvPr>
            <p:cNvSpPr/>
            <p:nvPr/>
          </p:nvSpPr>
          <p:spPr>
            <a:xfrm>
              <a:off x="7372779" y="3014046"/>
              <a:ext cx="1675022" cy="1196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FD67448-175F-F853-D039-175D6E217BB3}"/>
                </a:ext>
              </a:extLst>
            </p:cNvPr>
            <p:cNvSpPr/>
            <p:nvPr/>
          </p:nvSpPr>
          <p:spPr>
            <a:xfrm>
              <a:off x="10646820" y="3026166"/>
              <a:ext cx="972208" cy="1196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latin typeface="Consolas" panose="020B0609020204030204" pitchFamily="49" charset="0"/>
                </a:rPr>
                <a:t>User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8643790D-FCFB-E8CB-5CEA-28CC0690C4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577" y="3458989"/>
              <a:ext cx="1113910" cy="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2C6D-F2E1-1321-A29C-7E6F8468B795}"/>
                </a:ext>
              </a:extLst>
            </p:cNvPr>
            <p:cNvSpPr txBox="1"/>
            <p:nvPr/>
          </p:nvSpPr>
          <p:spPr>
            <a:xfrm>
              <a:off x="9286670" y="3005782"/>
              <a:ext cx="1300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nsolas" panose="020B0609020204030204" pitchFamily="49" charset="0"/>
                </a:rPr>
                <a:t>send image for classification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7A01F22-5842-1DF2-DE01-7863D141ECE2}"/>
                </a:ext>
              </a:extLst>
            </p:cNvPr>
            <p:cNvCxnSpPr>
              <a:cxnSpLocks/>
            </p:cNvCxnSpPr>
            <p:nvPr/>
          </p:nvCxnSpPr>
          <p:spPr>
            <a:xfrm>
              <a:off x="9287666" y="3763775"/>
              <a:ext cx="1109821" cy="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CA839845-D0A5-BB37-8650-B6FC2E07A87B}"/>
                </a:ext>
              </a:extLst>
            </p:cNvPr>
            <p:cNvSpPr/>
            <p:nvPr/>
          </p:nvSpPr>
          <p:spPr>
            <a:xfrm>
              <a:off x="6002841" y="3405892"/>
              <a:ext cx="1186636" cy="41750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ECC70E-36B3-6677-C312-EA3FBCC2B8D8}"/>
                </a:ext>
              </a:extLst>
            </p:cNvPr>
            <p:cNvSpPr txBox="1"/>
            <p:nvPr/>
          </p:nvSpPr>
          <p:spPr>
            <a:xfrm>
              <a:off x="5892887" y="2918775"/>
              <a:ext cx="1452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nsolas" panose="020B0609020204030204" pitchFamily="49" charset="0"/>
                </a:rPr>
                <a:t>Transfer model 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to web application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화살표: 오른쪽 107">
              <a:extLst>
                <a:ext uri="{FF2B5EF4-FFF2-40B4-BE49-F238E27FC236}">
                  <a16:creationId xmlns:a16="http://schemas.microsoft.com/office/drawing/2014/main" id="{4941B26E-1A49-E425-4A5C-A132F6244460}"/>
                </a:ext>
              </a:extLst>
            </p:cNvPr>
            <p:cNvSpPr/>
            <p:nvPr/>
          </p:nvSpPr>
          <p:spPr>
            <a:xfrm rot="5400000">
              <a:off x="3235425" y="2347559"/>
              <a:ext cx="420614" cy="22037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0F03136-85DC-91CA-908E-894682004CA9}"/>
                </a:ext>
              </a:extLst>
            </p:cNvPr>
            <p:cNvSpPr/>
            <p:nvPr/>
          </p:nvSpPr>
          <p:spPr>
            <a:xfrm>
              <a:off x="4562508" y="2676389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5B4963-FAFD-A619-D78C-8A9E9E887031}"/>
                </a:ext>
              </a:extLst>
            </p:cNvPr>
            <p:cNvSpPr txBox="1"/>
            <p:nvPr/>
          </p:nvSpPr>
          <p:spPr>
            <a:xfrm>
              <a:off x="4692919" y="4711851"/>
              <a:ext cx="118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</a:rPr>
                <a:t>Classifier</a:t>
              </a:r>
              <a:endParaRPr lang="ko-KR" alt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3DC20C-8817-B3BE-CD33-94E3534BB06E}"/>
                </a:ext>
              </a:extLst>
            </p:cNvPr>
            <p:cNvSpPr/>
            <p:nvPr/>
          </p:nvSpPr>
          <p:spPr>
            <a:xfrm>
              <a:off x="4565131" y="2994332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91A502A-4202-A61A-AD40-25BB915536B0}"/>
                </a:ext>
              </a:extLst>
            </p:cNvPr>
            <p:cNvSpPr/>
            <p:nvPr/>
          </p:nvSpPr>
          <p:spPr>
            <a:xfrm>
              <a:off x="4566983" y="3304775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E8D3A65-01BC-F0A3-749C-4BA338A7F032}"/>
                </a:ext>
              </a:extLst>
            </p:cNvPr>
            <p:cNvSpPr/>
            <p:nvPr/>
          </p:nvSpPr>
          <p:spPr>
            <a:xfrm>
              <a:off x="4566983" y="3956139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3DB02AE-9755-83CD-C7C8-DC25E4A7BD35}"/>
                </a:ext>
              </a:extLst>
            </p:cNvPr>
            <p:cNvSpPr/>
            <p:nvPr/>
          </p:nvSpPr>
          <p:spPr>
            <a:xfrm>
              <a:off x="5495046" y="2903547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44382ED-7A1F-4BE1-128D-181AF00550DD}"/>
                </a:ext>
              </a:extLst>
            </p:cNvPr>
            <p:cNvSpPr/>
            <p:nvPr/>
          </p:nvSpPr>
          <p:spPr>
            <a:xfrm>
              <a:off x="5497669" y="3221490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41625F6-7409-C672-4454-BA32A5E19210}"/>
                </a:ext>
              </a:extLst>
            </p:cNvPr>
            <p:cNvSpPr/>
            <p:nvPr/>
          </p:nvSpPr>
          <p:spPr>
            <a:xfrm>
              <a:off x="5495046" y="3774645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BC8BE46-2766-0359-9D3C-9D9C1E3AB7B8}"/>
                </a:ext>
              </a:extLst>
            </p:cNvPr>
            <p:cNvCxnSpPr>
              <a:stCxn id="109" idx="6"/>
              <a:endCxn id="114" idx="2"/>
            </p:cNvCxnSpPr>
            <p:nvPr/>
          </p:nvCxnSpPr>
          <p:spPr>
            <a:xfrm>
              <a:off x="4819747" y="2805009"/>
              <a:ext cx="675299" cy="22715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EBDFB48-DA6E-42BB-D38C-35AAA257E217}"/>
                </a:ext>
              </a:extLst>
            </p:cNvPr>
            <p:cNvCxnSpPr>
              <a:stCxn id="111" idx="6"/>
              <a:endCxn id="114" idx="2"/>
            </p:cNvCxnSpPr>
            <p:nvPr/>
          </p:nvCxnSpPr>
          <p:spPr>
            <a:xfrm flipV="1">
              <a:off x="4822370" y="3032167"/>
              <a:ext cx="672676" cy="907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053C7F1-64DC-7299-FD3E-55CF835DE7BD}"/>
                </a:ext>
              </a:extLst>
            </p:cNvPr>
            <p:cNvCxnSpPr>
              <a:stCxn id="109" idx="6"/>
              <a:endCxn id="115" idx="2"/>
            </p:cNvCxnSpPr>
            <p:nvPr/>
          </p:nvCxnSpPr>
          <p:spPr>
            <a:xfrm>
              <a:off x="4819747" y="2805009"/>
              <a:ext cx="677922" cy="5451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2BAB273-07F8-15A3-B02E-BC900C5B826B}"/>
                </a:ext>
              </a:extLst>
            </p:cNvPr>
            <p:cNvCxnSpPr>
              <a:stCxn id="109" idx="6"/>
              <a:endCxn id="116" idx="2"/>
            </p:cNvCxnSpPr>
            <p:nvPr/>
          </p:nvCxnSpPr>
          <p:spPr>
            <a:xfrm>
              <a:off x="4819747" y="2805009"/>
              <a:ext cx="675299" cy="109825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8FE8A90-2064-1A5F-24B4-7670E1B8EF00}"/>
                </a:ext>
              </a:extLst>
            </p:cNvPr>
            <p:cNvCxnSpPr>
              <a:stCxn id="111" idx="6"/>
              <a:endCxn id="115" idx="2"/>
            </p:cNvCxnSpPr>
            <p:nvPr/>
          </p:nvCxnSpPr>
          <p:spPr>
            <a:xfrm>
              <a:off x="4822370" y="3122952"/>
              <a:ext cx="675299" cy="22715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3327E3C-1D8D-51C0-E8EA-3E71230187AF}"/>
                </a:ext>
              </a:extLst>
            </p:cNvPr>
            <p:cNvCxnSpPr>
              <a:stCxn id="111" idx="6"/>
              <a:endCxn id="116" idx="2"/>
            </p:cNvCxnSpPr>
            <p:nvPr/>
          </p:nvCxnSpPr>
          <p:spPr>
            <a:xfrm>
              <a:off x="4822370" y="3122952"/>
              <a:ext cx="672676" cy="7803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14EE2AC-8CD7-64E1-3921-0D578C750DD0}"/>
                </a:ext>
              </a:extLst>
            </p:cNvPr>
            <p:cNvCxnSpPr>
              <a:stCxn id="112" idx="6"/>
              <a:endCxn id="114" idx="2"/>
            </p:cNvCxnSpPr>
            <p:nvPr/>
          </p:nvCxnSpPr>
          <p:spPr>
            <a:xfrm flipV="1">
              <a:off x="4824222" y="3032167"/>
              <a:ext cx="670824" cy="4012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E42C6B0-1BDF-AF91-A585-175561D790EE}"/>
                </a:ext>
              </a:extLst>
            </p:cNvPr>
            <p:cNvCxnSpPr>
              <a:stCxn id="112" idx="6"/>
              <a:endCxn id="115" idx="2"/>
            </p:cNvCxnSpPr>
            <p:nvPr/>
          </p:nvCxnSpPr>
          <p:spPr>
            <a:xfrm flipV="1">
              <a:off x="4824222" y="3350110"/>
              <a:ext cx="673447" cy="832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A0EDC7A-2DD9-4638-CBD3-A4EC78628400}"/>
                </a:ext>
              </a:extLst>
            </p:cNvPr>
            <p:cNvCxnSpPr>
              <a:stCxn id="112" idx="6"/>
              <a:endCxn id="116" idx="2"/>
            </p:cNvCxnSpPr>
            <p:nvPr/>
          </p:nvCxnSpPr>
          <p:spPr>
            <a:xfrm>
              <a:off x="4824222" y="3433395"/>
              <a:ext cx="670824" cy="46987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E8B77C80-4415-A8C7-5510-E4BC4955FB70}"/>
                </a:ext>
              </a:extLst>
            </p:cNvPr>
            <p:cNvCxnSpPr>
              <a:stCxn id="113" idx="6"/>
              <a:endCxn id="114" idx="2"/>
            </p:cNvCxnSpPr>
            <p:nvPr/>
          </p:nvCxnSpPr>
          <p:spPr>
            <a:xfrm flipV="1">
              <a:off x="4824222" y="3032167"/>
              <a:ext cx="670824" cy="105259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75FDBCC-C0EF-C8C3-A006-B0247FE7CF9F}"/>
                </a:ext>
              </a:extLst>
            </p:cNvPr>
            <p:cNvCxnSpPr>
              <a:stCxn id="113" idx="6"/>
              <a:endCxn id="115" idx="2"/>
            </p:cNvCxnSpPr>
            <p:nvPr/>
          </p:nvCxnSpPr>
          <p:spPr>
            <a:xfrm flipV="1">
              <a:off x="4824222" y="3350110"/>
              <a:ext cx="673447" cy="73464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F32F9035-5CDF-31FB-1859-B36C2F729629}"/>
                </a:ext>
              </a:extLst>
            </p:cNvPr>
            <p:cNvCxnSpPr>
              <a:stCxn id="113" idx="6"/>
              <a:endCxn id="116" idx="2"/>
            </p:cNvCxnSpPr>
            <p:nvPr/>
          </p:nvCxnSpPr>
          <p:spPr>
            <a:xfrm flipV="1">
              <a:off x="4824222" y="3903265"/>
              <a:ext cx="670824" cy="1814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0C51BEF-58DA-E820-46C3-705E1DF90994}"/>
                </a:ext>
              </a:extLst>
            </p:cNvPr>
            <p:cNvSpPr txBox="1"/>
            <p:nvPr/>
          </p:nvSpPr>
          <p:spPr>
            <a:xfrm>
              <a:off x="4599913" y="3530021"/>
              <a:ext cx="354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</a:p>
            <a:p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9AE306E-28E7-9E4B-00EC-D16A066FA8A9}"/>
                </a:ext>
              </a:extLst>
            </p:cNvPr>
            <p:cNvSpPr txBox="1"/>
            <p:nvPr/>
          </p:nvSpPr>
          <p:spPr>
            <a:xfrm>
              <a:off x="5517133" y="3396217"/>
              <a:ext cx="354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</a:p>
            <a:p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C2F7DE5-35CB-F059-7DA4-430D98589079}"/>
                </a:ext>
              </a:extLst>
            </p:cNvPr>
            <p:cNvSpPr txBox="1"/>
            <p:nvPr/>
          </p:nvSpPr>
          <p:spPr>
            <a:xfrm>
              <a:off x="9343938" y="3869323"/>
              <a:ext cx="15450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nsolas" panose="020B0609020204030204" pitchFamily="49" charset="0"/>
                </a:rPr>
                <a:t>send 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classification result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4ABB5C6-F4FB-DD5B-CF93-15F61832C458}"/>
                </a:ext>
              </a:extLst>
            </p:cNvPr>
            <p:cNvSpPr txBox="1"/>
            <p:nvPr/>
          </p:nvSpPr>
          <p:spPr>
            <a:xfrm>
              <a:off x="7372779" y="4722086"/>
              <a:ext cx="18798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Web Application</a:t>
              </a:r>
              <a:endParaRPr lang="ko-KR" altLang="en-US" sz="1200" b="1" dirty="0"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F409622-6F36-2F13-165D-86A74C4E79E5}"/>
                </a:ext>
              </a:extLst>
            </p:cNvPr>
            <p:cNvSpPr/>
            <p:nvPr/>
          </p:nvSpPr>
          <p:spPr>
            <a:xfrm>
              <a:off x="7485130" y="3286196"/>
              <a:ext cx="649488" cy="6331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</a:rPr>
                <a:t>model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A3EFC5-2333-A064-C2C5-9C4190A57A98}"/>
                </a:ext>
              </a:extLst>
            </p:cNvPr>
            <p:cNvSpPr/>
            <p:nvPr/>
          </p:nvSpPr>
          <p:spPr>
            <a:xfrm>
              <a:off x="8210641" y="3286196"/>
              <a:ext cx="714803" cy="6331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</a:rPr>
                <a:t>Web server</a:t>
              </a:r>
              <a:endParaRPr lang="ko-KR" alt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C5BE721-DCCF-A499-F5C0-8E88B1B17061}"/>
                </a:ext>
              </a:extLst>
            </p:cNvPr>
            <p:cNvSpPr/>
            <p:nvPr/>
          </p:nvSpPr>
          <p:spPr>
            <a:xfrm>
              <a:off x="4561756" y="4290582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59B4B31B-3809-BD1F-090B-295B61A3F417}"/>
                </a:ext>
              </a:extLst>
            </p:cNvPr>
            <p:cNvSpPr/>
            <p:nvPr/>
          </p:nvSpPr>
          <p:spPr>
            <a:xfrm>
              <a:off x="5481946" y="4080377"/>
              <a:ext cx="257239" cy="257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AD06212C-1C54-5EB7-72B1-08CD52F77B46}"/>
                </a:ext>
              </a:extLst>
            </p:cNvPr>
            <p:cNvCxnSpPr>
              <a:stCxn id="109" idx="6"/>
              <a:endCxn id="136" idx="2"/>
            </p:cNvCxnSpPr>
            <p:nvPr/>
          </p:nvCxnSpPr>
          <p:spPr>
            <a:xfrm>
              <a:off x="4819747" y="2805009"/>
              <a:ext cx="662199" cy="14039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B8165F88-0E6C-288D-3B81-A6EF117CC79D}"/>
                </a:ext>
              </a:extLst>
            </p:cNvPr>
            <p:cNvCxnSpPr>
              <a:stCxn id="111" idx="6"/>
              <a:endCxn id="136" idx="2"/>
            </p:cNvCxnSpPr>
            <p:nvPr/>
          </p:nvCxnSpPr>
          <p:spPr>
            <a:xfrm>
              <a:off x="4822370" y="3122952"/>
              <a:ext cx="659576" cy="108604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AC5C60B2-A294-9C52-51F2-A0BD069F513A}"/>
                </a:ext>
              </a:extLst>
            </p:cNvPr>
            <p:cNvCxnSpPr>
              <a:stCxn id="112" idx="6"/>
              <a:endCxn id="136" idx="2"/>
            </p:cNvCxnSpPr>
            <p:nvPr/>
          </p:nvCxnSpPr>
          <p:spPr>
            <a:xfrm>
              <a:off x="4824222" y="3433395"/>
              <a:ext cx="657724" cy="7756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7DBFB1D-9703-CA73-0BCF-46F71504643A}"/>
                </a:ext>
              </a:extLst>
            </p:cNvPr>
            <p:cNvCxnSpPr>
              <a:stCxn id="113" idx="6"/>
              <a:endCxn id="136" idx="2"/>
            </p:cNvCxnSpPr>
            <p:nvPr/>
          </p:nvCxnSpPr>
          <p:spPr>
            <a:xfrm>
              <a:off x="4824222" y="4084759"/>
              <a:ext cx="657724" cy="12423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48C929A-87BD-BB60-9446-02BDCEAFE141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4818995" y="4208997"/>
              <a:ext cx="662951" cy="2102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E8EE978-D08F-1EA6-725C-7F93E8C5578A}"/>
                </a:ext>
              </a:extLst>
            </p:cNvPr>
            <p:cNvCxnSpPr>
              <a:stCxn id="114" idx="2"/>
              <a:endCxn id="135" idx="6"/>
            </p:cNvCxnSpPr>
            <p:nvPr/>
          </p:nvCxnSpPr>
          <p:spPr>
            <a:xfrm flipH="1">
              <a:off x="4818995" y="3032167"/>
              <a:ext cx="676051" cy="138703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7C890A7-8CFC-28F2-DEC9-4B2BAD0B9151}"/>
                </a:ext>
              </a:extLst>
            </p:cNvPr>
            <p:cNvCxnSpPr>
              <a:endCxn id="135" idx="6"/>
            </p:cNvCxnSpPr>
            <p:nvPr/>
          </p:nvCxnSpPr>
          <p:spPr>
            <a:xfrm flipH="1">
              <a:off x="4818995" y="3350109"/>
              <a:ext cx="664323" cy="10690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62EF6D09-AD19-F37F-47E4-F0D466AB7116}"/>
                </a:ext>
              </a:extLst>
            </p:cNvPr>
            <p:cNvCxnSpPr>
              <a:stCxn id="116" idx="2"/>
              <a:endCxn id="135" idx="6"/>
            </p:cNvCxnSpPr>
            <p:nvPr/>
          </p:nvCxnSpPr>
          <p:spPr>
            <a:xfrm flipH="1">
              <a:off x="4818995" y="3903265"/>
              <a:ext cx="676051" cy="5159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55D5510B-33A1-3608-4667-1D2D70FB7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340" y="2669178"/>
              <a:ext cx="1003540" cy="2019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918919F6-9803-A928-AC62-B84DC26D23A3}"/>
                </a:ext>
              </a:extLst>
            </p:cNvPr>
            <p:cNvCxnSpPr>
              <a:cxnSpLocks/>
              <a:stCxn id="258" idx="2"/>
              <a:endCxn id="135" idx="4"/>
            </p:cNvCxnSpPr>
            <p:nvPr/>
          </p:nvCxnSpPr>
          <p:spPr>
            <a:xfrm>
              <a:off x="2862072" y="4388275"/>
              <a:ext cx="1828304" cy="1595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DF2CC4-7878-64F1-C065-80446170C0C0}"/>
                </a:ext>
              </a:extLst>
            </p:cNvPr>
            <p:cNvSpPr txBox="1"/>
            <p:nvPr/>
          </p:nvSpPr>
          <p:spPr>
            <a:xfrm>
              <a:off x="3537541" y="2317458"/>
              <a:ext cx="966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Consolas" panose="020B0609020204030204" pitchFamily="49" charset="0"/>
                </a:rPr>
                <a:t>Pre-trained</a:t>
              </a:r>
              <a:endParaRPr lang="ko-KR" alt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A041396-26A7-EB31-3414-54153021847F}"/>
                </a:ext>
              </a:extLst>
            </p:cNvPr>
            <p:cNvSpPr txBox="1"/>
            <p:nvPr/>
          </p:nvSpPr>
          <p:spPr>
            <a:xfrm>
              <a:off x="10566616" y="4711850"/>
              <a:ext cx="11326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Client</a:t>
              </a:r>
              <a:endParaRPr lang="ko-KR" altLang="en-US" sz="12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EDEBD710-F198-8DFC-0140-4331F0E9539B}"/>
                </a:ext>
              </a:extLst>
            </p:cNvPr>
            <p:cNvCxnSpPr>
              <a:cxnSpLocks/>
            </p:cNvCxnSpPr>
            <p:nvPr/>
          </p:nvCxnSpPr>
          <p:spPr>
            <a:xfrm>
              <a:off x="2024641" y="3679395"/>
              <a:ext cx="496614" cy="153465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90C5166B-EE79-9ECC-1985-1928EFC02B94}"/>
                </a:ext>
              </a:extLst>
            </p:cNvPr>
            <p:cNvSpPr/>
            <p:nvPr/>
          </p:nvSpPr>
          <p:spPr>
            <a:xfrm>
              <a:off x="1528027" y="2983492"/>
              <a:ext cx="1166648" cy="1253357"/>
            </a:xfrm>
            <a:prstGeom prst="rect">
              <a:avLst/>
            </a:prstGeom>
            <a:solidFill>
              <a:srgbClr val="FFC18E"/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A1E73714-A2B3-9099-A490-B7592F17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973494" y="2355455"/>
              <a:ext cx="547761" cy="501912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2C1F2093-1D77-1186-9E94-4F5BE980C672}"/>
                </a:ext>
              </a:extLst>
            </p:cNvPr>
            <p:cNvCxnSpPr>
              <a:cxnSpLocks/>
              <a:endCxn id="251" idx="1"/>
            </p:cNvCxnSpPr>
            <p:nvPr/>
          </p:nvCxnSpPr>
          <p:spPr>
            <a:xfrm>
              <a:off x="2521255" y="2847623"/>
              <a:ext cx="802869" cy="175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2929F018-F30F-DE8A-DCA8-A5E9058866B4}"/>
                </a:ext>
              </a:extLst>
            </p:cNvPr>
            <p:cNvCxnSpPr>
              <a:cxnSpLocks/>
              <a:endCxn id="250" idx="0"/>
            </p:cNvCxnSpPr>
            <p:nvPr/>
          </p:nvCxnSpPr>
          <p:spPr>
            <a:xfrm>
              <a:off x="1701448" y="3324696"/>
              <a:ext cx="797364" cy="224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BE9CB17B-6B85-A3E7-CFD9-250F219A0B33}"/>
                </a:ext>
              </a:extLst>
            </p:cNvPr>
            <p:cNvCxnSpPr>
              <a:cxnSpLocks/>
              <a:endCxn id="250" idx="2"/>
            </p:cNvCxnSpPr>
            <p:nvPr/>
          </p:nvCxnSpPr>
          <p:spPr>
            <a:xfrm>
              <a:off x="1701447" y="4370858"/>
              <a:ext cx="797365" cy="949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8886DF03-850B-C7C3-7D9A-04961679CA6C}"/>
                </a:ext>
              </a:extLst>
            </p:cNvPr>
            <p:cNvCxnSpPr>
              <a:cxnSpLocks/>
            </p:cNvCxnSpPr>
            <p:nvPr/>
          </p:nvCxnSpPr>
          <p:spPr>
            <a:xfrm>
              <a:off x="2521255" y="3874901"/>
              <a:ext cx="107205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3DC88708-85EF-6660-EA80-1DCAFED99D5C}"/>
                </a:ext>
              </a:extLst>
            </p:cNvPr>
            <p:cNvCxnSpPr>
              <a:cxnSpLocks/>
              <a:stCxn id="255" idx="1"/>
              <a:endCxn id="259" idx="1"/>
            </p:cNvCxnSpPr>
            <p:nvPr/>
          </p:nvCxnSpPr>
          <p:spPr>
            <a:xfrm>
              <a:off x="3486379" y="2867541"/>
              <a:ext cx="209461" cy="5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73B6646C-A65F-E735-A236-684D2137FB82}"/>
                </a:ext>
              </a:extLst>
            </p:cNvPr>
            <p:cNvCxnSpPr>
              <a:cxnSpLocks/>
              <a:endCxn id="258" idx="2"/>
            </p:cNvCxnSpPr>
            <p:nvPr/>
          </p:nvCxnSpPr>
          <p:spPr>
            <a:xfrm>
              <a:off x="2457287" y="4380353"/>
              <a:ext cx="404786" cy="7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582AEE4C-C337-7360-ACC0-07C86F509AE8}"/>
                </a:ext>
              </a:extLst>
            </p:cNvPr>
            <p:cNvGrpSpPr/>
            <p:nvPr/>
          </p:nvGrpSpPr>
          <p:grpSpPr>
            <a:xfrm>
              <a:off x="2389272" y="2865211"/>
              <a:ext cx="1166648" cy="1515142"/>
              <a:chOff x="4687212" y="4642264"/>
              <a:chExt cx="1166648" cy="1515142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1EE4339E-8D55-FE9F-BE24-7AD111B9D601}"/>
                  </a:ext>
                </a:extLst>
              </p:cNvPr>
              <p:cNvSpPr/>
              <p:nvPr/>
            </p:nvSpPr>
            <p:spPr>
              <a:xfrm>
                <a:off x="4687212" y="4773666"/>
                <a:ext cx="1166648" cy="12533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Convolutional </a:t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en-US" altLang="ko-KR" sz="1000" dirty="0">
                    <a:solidFill>
                      <a:schemeClr val="tx1"/>
                    </a:solidFill>
                  </a:rPr>
                  <a:t>layer</a:t>
                </a: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DD8CB14E-D36F-742F-B292-8810F3372A77}"/>
                  </a:ext>
                </a:extLst>
              </p:cNvPr>
              <p:cNvSpPr/>
              <p:nvPr/>
            </p:nvSpPr>
            <p:spPr>
              <a:xfrm>
                <a:off x="4744552" y="5124206"/>
                <a:ext cx="104400" cy="1033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평행 사변형 250">
                <a:extLst>
                  <a:ext uri="{FF2B5EF4-FFF2-40B4-BE49-F238E27FC236}">
                    <a16:creationId xmlns:a16="http://schemas.microsoft.com/office/drawing/2014/main" id="{00A8E3CF-BF30-CB4F-07EA-6C57E29E6011}"/>
                  </a:ext>
                </a:extLst>
              </p:cNvPr>
              <p:cNvSpPr/>
              <p:nvPr/>
            </p:nvSpPr>
            <p:spPr>
              <a:xfrm>
                <a:off x="4755226" y="4642264"/>
                <a:ext cx="918000" cy="475200"/>
              </a:xfrm>
              <a:prstGeom prst="parallelogram">
                <a:avLst>
                  <a:gd name="adj" fmla="val 17164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79F5DC60-E4E4-4C18-594C-6F37761A56AB}"/>
                </a:ext>
              </a:extLst>
            </p:cNvPr>
            <p:cNvGrpSpPr/>
            <p:nvPr/>
          </p:nvGrpSpPr>
          <p:grpSpPr>
            <a:xfrm>
              <a:off x="2551527" y="2867541"/>
              <a:ext cx="1166648" cy="1515142"/>
              <a:chOff x="4687212" y="4642264"/>
              <a:chExt cx="1166648" cy="1515142"/>
            </a:xfrm>
          </p:grpSpPr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B4451EDD-412F-C093-E790-3117A76E1B49}"/>
                  </a:ext>
                </a:extLst>
              </p:cNvPr>
              <p:cNvSpPr/>
              <p:nvPr/>
            </p:nvSpPr>
            <p:spPr>
              <a:xfrm>
                <a:off x="4687212" y="4773666"/>
                <a:ext cx="1166648" cy="12533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Convolutional </a:t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en-US" altLang="ko-KR" sz="1000" dirty="0">
                    <a:solidFill>
                      <a:schemeClr val="tx1"/>
                    </a:solidFill>
                  </a:rPr>
                  <a:t>layer</a:t>
                </a: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3AEB17D-7A65-25A5-3D15-4CC092ED4394}"/>
                  </a:ext>
                </a:extLst>
              </p:cNvPr>
              <p:cNvSpPr/>
              <p:nvPr/>
            </p:nvSpPr>
            <p:spPr>
              <a:xfrm>
                <a:off x="4744552" y="5124206"/>
                <a:ext cx="104400" cy="1033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5" name="평행 사변형 254">
                <a:extLst>
                  <a:ext uri="{FF2B5EF4-FFF2-40B4-BE49-F238E27FC236}">
                    <a16:creationId xmlns:a16="http://schemas.microsoft.com/office/drawing/2014/main" id="{32725A2A-66F3-E09E-052C-8E8CA881312D}"/>
                  </a:ext>
                </a:extLst>
              </p:cNvPr>
              <p:cNvSpPr/>
              <p:nvPr/>
            </p:nvSpPr>
            <p:spPr>
              <a:xfrm>
                <a:off x="4755226" y="4642264"/>
                <a:ext cx="918000" cy="475200"/>
              </a:xfrm>
              <a:prstGeom prst="parallelogram">
                <a:avLst>
                  <a:gd name="adj" fmla="val 17164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53F9B053-97AF-2BFC-A6F7-40BD3017713A}"/>
                </a:ext>
              </a:extLst>
            </p:cNvPr>
            <p:cNvGrpSpPr/>
            <p:nvPr/>
          </p:nvGrpSpPr>
          <p:grpSpPr>
            <a:xfrm>
              <a:off x="2752532" y="2872565"/>
              <a:ext cx="1166648" cy="1515710"/>
              <a:chOff x="4687212" y="4641696"/>
              <a:chExt cx="1166648" cy="1515710"/>
            </a:xfrm>
          </p:grpSpPr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7DB28996-6D00-D7D7-9022-229555BD6686}"/>
                  </a:ext>
                </a:extLst>
              </p:cNvPr>
              <p:cNvSpPr/>
              <p:nvPr/>
            </p:nvSpPr>
            <p:spPr>
              <a:xfrm>
                <a:off x="4687212" y="4773666"/>
                <a:ext cx="1166648" cy="12533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tx1"/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Convolutional </a:t>
                </a:r>
                <a:br>
                  <a:rPr lang="en-US" altLang="ko-KR" sz="1000" dirty="0">
                    <a:solidFill>
                      <a:schemeClr val="tx1"/>
                    </a:solidFill>
                  </a:rPr>
                </a:br>
                <a:r>
                  <a:rPr lang="en-US" altLang="ko-KR" sz="1000" dirty="0">
                    <a:solidFill>
                      <a:schemeClr val="tx1"/>
                    </a:solidFill>
                  </a:rPr>
                  <a:t>layer</a:t>
                </a: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DF92F34-A6BE-BEA5-0B78-F7D0C82270AD}"/>
                  </a:ext>
                </a:extLst>
              </p:cNvPr>
              <p:cNvSpPr/>
              <p:nvPr/>
            </p:nvSpPr>
            <p:spPr>
              <a:xfrm>
                <a:off x="4744552" y="5124206"/>
                <a:ext cx="104400" cy="1033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평행 사변형 258">
                <a:extLst>
                  <a:ext uri="{FF2B5EF4-FFF2-40B4-BE49-F238E27FC236}">
                    <a16:creationId xmlns:a16="http://schemas.microsoft.com/office/drawing/2014/main" id="{8ADDC7D3-5F45-2953-71F6-AD0B5E0AD714}"/>
                  </a:ext>
                </a:extLst>
              </p:cNvPr>
              <p:cNvSpPr/>
              <p:nvPr/>
            </p:nvSpPr>
            <p:spPr>
              <a:xfrm>
                <a:off x="4755225" y="4641696"/>
                <a:ext cx="933939" cy="475768"/>
              </a:xfrm>
              <a:prstGeom prst="parallelogram">
                <a:avLst>
                  <a:gd name="adj" fmla="val 17164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7D859B32-A264-409B-F55C-28433502C000}"/>
                </a:ext>
              </a:extLst>
            </p:cNvPr>
            <p:cNvCxnSpPr>
              <a:cxnSpLocks/>
              <a:endCxn id="259" idx="3"/>
            </p:cNvCxnSpPr>
            <p:nvPr/>
          </p:nvCxnSpPr>
          <p:spPr>
            <a:xfrm>
              <a:off x="2531325" y="3342741"/>
              <a:ext cx="347864" cy="5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A781EE38-D7EB-37A9-B7E4-2F40E6895AD2}"/>
              </a:ext>
            </a:extLst>
          </p:cNvPr>
          <p:cNvSpPr txBox="1"/>
          <p:nvPr/>
        </p:nvSpPr>
        <p:spPr>
          <a:xfrm>
            <a:off x="597191" y="1104902"/>
            <a:ext cx="350454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 Network Architecture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FC219-3F41-6D77-6BF6-D966EF8F8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1798862"/>
            <a:ext cx="11603069" cy="384180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D2FF2D0-9A1C-2F83-6A1E-8B7BD308C47F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B57A3-6220-337B-DDDE-7EAF1DC1CF2E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F23F-4759-7B5C-D984-AB2F91BD0AA3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CF887-F071-3F3A-7938-2BFB18DC4882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99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3230E05E-D5BF-C785-535C-FF465FCAE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1"/>
          <a:stretch/>
        </p:blipFill>
        <p:spPr bwMode="auto">
          <a:xfrm>
            <a:off x="6305826" y="2684849"/>
            <a:ext cx="5724525" cy="31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A6FC75-6964-4F1F-99BF-5397BA4CCF7E}"/>
              </a:ext>
            </a:extLst>
          </p:cNvPr>
          <p:cNvSpPr/>
          <p:nvPr/>
        </p:nvSpPr>
        <p:spPr>
          <a:xfrm>
            <a:off x="629808" y="1715380"/>
            <a:ext cx="1528150" cy="400110"/>
          </a:xfrm>
          <a:prstGeom prst="roundRect">
            <a:avLst>
              <a:gd name="adj" fmla="val 50000"/>
            </a:avLst>
          </a:prstGeom>
          <a:solidFill>
            <a:srgbClr val="005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4F658-C9F8-4D37-AD61-12CCBB7948CA}"/>
              </a:ext>
            </a:extLst>
          </p:cNvPr>
          <p:cNvSpPr txBox="1"/>
          <p:nvPr/>
        </p:nvSpPr>
        <p:spPr>
          <a:xfrm>
            <a:off x="785503" y="1772659"/>
            <a:ext cx="1759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Net Module</a:t>
            </a:r>
            <a:endParaRPr lang="ko-KR" altLang="en-US" sz="16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EE3590-7C37-4EFE-AA1C-A9D0F4F81D5F}"/>
              </a:ext>
            </a:extLst>
          </p:cNvPr>
          <p:cNvSpPr/>
          <p:nvPr/>
        </p:nvSpPr>
        <p:spPr>
          <a:xfrm>
            <a:off x="6572266" y="1715380"/>
            <a:ext cx="1848924" cy="400110"/>
          </a:xfrm>
          <a:prstGeom prst="roundRect">
            <a:avLst>
              <a:gd name="adj" fmla="val 50000"/>
            </a:avLst>
          </a:prstGeom>
          <a:solidFill>
            <a:srgbClr val="CD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D8005-02FD-4331-8240-98992A214EE1}"/>
              </a:ext>
            </a:extLst>
          </p:cNvPr>
          <p:cNvSpPr txBox="1"/>
          <p:nvPr/>
        </p:nvSpPr>
        <p:spPr>
          <a:xfrm>
            <a:off x="9465753" y="4747512"/>
            <a:ext cx="2041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C6707-E2A5-C4D1-C4EC-546C36ABC2AD}"/>
              </a:ext>
            </a:extLst>
          </p:cNvPr>
          <p:cNvSpPr txBox="1"/>
          <p:nvPr/>
        </p:nvSpPr>
        <p:spPr>
          <a:xfrm>
            <a:off x="603682" y="795663"/>
            <a:ext cx="21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5AFF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EXPERIMENT</a:t>
            </a:r>
            <a:endParaRPr lang="en-US" altLang="ko-KR" sz="1800" dirty="0">
              <a:solidFill>
                <a:srgbClr val="005AFF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B6E788-AF02-0338-085B-07C471D73796}"/>
              </a:ext>
            </a:extLst>
          </p:cNvPr>
          <p:cNvSpPr txBox="1"/>
          <p:nvPr/>
        </p:nvSpPr>
        <p:spPr>
          <a:xfrm>
            <a:off x="6725807" y="1766335"/>
            <a:ext cx="1759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Web Application</a:t>
            </a:r>
            <a:endParaRPr lang="ko-KR" altLang="en-US" sz="16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B5316C-63B1-C5AA-720B-6FA58DB2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4" y="2592984"/>
            <a:ext cx="5819775" cy="34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A391E1-D88E-B31C-511A-2E1E3F8FE577}"/>
              </a:ext>
            </a:extLst>
          </p:cNvPr>
          <p:cNvSpPr/>
          <p:nvPr/>
        </p:nvSpPr>
        <p:spPr>
          <a:xfrm>
            <a:off x="1424763" y="4167962"/>
            <a:ext cx="3062177" cy="1201479"/>
          </a:xfrm>
          <a:prstGeom prst="rect">
            <a:avLst/>
          </a:prstGeom>
          <a:solidFill>
            <a:srgbClr val="005CFF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09FA92-8C0D-4D01-307D-4E0FAC739C44}"/>
              </a:ext>
            </a:extLst>
          </p:cNvPr>
          <p:cNvSpPr/>
          <p:nvPr/>
        </p:nvSpPr>
        <p:spPr>
          <a:xfrm>
            <a:off x="7496727" y="2674248"/>
            <a:ext cx="3428447" cy="2783577"/>
          </a:xfrm>
          <a:prstGeom prst="rect">
            <a:avLst/>
          </a:prstGeom>
          <a:solidFill>
            <a:srgbClr val="CD3333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91495-1C85-1D64-5F73-226607D26CC1}"/>
              </a:ext>
            </a:extLst>
          </p:cNvPr>
          <p:cNvSpPr txBox="1"/>
          <p:nvPr/>
        </p:nvSpPr>
        <p:spPr>
          <a:xfrm>
            <a:off x="9434287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Description of research progress and results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35D8D-DE3A-B3A1-7518-130E482F4A65}"/>
              </a:ext>
            </a:extLst>
          </p:cNvPr>
          <p:cNvSpPr txBox="1"/>
          <p:nvPr/>
        </p:nvSpPr>
        <p:spPr>
          <a:xfrm>
            <a:off x="603683" y="502540"/>
            <a:ext cx="2154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Current Progress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lt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KIWI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309BB-6BF6-5A42-AFFB-42E107265469}"/>
              </a:ext>
            </a:extLst>
          </p:cNvPr>
          <p:cNvSpPr txBox="1"/>
          <p:nvPr/>
        </p:nvSpPr>
        <p:spPr>
          <a:xfrm>
            <a:off x="10677476" y="6165850"/>
            <a:ext cx="6288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3C48E5-9EFB-4300-AE12-F5A29874F96B}" type="slidenum"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fld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87EC7-9686-3BCE-3BD2-D316D593341C}"/>
              </a:ext>
            </a:extLst>
          </p:cNvPr>
          <p:cNvSpPr txBox="1"/>
          <p:nvPr/>
        </p:nvSpPr>
        <p:spPr>
          <a:xfrm>
            <a:off x="11138625" y="6165850"/>
            <a:ext cx="561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 26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4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1722</Words>
  <Application>Microsoft Office PowerPoint</Application>
  <PresentationFormat>와이드스크린</PresentationFormat>
  <Paragraphs>679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Consolas</vt:lpstr>
      <vt:lpstr>AppleSDGothicNeoSB00</vt:lpstr>
      <vt:lpstr>Arial</vt:lpstr>
      <vt:lpstr>AppleSDGothicNeoB00</vt:lpstr>
      <vt:lpstr>Wingdings</vt:lpstr>
      <vt:lpstr>AppleSDGothicNeoM00</vt:lpstr>
      <vt:lpstr>AppleSDGothicNeoL00</vt:lpstr>
      <vt:lpstr>맑은 고딕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계획서 발표 ppt 초안</dc:title>
  <dc:creator>유지인</dc:creator>
  <cp:lastModifiedBy>Lee Saebom</cp:lastModifiedBy>
  <cp:revision>123</cp:revision>
  <dcterms:created xsi:type="dcterms:W3CDTF">2022-03-09T05:06:39Z</dcterms:created>
  <dcterms:modified xsi:type="dcterms:W3CDTF">2022-08-18T04:18:33Z</dcterms:modified>
</cp:coreProperties>
</file>