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355" r:id="rId4"/>
    <p:sldId id="350" r:id="rId5"/>
    <p:sldId id="354" r:id="rId6"/>
    <p:sldId id="352" r:id="rId7"/>
    <p:sldId id="353" r:id="rId8"/>
    <p:sldId id="356" r:id="rId9"/>
    <p:sldId id="324" r:id="rId10"/>
    <p:sldId id="357" r:id="rId11"/>
    <p:sldId id="358" r:id="rId12"/>
    <p:sldId id="286" r:id="rId13"/>
  </p:sldIdLst>
  <p:sldSz cx="12192000" cy="6858000"/>
  <p:notesSz cx="6858000" cy="9144000"/>
  <p:embeddedFontLst>
    <p:embeddedFont>
      <p:font typeface="AppleSDGothicNeoB00" panose="020B0600000101010101" charset="-127"/>
      <p:regular r:id="rId15"/>
    </p:embeddedFont>
    <p:embeddedFont>
      <p:font typeface="AppleSDGothicNeoL00" panose="020B0600000101010101" charset="-127"/>
      <p:regular r:id="rId16"/>
    </p:embeddedFont>
    <p:embeddedFont>
      <p:font typeface="AppleSDGothicNeoM00" panose="020B0600000101010101" charset="-127"/>
      <p:regular r:id="rId17"/>
    </p:embeddedFont>
    <p:embeddedFont>
      <p:font typeface="AppleSDGothicNeoSB00" panose="020B0600000101010101" charset="-127"/>
      <p:regular r:id="rId18"/>
    </p:embeddedFont>
    <p:embeddedFont>
      <p:font typeface="Roboto" panose="02000000000000000000" pitchFamily="2" charset="0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FF"/>
    <a:srgbClr val="F57B7E"/>
    <a:srgbClr val="E0EBFF"/>
    <a:srgbClr val="FBE8E5"/>
    <a:srgbClr val="FFF3F3"/>
    <a:srgbClr val="262626"/>
    <a:srgbClr val="535D6D"/>
    <a:srgbClr val="959CA8"/>
    <a:srgbClr val="CD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2" y="8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30C3-D3F8-40F9-A9B7-4130C2D4FEB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14B4-CC1A-4592-B4F1-E781FE94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9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88714B4-CC1A-4592-B4F1-E781FE9464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8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AAC42-C3B9-4A7D-AFAC-2446B43F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FD872-D7AC-4267-8DFA-0D716F4E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854EF-F130-4773-9D32-8D9E579D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EDCC8-1E46-44ED-8935-79B639F8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8E518-7D52-4E7A-9EA9-94D8FF2C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4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E45DB-CBDB-4764-8DF3-75F1F057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69A1E-3D1C-4158-8B6E-C01458BB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6A64D-1B93-4376-B4BB-CDAA0C1A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D1041-F664-40D4-A35E-701C8B6E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1471C-B626-446D-9A1A-857FA7F4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0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95227D-0CCA-40FF-98D8-081913FAD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1D9F4-2BE9-46EC-BD68-CB31C373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7FC92-7C9E-4F61-B704-C8BF549C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D645B-AAA1-4C52-A237-57F58ABC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5A06D-5E00-4AE7-8A73-404EA1D9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8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5B610-DC60-4F61-BEEF-434778AF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6653A-5290-4AD8-8859-E60F6D8D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35E8-4E6E-4890-9A61-0CF222D9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93BAD-D6A5-4AD4-BB65-0588E684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7CC5-49B6-4590-864D-34280DD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5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6E132-7521-469F-8AA0-B78FFE71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FEC6D-3709-4FB6-BDEE-BCE8C8B55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BC792-C75F-498F-85F3-A9F3ED8E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E0ECC-2C97-4C45-A32C-91FE4349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1A5ED-B7AC-4AF9-8AD0-45E6CFC4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6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0AAD7-7B20-47E1-BB53-6A3A290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B490D-B1E5-49F4-AF84-719CE17DF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B7FA9-5A12-41F0-A939-5C11F3D4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781E3-C18E-493A-BBFC-FF4F6FA2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6900-F018-4F87-A921-A159A714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5C16A-49CC-4106-B299-65DB0880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C92EE-49B0-4647-B4C7-6A1C6631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E1B79-F63A-40E2-8219-D86234874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C78AF-A1E3-41C6-92AD-E4B393F4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A29C4C-E059-413D-B2B9-9F3013650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3FE4F-8E2C-4EF4-A7E0-EA5AAA7A1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BAB95C-30CB-4BF9-80C8-2A22B8F6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4CB51-6DB7-4C1E-A2DD-8A959D6B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DD2A3-D84D-4EE4-9AAF-6E0E3200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6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19D64-708F-48BB-930B-1B716A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D47281-43EE-482B-8284-5AB32700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C9B6F-0D70-4B8A-B599-50A0576E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CE3F0-84F6-417F-8C0B-3E4860C0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8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5F0059-1590-450E-B422-EEDB96255B92}"/>
              </a:ext>
            </a:extLst>
          </p:cNvPr>
          <p:cNvSpPr txBox="1"/>
          <p:nvPr userDrawn="1"/>
        </p:nvSpPr>
        <p:spPr>
          <a:xfrm>
            <a:off x="1085251" y="469713"/>
            <a:ext cx="2401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캡스톤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200" dirty="0">
                <a:solidFill>
                  <a:srgbClr val="0B45C5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산업혁명 프로젝트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BCE0F-1B38-4270-AE99-39C2B8836B6E}"/>
              </a:ext>
            </a:extLst>
          </p:cNvPr>
          <p:cNvSpPr txBox="1"/>
          <p:nvPr userDrawn="1"/>
        </p:nvSpPr>
        <p:spPr>
          <a:xfrm>
            <a:off x="8728176" y="499684"/>
            <a:ext cx="2401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Project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달리네집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6005F-CE7B-4EC7-97FC-0309F1E4B557}"/>
              </a:ext>
            </a:extLst>
          </p:cNvPr>
          <p:cNvSpPr txBox="1"/>
          <p:nvPr userDrawn="1"/>
        </p:nvSpPr>
        <p:spPr>
          <a:xfrm>
            <a:off x="8446198" y="6165850"/>
            <a:ext cx="2401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‹#›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BE90B-1990-4DBD-B608-3909E9B6257F}"/>
              </a:ext>
            </a:extLst>
          </p:cNvPr>
          <p:cNvSpPr txBox="1"/>
          <p:nvPr userDrawn="1"/>
        </p:nvSpPr>
        <p:spPr>
          <a:xfrm>
            <a:off x="10679503" y="6165850"/>
            <a:ext cx="449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/10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C30D7-07E7-4FCA-B291-0F1533388A74}"/>
              </a:ext>
            </a:extLst>
          </p:cNvPr>
          <p:cNvSpPr txBox="1"/>
          <p:nvPr userDrawn="1"/>
        </p:nvSpPr>
        <p:spPr>
          <a:xfrm>
            <a:off x="8463451" y="9987352"/>
            <a:ext cx="2401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400" smtClean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‹#›</a:t>
            </a:fld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6264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3" userDrawn="1">
          <p15:clr>
            <a:srgbClr val="FBAE40"/>
          </p15:clr>
        </p15:guide>
        <p15:guide id="4" pos="6947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8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E9D24-8FEC-4061-90AF-53697944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A117F-7DF8-411C-B112-C249051A1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62A22-0A5E-4409-BF52-A01632D8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22092-5D8C-4CF4-93F6-40AAC761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3336-C48F-48EF-B100-866D5230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F5C63-F296-40A3-95FA-4D9C5C6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9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43DE9-C93E-42E6-9472-680770B6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2C6B39-633B-4CAB-922F-4A28AE7A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B05B-4E34-4790-863D-03C82ADDE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4EA2B-DBCB-4EFF-8938-0BCF14CF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61376-8C49-4BD2-8145-85864B7D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FEA97-3E75-4D02-B816-AEB6D6FE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2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2AC59-E99A-497A-AB3E-B7208A19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A6C74-D18D-4CAE-816D-EA9CC42C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25014-0411-40F2-BE19-980156A4B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DDD8-57CF-4F94-BBC1-5E1D3FF1E33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53695-2CEE-46F5-BBE7-D1969C4D7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1F3E0-5511-4CAC-87C5-42A215071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1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298318-B59B-4014-A1BA-E2C9690EDB75}"/>
              </a:ext>
            </a:extLst>
          </p:cNvPr>
          <p:cNvSpPr txBox="1"/>
          <p:nvPr/>
        </p:nvSpPr>
        <p:spPr>
          <a:xfrm>
            <a:off x="719328" y="6109019"/>
            <a:ext cx="1792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2022. 09. 01</a:t>
            </a:r>
            <a:endParaRPr lang="ko-KR" altLang="en-US" sz="1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69C987-BD5F-2E6E-0CA2-AD35D2456B1D}"/>
              </a:ext>
            </a:extLst>
          </p:cNvPr>
          <p:cNvGrpSpPr/>
          <p:nvPr/>
        </p:nvGrpSpPr>
        <p:grpSpPr>
          <a:xfrm>
            <a:off x="719328" y="1120416"/>
            <a:ext cx="1128326" cy="400110"/>
            <a:chOff x="719328" y="1120416"/>
            <a:chExt cx="1128326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3867F56-3604-49A8-8256-2274978CC161}"/>
                </a:ext>
              </a:extLst>
            </p:cNvPr>
            <p:cNvSpPr/>
            <p:nvPr/>
          </p:nvSpPr>
          <p:spPr>
            <a:xfrm>
              <a:off x="719328" y="1120416"/>
              <a:ext cx="1128326" cy="40011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473CAF-FB60-4517-8B4B-0925B69EB0FD}"/>
                </a:ext>
              </a:extLst>
            </p:cNvPr>
            <p:cNvSpPr txBox="1"/>
            <p:nvPr/>
          </p:nvSpPr>
          <p:spPr>
            <a:xfrm>
              <a:off x="835859" y="1172677"/>
              <a:ext cx="9363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5CFF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IIP</a:t>
              </a:r>
              <a:endParaRPr lang="ko-KR" altLang="en-US" sz="1600" dirty="0">
                <a:solidFill>
                  <a:srgbClr val="005C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7E0A98-EB9C-5BCA-BC8E-4D3A2621E8FA}"/>
              </a:ext>
            </a:extLst>
          </p:cNvPr>
          <p:cNvSpPr txBox="1"/>
          <p:nvPr/>
        </p:nvSpPr>
        <p:spPr>
          <a:xfrm>
            <a:off x="576267" y="2318191"/>
            <a:ext cx="11704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연구내용 진행사항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6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20C1135-3CCA-BA3A-25DD-8D5E5413402A}"/>
              </a:ext>
            </a:extLst>
          </p:cNvPr>
          <p:cNvSpPr txBox="1"/>
          <p:nvPr/>
        </p:nvSpPr>
        <p:spPr>
          <a:xfrm>
            <a:off x="603683" y="502540"/>
            <a:ext cx="2154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Preview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678BB-5DE9-D52B-6853-E03F82C7B9B2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260A2-C9DA-EBB7-6E74-B20739A7ABFF}"/>
              </a:ext>
            </a:extLst>
          </p:cNvPr>
          <p:cNvSpPr txBox="1"/>
          <p:nvPr/>
        </p:nvSpPr>
        <p:spPr>
          <a:xfrm>
            <a:off x="603683" y="1442321"/>
            <a:ext cx="1654886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Discussion 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4C302AB-72E3-A9B7-3245-3598197A4963}"/>
              </a:ext>
            </a:extLst>
          </p:cNvPr>
          <p:cNvGrpSpPr/>
          <p:nvPr/>
        </p:nvGrpSpPr>
        <p:grpSpPr>
          <a:xfrm>
            <a:off x="1892254" y="3983454"/>
            <a:ext cx="5794876" cy="2326666"/>
            <a:chOff x="603682" y="2064219"/>
            <a:chExt cx="5794876" cy="2326666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58C58A5-6CC8-9C03-03F4-C0B4CD187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682" y="2064219"/>
              <a:ext cx="5794876" cy="232666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314BF5-3049-CE02-DD02-749ACA0CFC8B}"/>
                </a:ext>
              </a:extLst>
            </p:cNvPr>
            <p:cNvSpPr/>
            <p:nvPr/>
          </p:nvSpPr>
          <p:spPr>
            <a:xfrm>
              <a:off x="676835" y="3013667"/>
              <a:ext cx="5419165" cy="1377218"/>
            </a:xfrm>
            <a:prstGeom prst="rect">
              <a:avLst/>
            </a:prstGeom>
            <a:solidFill>
              <a:srgbClr val="CD333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E738720-AF39-2D22-B9FD-BCC999104A4A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Discussion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E6DEEF-E248-D882-59CF-AB2E4A3CC5BA}"/>
              </a:ext>
            </a:extLst>
          </p:cNvPr>
          <p:cNvSpPr/>
          <p:nvPr/>
        </p:nvSpPr>
        <p:spPr>
          <a:xfrm rot="16200000">
            <a:off x="4248848" y="1655043"/>
            <a:ext cx="852286" cy="5419166"/>
          </a:xfrm>
          <a:prstGeom prst="rect">
            <a:avLst/>
          </a:prstGeom>
          <a:solidFill>
            <a:srgbClr val="005CF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DDB50EF-A1FF-096B-3579-B6B4C032B04E}"/>
              </a:ext>
            </a:extLst>
          </p:cNvPr>
          <p:cNvSpPr/>
          <p:nvPr/>
        </p:nvSpPr>
        <p:spPr>
          <a:xfrm>
            <a:off x="2728963" y="2492613"/>
            <a:ext cx="2360197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Training </a:t>
            </a:r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 Validation</a:t>
            </a:r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442E44A-29B7-44E9-DA2E-3121E1E20609}"/>
              </a:ext>
            </a:extLst>
          </p:cNvPr>
          <p:cNvSpPr/>
          <p:nvPr/>
        </p:nvSpPr>
        <p:spPr>
          <a:xfrm>
            <a:off x="438790" y="2492613"/>
            <a:ext cx="1832220" cy="54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Kiwi</a:t>
            </a:r>
            <a:r>
              <a:rPr lang="ko-KR" altLang="en-US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Dataset </a:t>
            </a:r>
            <a:r>
              <a:rPr lang="ko-KR" altLang="en-US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850E87E-B4AB-2EA4-40A3-00C490178F13}"/>
              </a:ext>
            </a:extLst>
          </p:cNvPr>
          <p:cNvCxnSpPr>
            <a:cxnSpLocks/>
            <a:stCxn id="32" idx="3"/>
            <a:endCxn id="29" idx="1"/>
          </p:cNvCxnSpPr>
          <p:nvPr/>
        </p:nvCxnSpPr>
        <p:spPr>
          <a:xfrm>
            <a:off x="2271010" y="2762613"/>
            <a:ext cx="4579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6F5DC43-2134-ED8A-4177-CA0E64257519}"/>
              </a:ext>
            </a:extLst>
          </p:cNvPr>
          <p:cNvSpPr/>
          <p:nvPr/>
        </p:nvSpPr>
        <p:spPr>
          <a:xfrm>
            <a:off x="9895854" y="2018119"/>
            <a:ext cx="1916100" cy="1299521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Test Dataset &amp;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Web</a:t>
            </a:r>
            <a:r>
              <a:rPr lang="ko-KR" altLang="en-US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Application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DC53B4-2D08-60CA-935E-82113534EBA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334079" y="2222613"/>
            <a:ext cx="489340" cy="4527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A64493F-153E-372D-87D7-7E77045E24A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354900" y="3032613"/>
            <a:ext cx="0" cy="23583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6B29349-1674-A037-CF8D-174C531A0319}"/>
              </a:ext>
            </a:extLst>
          </p:cNvPr>
          <p:cNvCxnSpPr>
            <a:cxnSpLocks/>
          </p:cNvCxnSpPr>
          <p:nvPr/>
        </p:nvCxnSpPr>
        <p:spPr>
          <a:xfrm>
            <a:off x="1354900" y="4316593"/>
            <a:ext cx="537354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4B9D0A3-DC02-D1B6-49DB-0C3718653B1E}"/>
              </a:ext>
            </a:extLst>
          </p:cNvPr>
          <p:cNvCxnSpPr>
            <a:cxnSpLocks/>
          </p:cNvCxnSpPr>
          <p:nvPr/>
        </p:nvCxnSpPr>
        <p:spPr>
          <a:xfrm>
            <a:off x="1354900" y="5390988"/>
            <a:ext cx="610507" cy="0"/>
          </a:xfrm>
          <a:prstGeom prst="straightConnector1">
            <a:avLst/>
          </a:prstGeom>
          <a:ln w="12700">
            <a:solidFill>
              <a:srgbClr val="F57B7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3E90BAA-4D0E-4E87-FD25-D260BD00E703}"/>
              </a:ext>
            </a:extLst>
          </p:cNvPr>
          <p:cNvCxnSpPr>
            <a:cxnSpLocks/>
          </p:cNvCxnSpPr>
          <p:nvPr/>
        </p:nvCxnSpPr>
        <p:spPr>
          <a:xfrm flipV="1">
            <a:off x="3410731" y="3055684"/>
            <a:ext cx="0" cy="8827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026818-4523-1361-2D85-E96A6E218BCE}"/>
              </a:ext>
            </a:extLst>
          </p:cNvPr>
          <p:cNvCxnSpPr>
            <a:cxnSpLocks/>
          </p:cNvCxnSpPr>
          <p:nvPr/>
        </p:nvCxnSpPr>
        <p:spPr>
          <a:xfrm flipH="1" flipV="1">
            <a:off x="4363940" y="3035691"/>
            <a:ext cx="3278" cy="1892739"/>
          </a:xfrm>
          <a:prstGeom prst="straightConnector1">
            <a:avLst/>
          </a:prstGeom>
          <a:ln w="12700">
            <a:solidFill>
              <a:srgbClr val="F57B7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AE1CCD-AE3C-9F44-C4F1-15DCEC37FEE0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5089160" y="2222613"/>
            <a:ext cx="1086813" cy="5400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1E3451-D571-8A8A-42EA-90C7D1E76166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5089160" y="2762613"/>
            <a:ext cx="1072435" cy="371843"/>
          </a:xfrm>
          <a:prstGeom prst="straightConnector1">
            <a:avLst/>
          </a:prstGeom>
          <a:ln w="12700">
            <a:solidFill>
              <a:srgbClr val="F57B7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60DBB81-B6BC-4E03-BAE7-DAEC98ED8D68}"/>
              </a:ext>
            </a:extLst>
          </p:cNvPr>
          <p:cNvSpPr/>
          <p:nvPr/>
        </p:nvSpPr>
        <p:spPr>
          <a:xfrm>
            <a:off x="6175973" y="1952613"/>
            <a:ext cx="2158106" cy="540000"/>
          </a:xfrm>
          <a:prstGeom prst="roundRect">
            <a:avLst/>
          </a:prstGeom>
          <a:solidFill>
            <a:srgbClr val="005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Best model weights</a:t>
            </a:r>
            <a:endParaRPr lang="ko-KR" altLang="en-US" sz="14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42439DF-D8CB-B1B2-F7A1-B2B11D692A50}"/>
              </a:ext>
            </a:extLst>
          </p:cNvPr>
          <p:cNvSpPr/>
          <p:nvPr/>
        </p:nvSpPr>
        <p:spPr>
          <a:xfrm>
            <a:off x="6161595" y="2864456"/>
            <a:ext cx="2158106" cy="540000"/>
          </a:xfrm>
          <a:prstGeom prst="roundRect">
            <a:avLst/>
          </a:prstGeom>
          <a:solidFill>
            <a:srgbClr val="F5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Best model weights</a:t>
            </a:r>
            <a:endParaRPr lang="ko-KR" altLang="en-US" sz="14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5A9EC0-53A4-45DE-5236-E4E53F2AF09F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8319701" y="2675375"/>
            <a:ext cx="503718" cy="4590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44E7827-C4B6-5A59-2650-15C94E941DDC}"/>
              </a:ext>
            </a:extLst>
          </p:cNvPr>
          <p:cNvCxnSpPr>
            <a:cxnSpLocks/>
          </p:cNvCxnSpPr>
          <p:nvPr/>
        </p:nvCxnSpPr>
        <p:spPr>
          <a:xfrm>
            <a:off x="9230265" y="2667880"/>
            <a:ext cx="48336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래픽 64" descr="배지 물음표 단색으로 채워진">
            <a:extLst>
              <a:ext uri="{FF2B5EF4-FFF2-40B4-BE49-F238E27FC236}">
                <a16:creationId xmlns:a16="http://schemas.microsoft.com/office/drawing/2014/main" id="{A2D80C55-E3CC-A86C-3831-FE9CAA1C2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7502" y="2218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49FCCCF7-EB33-55DD-E5E0-9CB311D956C8}"/>
              </a:ext>
            </a:extLst>
          </p:cNvPr>
          <p:cNvSpPr txBox="1"/>
          <p:nvPr/>
        </p:nvSpPr>
        <p:spPr>
          <a:xfrm>
            <a:off x="6073405" y="5416011"/>
            <a:ext cx="717139" cy="343107"/>
          </a:xfrm>
          <a:prstGeom prst="rect">
            <a:avLst/>
          </a:prstGeom>
          <a:solidFill>
            <a:srgbClr val="FFFFFF"/>
          </a:solidFill>
        </p:spPr>
        <p:txBody>
          <a:bodyPr wrap="square" anchor="b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1400" b="1" dirty="0" err="1">
                <a:latin typeface="+mj-ea"/>
                <a:ea typeface="+mj-ea"/>
                <a:sym typeface="Wingdings" panose="05000000000000000000" pitchFamily="2" charset="2"/>
              </a:rPr>
              <a:t>ViT</a:t>
            </a:r>
            <a:endParaRPr lang="en-US" altLang="ko-KR" sz="1400" b="1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C5652-55A5-69FC-332E-49C6A9FDD218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Discussion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C1135-3CCA-BA3A-25DD-8D5E5413402A}"/>
              </a:ext>
            </a:extLst>
          </p:cNvPr>
          <p:cNvSpPr txBox="1"/>
          <p:nvPr/>
        </p:nvSpPr>
        <p:spPr>
          <a:xfrm>
            <a:off x="603683" y="502540"/>
            <a:ext cx="2154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Preview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678BB-5DE9-D52B-6853-E03F82C7B9B2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E8D6F-1099-8031-2D72-ED0A0B765A5A}"/>
              </a:ext>
            </a:extLst>
          </p:cNvPr>
          <p:cNvSpPr txBox="1"/>
          <p:nvPr/>
        </p:nvSpPr>
        <p:spPr>
          <a:xfrm>
            <a:off x="603681" y="1367670"/>
            <a:ext cx="10358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74CA50-6DA1-A3F2-F176-2B0BB8FB5FBB}"/>
              </a:ext>
            </a:extLst>
          </p:cNvPr>
          <p:cNvSpPr txBox="1"/>
          <p:nvPr/>
        </p:nvSpPr>
        <p:spPr>
          <a:xfrm>
            <a:off x="6845399" y="2273665"/>
            <a:ext cx="4146508" cy="343107"/>
          </a:xfrm>
          <a:prstGeom prst="rect">
            <a:avLst/>
          </a:prstGeom>
          <a:solidFill>
            <a:srgbClr val="FFFFFF"/>
          </a:solidFill>
        </p:spPr>
        <p:txBody>
          <a:bodyPr wrap="square" anchor="b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1400" b="1" dirty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en-US" altLang="ko-KR" sz="1400" b="1" dirty="0" err="1">
                <a:latin typeface="+mj-ea"/>
                <a:ea typeface="+mj-ea"/>
                <a:sym typeface="Wingdings" panose="05000000000000000000" pitchFamily="2" charset="2"/>
              </a:rPr>
              <a:t>ResNet</a:t>
            </a:r>
            <a:r>
              <a:rPr lang="en-US" altLang="ko-KR" sz="1400" b="1" dirty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en-US" altLang="ko-KR" sz="1400" b="1" dirty="0" err="1">
                <a:latin typeface="+mj-ea"/>
                <a:ea typeface="+mj-ea"/>
                <a:sym typeface="Wingdings" panose="05000000000000000000" pitchFamily="2" charset="2"/>
              </a:rPr>
              <a:t>DenseNet</a:t>
            </a:r>
            <a:r>
              <a:rPr lang="en-US" altLang="ko-KR" sz="1400" b="1" dirty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en-US" altLang="ko-KR" sz="1400" b="1" dirty="0" err="1">
                <a:latin typeface="+mj-ea"/>
                <a:ea typeface="+mj-ea"/>
                <a:sym typeface="Wingdings" panose="05000000000000000000" pitchFamily="2" charset="2"/>
              </a:rPr>
              <a:t>EfficientNet</a:t>
            </a:r>
            <a:r>
              <a:rPr lang="en-US" altLang="ko-KR" sz="1400" b="1" dirty="0">
                <a:latin typeface="+mj-ea"/>
                <a:ea typeface="+mj-ea"/>
                <a:sym typeface="Wingdings" panose="05000000000000000000" pitchFamily="2" charset="2"/>
              </a:rPr>
              <a:t>) of ensemble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FD577-7600-EF9B-616D-52C1FB9DEC57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C0E205-E149-CC79-3E19-17ABEF68BF64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2D627D-389D-2EFA-413B-910953DF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4" y="2301008"/>
            <a:ext cx="4599296" cy="376132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DD1FA16-AE63-A3F9-7D6C-ABD7E794821C}"/>
              </a:ext>
            </a:extLst>
          </p:cNvPr>
          <p:cNvSpPr txBox="1"/>
          <p:nvPr/>
        </p:nvSpPr>
        <p:spPr>
          <a:xfrm>
            <a:off x="603681" y="1404504"/>
            <a:ext cx="1654886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Discussion 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C826F-F662-EAE1-665C-C6CC7E7766BB}"/>
              </a:ext>
            </a:extLst>
          </p:cNvPr>
          <p:cNvSpPr/>
          <p:nvPr/>
        </p:nvSpPr>
        <p:spPr>
          <a:xfrm>
            <a:off x="1562891" y="2244168"/>
            <a:ext cx="898275" cy="615200"/>
          </a:xfrm>
          <a:prstGeom prst="rect">
            <a:avLst/>
          </a:prstGeom>
          <a:solidFill>
            <a:srgbClr val="CD333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7D7144E-F976-21D1-9190-A696C00F4804}"/>
              </a:ext>
            </a:extLst>
          </p:cNvPr>
          <p:cNvCxnSpPr>
            <a:cxnSpLocks/>
          </p:cNvCxnSpPr>
          <p:nvPr/>
        </p:nvCxnSpPr>
        <p:spPr>
          <a:xfrm>
            <a:off x="2461166" y="2480872"/>
            <a:ext cx="43992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85E470F-8D92-7A88-5ACB-354EDD8FE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060" y="2936850"/>
            <a:ext cx="2774572" cy="299840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10A5DE-1161-BB8E-5878-8EA11C9F9E2B}"/>
              </a:ext>
            </a:extLst>
          </p:cNvPr>
          <p:cNvSpPr/>
          <p:nvPr/>
        </p:nvSpPr>
        <p:spPr>
          <a:xfrm>
            <a:off x="7633331" y="2914216"/>
            <a:ext cx="2143593" cy="3043675"/>
          </a:xfrm>
          <a:prstGeom prst="rect">
            <a:avLst/>
          </a:prstGeom>
          <a:solidFill>
            <a:srgbClr val="005CF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CFC2DF-E425-B592-6A83-A5D0CF046106}"/>
              </a:ext>
            </a:extLst>
          </p:cNvPr>
          <p:cNvCxnSpPr>
            <a:cxnSpLocks/>
          </p:cNvCxnSpPr>
          <p:nvPr/>
        </p:nvCxnSpPr>
        <p:spPr>
          <a:xfrm>
            <a:off x="6845399" y="5587565"/>
            <a:ext cx="717139" cy="0"/>
          </a:xfrm>
          <a:prstGeom prst="straightConnector1">
            <a:avLst/>
          </a:prstGeom>
          <a:ln>
            <a:solidFill>
              <a:srgbClr val="005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1C14B9-798B-6FD4-2D06-28A75840A0C2}"/>
              </a:ext>
            </a:extLst>
          </p:cNvPr>
          <p:cNvSpPr/>
          <p:nvPr/>
        </p:nvSpPr>
        <p:spPr>
          <a:xfrm>
            <a:off x="6032724" y="5336942"/>
            <a:ext cx="812675" cy="501246"/>
          </a:xfrm>
          <a:prstGeom prst="rect">
            <a:avLst/>
          </a:prstGeom>
          <a:solidFill>
            <a:srgbClr val="005CF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7C694C1-AC60-2B09-1F31-F079CD34C691}"/>
              </a:ext>
            </a:extLst>
          </p:cNvPr>
          <p:cNvCxnSpPr>
            <a:cxnSpLocks/>
          </p:cNvCxnSpPr>
          <p:nvPr/>
        </p:nvCxnSpPr>
        <p:spPr>
          <a:xfrm flipH="1">
            <a:off x="10428302" y="3429000"/>
            <a:ext cx="10819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2C095C5-95FB-11F6-A3F9-AE284814317D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991907" y="2479021"/>
            <a:ext cx="510846" cy="1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D71DF1-0986-313F-47AD-DC4FC16C620C}"/>
              </a:ext>
            </a:extLst>
          </p:cNvPr>
          <p:cNvCxnSpPr>
            <a:cxnSpLocks/>
          </p:cNvCxnSpPr>
          <p:nvPr/>
        </p:nvCxnSpPr>
        <p:spPr>
          <a:xfrm>
            <a:off x="11502753" y="2479021"/>
            <a:ext cx="0" cy="949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965E7F-1285-D11B-2A6A-8E97B3B9FF5B}"/>
              </a:ext>
            </a:extLst>
          </p:cNvPr>
          <p:cNvSpPr/>
          <p:nvPr/>
        </p:nvSpPr>
        <p:spPr>
          <a:xfrm>
            <a:off x="6875526" y="2228398"/>
            <a:ext cx="4116381" cy="501245"/>
          </a:xfrm>
          <a:prstGeom prst="rect">
            <a:avLst/>
          </a:prstGeom>
          <a:solidFill>
            <a:srgbClr val="CD333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77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217B09-F3D9-45F6-98CA-E31398BB8BFA}"/>
              </a:ext>
            </a:extLst>
          </p:cNvPr>
          <p:cNvSpPr txBox="1"/>
          <p:nvPr/>
        </p:nvSpPr>
        <p:spPr>
          <a:xfrm>
            <a:off x="719328" y="1701859"/>
            <a:ext cx="47939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감사합니다</a:t>
            </a:r>
            <a:r>
              <a:rPr lang="en-US" altLang="ko-KR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867F56-3604-49A8-8256-2274978CC161}"/>
              </a:ext>
            </a:extLst>
          </p:cNvPr>
          <p:cNvSpPr/>
          <p:nvPr/>
        </p:nvSpPr>
        <p:spPr>
          <a:xfrm>
            <a:off x="719328" y="1120416"/>
            <a:ext cx="1128326" cy="4001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73CAF-FB60-4517-8B4B-0925B69EB0FD}"/>
              </a:ext>
            </a:extLst>
          </p:cNvPr>
          <p:cNvSpPr txBox="1"/>
          <p:nvPr/>
        </p:nvSpPr>
        <p:spPr>
          <a:xfrm>
            <a:off x="798151" y="1163250"/>
            <a:ext cx="936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5C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E3365-B57D-419E-96C5-DAD3E03125D0}"/>
              </a:ext>
            </a:extLst>
          </p:cNvPr>
          <p:cNvSpPr txBox="1"/>
          <p:nvPr/>
        </p:nvSpPr>
        <p:spPr>
          <a:xfrm>
            <a:off x="9593094" y="4425193"/>
            <a:ext cx="2598906" cy="2215991"/>
          </a:xfrm>
          <a:prstGeom prst="rect">
            <a:avLst/>
          </a:prstGeom>
          <a:solidFill>
            <a:srgbClr val="005AFF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3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)</a:t>
            </a:r>
            <a:endParaRPr lang="ko-KR" altLang="en-US" sz="13800" dirty="0">
              <a:solidFill>
                <a:schemeClr val="bg1">
                  <a:alpha val="3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9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DA846C-94F8-4C32-81B8-40F3ED1C503D}"/>
              </a:ext>
            </a:extLst>
          </p:cNvPr>
          <p:cNvSpPr txBox="1"/>
          <p:nvPr/>
        </p:nvSpPr>
        <p:spPr>
          <a:xfrm>
            <a:off x="603683" y="1687940"/>
            <a:ext cx="1792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5AFF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Contents</a:t>
            </a:r>
            <a:endParaRPr lang="ko-KR" altLang="en-US" sz="2400" dirty="0">
              <a:solidFill>
                <a:srgbClr val="005AFF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FF820-533D-4BD3-AFB4-43E76124B90C}"/>
              </a:ext>
            </a:extLst>
          </p:cNvPr>
          <p:cNvSpPr txBox="1"/>
          <p:nvPr/>
        </p:nvSpPr>
        <p:spPr>
          <a:xfrm>
            <a:off x="6897795" y="1687940"/>
            <a:ext cx="96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Part.1</a:t>
            </a:r>
            <a:endParaRPr lang="ko-KR" altLang="en-US" dirty="0">
              <a:solidFill>
                <a:srgbClr val="005AFF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08E07-C1A5-4B8F-B60A-92A056664F0A}"/>
              </a:ext>
            </a:extLst>
          </p:cNvPr>
          <p:cNvSpPr txBox="1"/>
          <p:nvPr/>
        </p:nvSpPr>
        <p:spPr>
          <a:xfrm>
            <a:off x="8189566" y="2084486"/>
            <a:ext cx="253866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Experiment</a:t>
            </a:r>
            <a:r>
              <a:rPr lang="ko-KR" altLang="en-US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Discussion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9ECBA-31BE-4068-8EB2-A05E6222A51E}"/>
              </a:ext>
            </a:extLst>
          </p:cNvPr>
          <p:cNvSpPr txBox="1"/>
          <p:nvPr/>
        </p:nvSpPr>
        <p:spPr>
          <a:xfrm>
            <a:off x="6897795" y="3429000"/>
            <a:ext cx="96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Part.2</a:t>
            </a:r>
            <a:endParaRPr lang="ko-KR" altLang="en-US" dirty="0">
              <a:solidFill>
                <a:srgbClr val="005AFF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F5C1B-8089-4818-8B9E-92B45D1096BC}"/>
              </a:ext>
            </a:extLst>
          </p:cNvPr>
          <p:cNvSpPr txBox="1"/>
          <p:nvPr/>
        </p:nvSpPr>
        <p:spPr>
          <a:xfrm>
            <a:off x="8189565" y="3429000"/>
            <a:ext cx="275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Experiment in progress </a:t>
            </a:r>
            <a:endParaRPr lang="ko-KR" altLang="en-US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FEFD5-B4F0-467F-9E61-0F2CF34CE1BF}"/>
              </a:ext>
            </a:extLst>
          </p:cNvPr>
          <p:cNvSpPr txBox="1"/>
          <p:nvPr/>
        </p:nvSpPr>
        <p:spPr>
          <a:xfrm>
            <a:off x="8189566" y="3825647"/>
            <a:ext cx="253866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DATASET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E1959-7637-CC26-2F1B-941F56628D63}"/>
              </a:ext>
            </a:extLst>
          </p:cNvPr>
          <p:cNvSpPr txBox="1"/>
          <p:nvPr/>
        </p:nvSpPr>
        <p:spPr>
          <a:xfrm>
            <a:off x="8189565" y="1687839"/>
            <a:ext cx="2538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Preview</a:t>
            </a:r>
            <a:endParaRPr lang="ko-KR" altLang="en-US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04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EFF820-533D-4BD3-AFB4-43E76124B90C}"/>
              </a:ext>
            </a:extLst>
          </p:cNvPr>
          <p:cNvSpPr txBox="1"/>
          <p:nvPr/>
        </p:nvSpPr>
        <p:spPr>
          <a:xfrm>
            <a:off x="931709" y="1598063"/>
            <a:ext cx="963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5AFF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Part.1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AFF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E1959-7637-CC26-2F1B-941F56628D63}"/>
              </a:ext>
            </a:extLst>
          </p:cNvPr>
          <p:cNvSpPr txBox="1"/>
          <p:nvPr/>
        </p:nvSpPr>
        <p:spPr>
          <a:xfrm>
            <a:off x="5427526" y="2967335"/>
            <a:ext cx="1336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5AFF"/>
                </a:solidFill>
                <a:effectLst/>
                <a:uLnTx/>
                <a:uFillTx/>
                <a:latin typeface="AppleSDGothicNeoSB00" panose="02000503000000000000" pitchFamily="2" charset="-127"/>
                <a:ea typeface="AppleSDGothicNeoSB00" panose="02000503000000000000" pitchFamily="2" charset="-127"/>
                <a:cs typeface="+mn-cs"/>
              </a:rPr>
              <a:t>Preview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AFF"/>
              </a:solidFill>
              <a:effectLst/>
              <a:uLnTx/>
              <a:uFillTx/>
              <a:latin typeface="AppleSDGothicNeoSB00" panose="02000503000000000000" pitchFamily="2" charset="-127"/>
              <a:ea typeface="AppleSDGothicNeoSB00" panose="020005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5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5461C61-8BA6-4AB6-AF5B-8488FBF3A5F6}"/>
              </a:ext>
            </a:extLst>
          </p:cNvPr>
          <p:cNvSpPr/>
          <p:nvPr/>
        </p:nvSpPr>
        <p:spPr>
          <a:xfrm>
            <a:off x="777239" y="5011293"/>
            <a:ext cx="475488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C1135-3CCA-BA3A-25DD-8D5E5413402A}"/>
              </a:ext>
            </a:extLst>
          </p:cNvPr>
          <p:cNvSpPr txBox="1"/>
          <p:nvPr/>
        </p:nvSpPr>
        <p:spPr>
          <a:xfrm>
            <a:off x="603683" y="502540"/>
            <a:ext cx="2154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Preview 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B43784-E224-0FE1-CE0A-D2436BB37CB3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 flipH="1">
            <a:off x="3154679" y="4592333"/>
            <a:ext cx="2331" cy="41896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4678BB-5DE9-D52B-6853-E03F82C7B9B2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260A2-C9DA-EBB7-6E74-B20739A7ABFF}"/>
              </a:ext>
            </a:extLst>
          </p:cNvPr>
          <p:cNvSpPr txBox="1"/>
          <p:nvPr/>
        </p:nvSpPr>
        <p:spPr>
          <a:xfrm>
            <a:off x="603683" y="1442321"/>
            <a:ext cx="1654886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Result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Problem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240BA3-1820-479E-D24C-6AB0CE160DF4}"/>
              </a:ext>
            </a:extLst>
          </p:cNvPr>
          <p:cNvGrpSpPr/>
          <p:nvPr/>
        </p:nvGrpSpPr>
        <p:grpSpPr>
          <a:xfrm>
            <a:off x="6242303" y="4033895"/>
            <a:ext cx="2784527" cy="1954795"/>
            <a:chOff x="688998" y="2036269"/>
            <a:chExt cx="3413427" cy="226641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E2FD37-A8E2-E8DD-6E9A-F5587FC62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99" y="2036269"/>
              <a:ext cx="3413426" cy="19547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1C6D7A-D2EF-A512-A09B-0F30B0CF1ADD}"/>
                </a:ext>
              </a:extLst>
            </p:cNvPr>
            <p:cNvSpPr txBox="1"/>
            <p:nvPr/>
          </p:nvSpPr>
          <p:spPr>
            <a:xfrm>
              <a:off x="688998" y="3991064"/>
              <a:ext cx="3413427" cy="3116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Kiwi Leaf Normal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8BC7B12-AA34-BB61-58D6-2C85756E1DF9}"/>
              </a:ext>
            </a:extLst>
          </p:cNvPr>
          <p:cNvGrpSpPr/>
          <p:nvPr/>
        </p:nvGrpSpPr>
        <p:grpSpPr>
          <a:xfrm>
            <a:off x="6242303" y="1736385"/>
            <a:ext cx="2784528" cy="1954795"/>
            <a:chOff x="4402274" y="2036269"/>
            <a:chExt cx="3413427" cy="227032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FAAF7F9-84C1-0C4D-98DE-B212CA304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274" y="2036269"/>
              <a:ext cx="3413426" cy="19547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664A0C-F465-FBC8-D208-49C2844B7A8B}"/>
                </a:ext>
              </a:extLst>
            </p:cNvPr>
            <p:cNvSpPr txBox="1"/>
            <p:nvPr/>
          </p:nvSpPr>
          <p:spPr>
            <a:xfrm>
              <a:off x="4402274" y="3994973"/>
              <a:ext cx="3413427" cy="3116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Kiwi Leaf Spot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F08EA09-586A-7680-3270-97F72DA6DD89}"/>
              </a:ext>
            </a:extLst>
          </p:cNvPr>
          <p:cNvGrpSpPr/>
          <p:nvPr/>
        </p:nvGrpSpPr>
        <p:grpSpPr>
          <a:xfrm>
            <a:off x="9110876" y="1736385"/>
            <a:ext cx="2784528" cy="1948574"/>
            <a:chOff x="8101738" y="2036269"/>
            <a:chExt cx="3413427" cy="22664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0E78E2-DC73-BA52-D9D1-7647830275F8}"/>
                </a:ext>
              </a:extLst>
            </p:cNvPr>
            <p:cNvSpPr txBox="1"/>
            <p:nvPr/>
          </p:nvSpPr>
          <p:spPr>
            <a:xfrm>
              <a:off x="8101738" y="3991064"/>
              <a:ext cx="3413427" cy="3116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Kiwi Leaf Trips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39691F8-07E3-1465-CCE5-14A6C7C6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739" y="2036269"/>
              <a:ext cx="3413426" cy="1954795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4C302AB-72E3-A9B7-3245-3598197A4963}"/>
              </a:ext>
            </a:extLst>
          </p:cNvPr>
          <p:cNvGrpSpPr/>
          <p:nvPr/>
        </p:nvGrpSpPr>
        <p:grpSpPr>
          <a:xfrm>
            <a:off x="374274" y="2265667"/>
            <a:ext cx="5794876" cy="2326666"/>
            <a:chOff x="603682" y="2064219"/>
            <a:chExt cx="5794876" cy="2326666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58C58A5-6CC8-9C03-03F4-C0B4CD187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82" y="2064219"/>
              <a:ext cx="5794876" cy="232666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314BF5-3049-CE02-DD02-749ACA0CFC8B}"/>
                </a:ext>
              </a:extLst>
            </p:cNvPr>
            <p:cNvSpPr/>
            <p:nvPr/>
          </p:nvSpPr>
          <p:spPr>
            <a:xfrm>
              <a:off x="676835" y="3013667"/>
              <a:ext cx="5419165" cy="1377218"/>
            </a:xfrm>
            <a:prstGeom prst="rect">
              <a:avLst/>
            </a:prstGeom>
            <a:solidFill>
              <a:srgbClr val="CD333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F8E6E71-2329-A2D0-EDE4-D7187DCDEE44}"/>
              </a:ext>
            </a:extLst>
          </p:cNvPr>
          <p:cNvSpPr txBox="1"/>
          <p:nvPr/>
        </p:nvSpPr>
        <p:spPr>
          <a:xfrm>
            <a:off x="777238" y="5112560"/>
            <a:ext cx="4754881" cy="337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키위 잎 분류 결과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 Spot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Trips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분류가 어려움 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738720-AF39-2D22-B9FD-BCC999104A4A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Experiment 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469546-36D0-0526-2F3F-E0047C4F1241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DEB09D-946F-20C8-F0AF-F44A1F5C2C8A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55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20C1135-3CCA-BA3A-25DD-8D5E5413402A}"/>
              </a:ext>
            </a:extLst>
          </p:cNvPr>
          <p:cNvSpPr txBox="1"/>
          <p:nvPr/>
        </p:nvSpPr>
        <p:spPr>
          <a:xfrm>
            <a:off x="603683" y="502540"/>
            <a:ext cx="2154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Preview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678BB-5DE9-D52B-6853-E03F82C7B9B2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260A2-C9DA-EBB7-6E74-B20739A7ABFF}"/>
              </a:ext>
            </a:extLst>
          </p:cNvPr>
          <p:cNvSpPr txBox="1"/>
          <p:nvPr/>
        </p:nvSpPr>
        <p:spPr>
          <a:xfrm>
            <a:off x="603683" y="1442321"/>
            <a:ext cx="1654886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Discussion 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4C302AB-72E3-A9B7-3245-3598197A4963}"/>
              </a:ext>
            </a:extLst>
          </p:cNvPr>
          <p:cNvGrpSpPr/>
          <p:nvPr/>
        </p:nvGrpSpPr>
        <p:grpSpPr>
          <a:xfrm>
            <a:off x="2057146" y="4028794"/>
            <a:ext cx="5794876" cy="2326666"/>
            <a:chOff x="603682" y="2064219"/>
            <a:chExt cx="5794876" cy="2326666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58C58A5-6CC8-9C03-03F4-C0B4CD187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682" y="2064219"/>
              <a:ext cx="5794876" cy="232666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314BF5-3049-CE02-DD02-749ACA0CFC8B}"/>
                </a:ext>
              </a:extLst>
            </p:cNvPr>
            <p:cNvSpPr/>
            <p:nvPr/>
          </p:nvSpPr>
          <p:spPr>
            <a:xfrm>
              <a:off x="676835" y="3013667"/>
              <a:ext cx="5419165" cy="1377218"/>
            </a:xfrm>
            <a:prstGeom prst="rect">
              <a:avLst/>
            </a:prstGeom>
            <a:solidFill>
              <a:srgbClr val="CD333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E738720-AF39-2D22-B9FD-BCC999104A4A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Discussion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E6DEEF-E248-D882-59CF-AB2E4A3CC5BA}"/>
              </a:ext>
            </a:extLst>
          </p:cNvPr>
          <p:cNvSpPr/>
          <p:nvPr/>
        </p:nvSpPr>
        <p:spPr>
          <a:xfrm rot="16200000">
            <a:off x="4413740" y="1700383"/>
            <a:ext cx="852286" cy="5419166"/>
          </a:xfrm>
          <a:prstGeom prst="rect">
            <a:avLst/>
          </a:prstGeom>
          <a:solidFill>
            <a:srgbClr val="005CF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DDB50EF-A1FF-096B-3579-B6B4C032B04E}"/>
              </a:ext>
            </a:extLst>
          </p:cNvPr>
          <p:cNvSpPr/>
          <p:nvPr/>
        </p:nvSpPr>
        <p:spPr>
          <a:xfrm>
            <a:off x="4013431" y="2537953"/>
            <a:ext cx="208257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Training </a:t>
            </a:r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 Validation</a:t>
            </a:r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442E44A-29B7-44E9-DA2E-3121E1E20609}"/>
              </a:ext>
            </a:extLst>
          </p:cNvPr>
          <p:cNvSpPr/>
          <p:nvPr/>
        </p:nvSpPr>
        <p:spPr>
          <a:xfrm>
            <a:off x="603682" y="2537953"/>
            <a:ext cx="2849638" cy="54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Kiwi</a:t>
            </a:r>
            <a:r>
              <a:rPr lang="ko-KR" altLang="en-US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Dataset </a:t>
            </a:r>
            <a:r>
              <a:rPr lang="ko-KR" altLang="en-US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850E87E-B4AB-2EA4-40A3-00C490178F13}"/>
              </a:ext>
            </a:extLst>
          </p:cNvPr>
          <p:cNvCxnSpPr>
            <a:cxnSpLocks/>
            <a:stCxn id="32" idx="3"/>
            <a:endCxn id="29" idx="1"/>
          </p:cNvCxnSpPr>
          <p:nvPr/>
        </p:nvCxnSpPr>
        <p:spPr>
          <a:xfrm>
            <a:off x="3453320" y="2807953"/>
            <a:ext cx="56011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5345AD6-C146-9BD8-9F98-02C471BF1081}"/>
              </a:ext>
            </a:extLst>
          </p:cNvPr>
          <p:cNvSpPr/>
          <p:nvPr/>
        </p:nvSpPr>
        <p:spPr>
          <a:xfrm>
            <a:off x="6656112" y="2535460"/>
            <a:ext cx="2158106" cy="540000"/>
          </a:xfrm>
          <a:prstGeom prst="roundRect">
            <a:avLst/>
          </a:prstGeom>
          <a:solidFill>
            <a:srgbClr val="005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Best model weights</a:t>
            </a:r>
            <a:endParaRPr lang="ko-KR" altLang="en-US" sz="14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85F7AE0-B822-E4E6-2144-B4D93C5A59B2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6096001" y="2805460"/>
            <a:ext cx="560111" cy="24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6F5DC43-2134-ED8A-4177-CA0E64257519}"/>
              </a:ext>
            </a:extLst>
          </p:cNvPr>
          <p:cNvSpPr/>
          <p:nvPr/>
        </p:nvSpPr>
        <p:spPr>
          <a:xfrm>
            <a:off x="9374331" y="2010407"/>
            <a:ext cx="2158106" cy="54000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Test Dataset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BE03881-1B06-F1AB-F050-CAE501D89C80}"/>
              </a:ext>
            </a:extLst>
          </p:cNvPr>
          <p:cNvSpPr/>
          <p:nvPr/>
        </p:nvSpPr>
        <p:spPr>
          <a:xfrm>
            <a:off x="9374331" y="3282460"/>
            <a:ext cx="2158106" cy="54000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Web Application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DC53B4-2D08-60CA-935E-82113534EBAA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8814218" y="2280407"/>
            <a:ext cx="560113" cy="52505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3F0FE02-B43E-91EB-EB13-41CDE56CC670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8814218" y="2805460"/>
            <a:ext cx="560113" cy="747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A64493F-153E-372D-87D7-7E77045E24A1}"/>
              </a:ext>
            </a:extLst>
          </p:cNvPr>
          <p:cNvCxnSpPr>
            <a:cxnSpLocks/>
          </p:cNvCxnSpPr>
          <p:nvPr/>
        </p:nvCxnSpPr>
        <p:spPr>
          <a:xfrm>
            <a:off x="1061635" y="3077953"/>
            <a:ext cx="0" cy="236701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6B29349-1674-A037-CF8D-174C531A0319}"/>
              </a:ext>
            </a:extLst>
          </p:cNvPr>
          <p:cNvCxnSpPr>
            <a:cxnSpLocks/>
          </p:cNvCxnSpPr>
          <p:nvPr/>
        </p:nvCxnSpPr>
        <p:spPr>
          <a:xfrm>
            <a:off x="1061635" y="4361933"/>
            <a:ext cx="995511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4B9D0A3-DC02-D1B6-49DB-0C3718653B1E}"/>
              </a:ext>
            </a:extLst>
          </p:cNvPr>
          <p:cNvCxnSpPr>
            <a:cxnSpLocks/>
          </p:cNvCxnSpPr>
          <p:nvPr/>
        </p:nvCxnSpPr>
        <p:spPr>
          <a:xfrm>
            <a:off x="1054140" y="5436328"/>
            <a:ext cx="995511" cy="0"/>
          </a:xfrm>
          <a:prstGeom prst="straightConnector1">
            <a:avLst/>
          </a:prstGeom>
          <a:ln w="12700">
            <a:solidFill>
              <a:srgbClr val="F57B7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A5C5652-55A5-69FC-332E-49C6A9FDD218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Discussion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C1135-3CCA-BA3A-25DD-8D5E5413402A}"/>
              </a:ext>
            </a:extLst>
          </p:cNvPr>
          <p:cNvSpPr txBox="1"/>
          <p:nvPr/>
        </p:nvSpPr>
        <p:spPr>
          <a:xfrm>
            <a:off x="603683" y="502540"/>
            <a:ext cx="2154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Preview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678BB-5DE9-D52B-6853-E03F82C7B9B2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E8D6F-1099-8031-2D72-ED0A0B765A5A}"/>
              </a:ext>
            </a:extLst>
          </p:cNvPr>
          <p:cNvSpPr txBox="1"/>
          <p:nvPr/>
        </p:nvSpPr>
        <p:spPr>
          <a:xfrm>
            <a:off x="603681" y="1367670"/>
            <a:ext cx="10358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L="342900" indent="-342900">
              <a:buAutoNum type="arabicPeriod"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latin typeface="+mn-ea"/>
              </a:rPr>
              <a:t>MEAL(Multi-model Ensemble via Adversarial Learning)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A78557-86FE-8BC7-26C3-AB56EA26A9BF}"/>
              </a:ext>
            </a:extLst>
          </p:cNvPr>
          <p:cNvSpPr/>
          <p:nvPr/>
        </p:nvSpPr>
        <p:spPr>
          <a:xfrm>
            <a:off x="676917" y="2230956"/>
            <a:ext cx="5156755" cy="3259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8BE7A-68CD-E7D8-D733-75D89FD901A1}"/>
              </a:ext>
            </a:extLst>
          </p:cNvPr>
          <p:cNvSpPr txBox="1"/>
          <p:nvPr/>
        </p:nvSpPr>
        <p:spPr>
          <a:xfrm>
            <a:off x="750513" y="2281060"/>
            <a:ext cx="5013205" cy="316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j-ea"/>
                <a:ea typeface="+mj-ea"/>
              </a:rPr>
              <a:t>MEAL </a:t>
            </a:r>
            <a:r>
              <a:rPr lang="ko-KR" altLang="en-US" sz="1200" dirty="0">
                <a:latin typeface="+mj-ea"/>
                <a:ea typeface="+mj-ea"/>
              </a:rPr>
              <a:t>은 </a:t>
            </a:r>
            <a:r>
              <a:rPr lang="en-US" altLang="ko-KR" sz="1200" dirty="0">
                <a:latin typeface="+mj-ea"/>
                <a:ea typeface="+mj-ea"/>
              </a:rPr>
              <a:t>Teacher-Student learning </a:t>
            </a:r>
            <a:r>
              <a:rPr lang="ko-KR" altLang="en-US" sz="1200" dirty="0">
                <a:latin typeface="+mj-ea"/>
                <a:ea typeface="+mj-ea"/>
              </a:rPr>
              <a:t>을 적용하는데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구체적으로는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이미 학습된 여러 개의 네트워크를 복수의 </a:t>
            </a:r>
            <a:r>
              <a:rPr lang="en-US" altLang="ko-KR" sz="1200" dirty="0">
                <a:latin typeface="+mj-ea"/>
                <a:ea typeface="+mj-ea"/>
              </a:rPr>
              <a:t>teacher </a:t>
            </a:r>
            <a:r>
              <a:rPr lang="ko-KR" altLang="en-US" sz="1200" dirty="0">
                <a:latin typeface="+mj-ea"/>
                <a:ea typeface="+mj-ea"/>
              </a:rPr>
              <a:t>라고 보고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selection module </a:t>
            </a:r>
            <a:r>
              <a:rPr lang="ko-KR" altLang="en-US" sz="1200" dirty="0">
                <a:latin typeface="+mj-ea"/>
                <a:ea typeface="+mj-ea"/>
              </a:rPr>
              <a:t>에 의해 그 중 하나를 선택적으로 사용하여 </a:t>
            </a:r>
            <a:r>
              <a:rPr lang="en-US" altLang="ko-KR" sz="1200" dirty="0">
                <a:latin typeface="+mj-ea"/>
                <a:ea typeface="+mj-ea"/>
              </a:rPr>
              <a:t>distillation </a:t>
            </a:r>
            <a:r>
              <a:rPr lang="ko-KR" altLang="en-US" sz="1200" dirty="0">
                <a:latin typeface="+mj-ea"/>
                <a:ea typeface="+mj-ea"/>
              </a:rPr>
              <a:t>시킴으로써 최종적으로는 단일 </a:t>
            </a:r>
            <a:r>
              <a:rPr lang="en-US" altLang="ko-KR" sz="1200" dirty="0">
                <a:latin typeface="+mj-ea"/>
                <a:ea typeface="+mj-ea"/>
              </a:rPr>
              <a:t>student network </a:t>
            </a:r>
            <a:r>
              <a:rPr lang="ko-KR" altLang="en-US" sz="1200" dirty="0">
                <a:latin typeface="+mj-ea"/>
                <a:ea typeface="+mj-ea"/>
              </a:rPr>
              <a:t>를 만듦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selection module 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대신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teacher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들의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ensemble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을 직접적으로 사용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하고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, one-hot/hard label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을 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distillation 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과정에서 배제하는 등 몇 가지 개선 사항이 적용</a:t>
            </a:r>
            <a:endParaRPr lang="en-US" altLang="ko-KR" sz="1200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Roboto" panose="02000000000000000000" pitchFamily="2" charset="0"/>
              <a:ea typeface="+mj-ea"/>
            </a:endParaRPr>
          </a:p>
          <a:p>
            <a:pPr marL="171450" indent="-1714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네트워크 구조 변경 없이도 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ResNet-50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의 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ImageNet-1K 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성능</a:t>
            </a:r>
            <a:br>
              <a:rPr lang="en-US" altLang="ko-KR" sz="1200" b="0" i="0" dirty="0">
                <a:effectLst/>
                <a:latin typeface="Roboto" panose="02000000000000000000" pitchFamily="2" charset="0"/>
              </a:rPr>
            </a:b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(224×224 single crop)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이 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TOP-1 80%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를 넘음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74CA50-6DA1-A3F2-F176-2B0BB8FB5FBB}"/>
              </a:ext>
            </a:extLst>
          </p:cNvPr>
          <p:cNvSpPr txBox="1"/>
          <p:nvPr/>
        </p:nvSpPr>
        <p:spPr>
          <a:xfrm>
            <a:off x="5043398" y="777086"/>
            <a:ext cx="4116381" cy="343107"/>
          </a:xfrm>
          <a:prstGeom prst="rect">
            <a:avLst/>
          </a:prstGeom>
          <a:solidFill>
            <a:srgbClr val="FFFFFF"/>
          </a:solidFill>
        </p:spPr>
        <p:txBody>
          <a:bodyPr wrap="square" anchor="b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1400" b="1" dirty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en-US" altLang="ko-KR" sz="1400" b="1" dirty="0" err="1">
                <a:latin typeface="+mj-ea"/>
                <a:ea typeface="+mj-ea"/>
                <a:sym typeface="Wingdings" panose="05000000000000000000" pitchFamily="2" charset="2"/>
              </a:rPr>
              <a:t>ResNet</a:t>
            </a:r>
            <a:r>
              <a:rPr lang="en-US" altLang="ko-KR" sz="1400" b="1" dirty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en-US" altLang="ko-KR" sz="1400" b="1" dirty="0" err="1">
                <a:latin typeface="+mj-ea"/>
                <a:ea typeface="+mj-ea"/>
                <a:sym typeface="Wingdings" panose="05000000000000000000" pitchFamily="2" charset="2"/>
              </a:rPr>
              <a:t>DenseNet</a:t>
            </a:r>
            <a:r>
              <a:rPr lang="en-US" altLang="ko-KR" sz="1400" b="1" dirty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en-US" altLang="ko-KR" sz="1400" b="1" dirty="0" err="1">
                <a:latin typeface="+mj-ea"/>
                <a:ea typeface="+mj-ea"/>
                <a:sym typeface="Wingdings" panose="05000000000000000000" pitchFamily="2" charset="2"/>
              </a:rPr>
              <a:t>EfficientNet</a:t>
            </a:r>
            <a:r>
              <a:rPr lang="en-US" altLang="ko-KR" sz="1400" b="1" dirty="0">
                <a:latin typeface="+mj-ea"/>
                <a:ea typeface="+mj-ea"/>
                <a:sym typeface="Wingdings" panose="05000000000000000000" pitchFamily="2" charset="2"/>
              </a:rPr>
              <a:t>) of ensemble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670764-2D24-29B3-2D97-0CFFE9BA1FDB}"/>
              </a:ext>
            </a:extLst>
          </p:cNvPr>
          <p:cNvCxnSpPr>
            <a:cxnSpLocks/>
          </p:cNvCxnSpPr>
          <p:nvPr/>
        </p:nvCxnSpPr>
        <p:spPr>
          <a:xfrm flipV="1">
            <a:off x="400849" y="6126950"/>
            <a:ext cx="11426530" cy="3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1C3534-A2C6-00B4-E8D2-199A76C4FF69}"/>
              </a:ext>
            </a:extLst>
          </p:cNvPr>
          <p:cNvSpPr txBox="1"/>
          <p:nvPr/>
        </p:nvSpPr>
        <p:spPr>
          <a:xfrm>
            <a:off x="400849" y="6232349"/>
            <a:ext cx="9492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Shen,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Zhiqiang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Zhankui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He,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Xiangyang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Xue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"Meal: Multi-model ensemble via adversarial learning."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33. No. 01. 2019.</a:t>
            </a:r>
            <a:endParaRPr lang="en-US" altLang="ko-KR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FD577-7600-EF9B-616D-52C1FB9DEC57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6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C0E205-E149-CC79-3E19-17ABEF68BF64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7D7144E-F976-21D1-9190-A696C00F4804}"/>
              </a:ext>
            </a:extLst>
          </p:cNvPr>
          <p:cNvCxnSpPr>
            <a:cxnSpLocks/>
          </p:cNvCxnSpPr>
          <p:nvPr/>
        </p:nvCxnSpPr>
        <p:spPr>
          <a:xfrm>
            <a:off x="7631574" y="1212270"/>
            <a:ext cx="0" cy="576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92D627D-389D-2EFA-413B-910953DF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84" y="1789042"/>
            <a:ext cx="5000140" cy="41850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DD1FA16-AE63-A3F9-7D6C-ABD7E794821C}"/>
              </a:ext>
            </a:extLst>
          </p:cNvPr>
          <p:cNvSpPr txBox="1"/>
          <p:nvPr/>
        </p:nvSpPr>
        <p:spPr>
          <a:xfrm>
            <a:off x="603681" y="1404504"/>
            <a:ext cx="1654886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Discussion 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C826F-F662-EAE1-665C-C6CC7E7766BB}"/>
              </a:ext>
            </a:extLst>
          </p:cNvPr>
          <p:cNvSpPr/>
          <p:nvPr/>
        </p:nvSpPr>
        <p:spPr>
          <a:xfrm>
            <a:off x="7255239" y="1791324"/>
            <a:ext cx="764499" cy="575303"/>
          </a:xfrm>
          <a:prstGeom prst="rect">
            <a:avLst/>
          </a:prstGeom>
          <a:solidFill>
            <a:srgbClr val="CD333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965E7F-1285-D11B-2A6A-8E97B3B9FF5B}"/>
              </a:ext>
            </a:extLst>
          </p:cNvPr>
          <p:cNvSpPr/>
          <p:nvPr/>
        </p:nvSpPr>
        <p:spPr>
          <a:xfrm>
            <a:off x="5020729" y="711025"/>
            <a:ext cx="4116381" cy="501245"/>
          </a:xfrm>
          <a:prstGeom prst="rect">
            <a:avLst/>
          </a:prstGeom>
          <a:solidFill>
            <a:srgbClr val="CD333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9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35368F6-F0BE-77DF-591F-0660FD5583A1}"/>
              </a:ext>
            </a:extLst>
          </p:cNvPr>
          <p:cNvSpPr txBox="1"/>
          <p:nvPr/>
        </p:nvSpPr>
        <p:spPr>
          <a:xfrm>
            <a:off x="603681" y="1367670"/>
            <a:ext cx="10358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L="342900" indent="-342900">
              <a:buAutoNum type="arabicPeriod"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 err="1">
                <a:latin typeface="+mn-ea"/>
              </a:rPr>
              <a:t>DeiT</a:t>
            </a:r>
            <a:r>
              <a:rPr lang="en-US" altLang="ko-KR" sz="1200" dirty="0">
                <a:latin typeface="+mn-ea"/>
              </a:rPr>
              <a:t> (Data-efficient image Transformers)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341821-232E-7D93-23BC-7AC8D085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724" y="2044625"/>
            <a:ext cx="3419952" cy="3886346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CCF4CF-30FD-F7A9-5F54-ECEEC66826E0}"/>
              </a:ext>
            </a:extLst>
          </p:cNvPr>
          <p:cNvCxnSpPr>
            <a:cxnSpLocks/>
          </p:cNvCxnSpPr>
          <p:nvPr/>
        </p:nvCxnSpPr>
        <p:spPr>
          <a:xfrm flipV="1">
            <a:off x="400849" y="6126950"/>
            <a:ext cx="11426530" cy="3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949B67-89C6-2009-83AC-1B59ADD072AE}"/>
              </a:ext>
            </a:extLst>
          </p:cNvPr>
          <p:cNvSpPr txBox="1"/>
          <p:nvPr/>
        </p:nvSpPr>
        <p:spPr>
          <a:xfrm>
            <a:off x="400849" y="6232349"/>
            <a:ext cx="5291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Training data-efficient image transformers &amp; distillation through attention (2021)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01BCB8-1E70-599A-C5AE-F3C2CF7AE85B}"/>
              </a:ext>
            </a:extLst>
          </p:cNvPr>
          <p:cNvSpPr/>
          <p:nvPr/>
        </p:nvSpPr>
        <p:spPr>
          <a:xfrm>
            <a:off x="4084321" y="2044624"/>
            <a:ext cx="2794680" cy="3960285"/>
          </a:xfrm>
          <a:prstGeom prst="rect">
            <a:avLst/>
          </a:prstGeom>
          <a:solidFill>
            <a:srgbClr val="CD333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70AE43-C66B-5E15-7C9A-0DFFD6490031}"/>
              </a:ext>
            </a:extLst>
          </p:cNvPr>
          <p:cNvSpPr/>
          <p:nvPr/>
        </p:nvSpPr>
        <p:spPr>
          <a:xfrm>
            <a:off x="6879001" y="2048312"/>
            <a:ext cx="812675" cy="3950591"/>
          </a:xfrm>
          <a:prstGeom prst="rect">
            <a:avLst/>
          </a:prstGeom>
          <a:solidFill>
            <a:srgbClr val="005CF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52BC3F-CE53-5F61-6647-730DC5ECED8E}"/>
              </a:ext>
            </a:extLst>
          </p:cNvPr>
          <p:cNvGrpSpPr/>
          <p:nvPr/>
        </p:nvGrpSpPr>
        <p:grpSpPr>
          <a:xfrm>
            <a:off x="7691676" y="3410460"/>
            <a:ext cx="2643459" cy="438666"/>
            <a:chOff x="7683489" y="3600765"/>
            <a:chExt cx="2643459" cy="4386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5250A4-6835-450A-A443-260157517F18}"/>
                </a:ext>
              </a:extLst>
            </p:cNvPr>
            <p:cNvSpPr txBox="1"/>
            <p:nvPr/>
          </p:nvSpPr>
          <p:spPr>
            <a:xfrm>
              <a:off x="8197845" y="3616017"/>
              <a:ext cx="2129103" cy="343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CNN </a:t>
              </a:r>
              <a:r>
                <a: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기반 </a:t>
              </a: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Model</a:t>
              </a: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9B9A8B4-A582-1170-C053-CD31C30BBBE7}"/>
                </a:ext>
              </a:extLst>
            </p:cNvPr>
            <p:cNvSpPr/>
            <p:nvPr/>
          </p:nvSpPr>
          <p:spPr>
            <a:xfrm>
              <a:off x="7683489" y="3600765"/>
              <a:ext cx="502606" cy="438666"/>
            </a:xfrm>
            <a:prstGeom prst="rightArrow">
              <a:avLst/>
            </a:prstGeom>
            <a:solidFill>
              <a:srgbClr val="E0EB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A8400B6-90D1-AF2D-7530-48F967608441}"/>
              </a:ext>
            </a:extLst>
          </p:cNvPr>
          <p:cNvGrpSpPr/>
          <p:nvPr/>
        </p:nvGrpSpPr>
        <p:grpSpPr>
          <a:xfrm>
            <a:off x="3102992" y="3406201"/>
            <a:ext cx="985422" cy="438666"/>
            <a:chOff x="3099466" y="3648545"/>
            <a:chExt cx="985422" cy="438666"/>
          </a:xfrm>
        </p:grpSpPr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646C0F0D-61F8-8089-9FA4-CF510ED977A5}"/>
                </a:ext>
              </a:extLst>
            </p:cNvPr>
            <p:cNvSpPr/>
            <p:nvPr/>
          </p:nvSpPr>
          <p:spPr>
            <a:xfrm rot="10800000">
              <a:off x="3582283" y="3648545"/>
              <a:ext cx="502605" cy="438666"/>
            </a:xfrm>
            <a:prstGeom prst="rightArrow">
              <a:avLst/>
            </a:prstGeom>
            <a:solidFill>
              <a:srgbClr val="FAEAE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363A68-113D-7262-0BC5-B66055943939}"/>
                </a:ext>
              </a:extLst>
            </p:cNvPr>
            <p:cNvSpPr txBox="1"/>
            <p:nvPr/>
          </p:nvSpPr>
          <p:spPr>
            <a:xfrm>
              <a:off x="3099466" y="3668055"/>
              <a:ext cx="476941" cy="343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ko-KR" sz="1400" b="1" dirty="0" err="1">
                  <a:solidFill>
                    <a:srgbClr val="FF0000"/>
                  </a:solidFill>
                  <a:latin typeface="+mj-ea"/>
                  <a:ea typeface="+mj-ea"/>
                </a:rPr>
                <a:t>ViT</a:t>
              </a:r>
              <a:endParaRPr lang="en-US" altLang="ko-KR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819DFC-EB7F-6191-ADFA-0F0E6F191F12}"/>
              </a:ext>
            </a:extLst>
          </p:cNvPr>
          <p:cNvSpPr txBox="1"/>
          <p:nvPr/>
        </p:nvSpPr>
        <p:spPr>
          <a:xfrm>
            <a:off x="307148" y="3864378"/>
            <a:ext cx="3683472" cy="33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Class token + patch tokens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을 사용한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Cross Entropy Loss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38C3F3-6708-1FDC-A494-02F24E3424DC}"/>
              </a:ext>
            </a:extLst>
          </p:cNvPr>
          <p:cNvSpPr txBox="1"/>
          <p:nvPr/>
        </p:nvSpPr>
        <p:spPr>
          <a:xfrm>
            <a:off x="8194282" y="3877689"/>
            <a:ext cx="2535075" cy="6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CNN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기반 모델이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inductive bias </a:t>
            </a:r>
          </a:p>
          <a:p>
            <a:pPr>
              <a:lnSpc>
                <a:spcPts val="22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Global Optimum 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에 더 잘 수렴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E8F1-93C6-7660-56F3-D35B637B9A3B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211EB1-DAB1-EA0F-9B37-0727AAFA6ACE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65E48-B72F-87F1-A26C-0242CE34329E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Discussion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DDCC9-984F-9B47-F42B-B0D3FE08460A}"/>
              </a:ext>
            </a:extLst>
          </p:cNvPr>
          <p:cNvSpPr txBox="1"/>
          <p:nvPr/>
        </p:nvSpPr>
        <p:spPr>
          <a:xfrm>
            <a:off x="603683" y="502540"/>
            <a:ext cx="2154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Preview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206D4-5000-6DAA-0C6B-1E7330E55077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8055B8-9CAA-9369-831E-A3719C926C33}"/>
              </a:ext>
            </a:extLst>
          </p:cNvPr>
          <p:cNvSpPr txBox="1"/>
          <p:nvPr/>
        </p:nvSpPr>
        <p:spPr>
          <a:xfrm>
            <a:off x="603683" y="1442321"/>
            <a:ext cx="1654886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Discussion Ⅲ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814727-29B5-DD62-95CF-C908276403EA}"/>
              </a:ext>
            </a:extLst>
          </p:cNvPr>
          <p:cNvSpPr txBox="1"/>
          <p:nvPr/>
        </p:nvSpPr>
        <p:spPr>
          <a:xfrm>
            <a:off x="8290781" y="2652001"/>
            <a:ext cx="1432352" cy="343107"/>
          </a:xfrm>
          <a:prstGeom prst="rect">
            <a:avLst/>
          </a:prstGeom>
          <a:solidFill>
            <a:srgbClr val="FFFFFF"/>
          </a:solidFill>
        </p:spPr>
        <p:txBody>
          <a:bodyPr wrap="square" anchor="b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1400" b="1" dirty="0" err="1">
                <a:solidFill>
                  <a:srgbClr val="005CFF"/>
                </a:solidFill>
                <a:latin typeface="+mj-ea"/>
                <a:ea typeface="+mj-ea"/>
                <a:sym typeface="Wingdings" panose="05000000000000000000" pitchFamily="2" charset="2"/>
              </a:rPr>
              <a:t>EfficientNet</a:t>
            </a:r>
            <a:endParaRPr lang="en-US" altLang="ko-KR" sz="1400" b="1" dirty="0">
              <a:solidFill>
                <a:srgbClr val="005CFF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73D5C8B0-D6FE-19F9-BC14-7798D0CE7757}"/>
              </a:ext>
            </a:extLst>
          </p:cNvPr>
          <p:cNvSpPr/>
          <p:nvPr/>
        </p:nvSpPr>
        <p:spPr>
          <a:xfrm rot="16200000">
            <a:off x="8810398" y="3057598"/>
            <a:ext cx="393118" cy="343107"/>
          </a:xfrm>
          <a:prstGeom prst="rightArrow">
            <a:avLst/>
          </a:prstGeom>
          <a:solidFill>
            <a:srgbClr val="E0EB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760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EFF820-533D-4BD3-AFB4-43E76124B90C}"/>
              </a:ext>
            </a:extLst>
          </p:cNvPr>
          <p:cNvSpPr txBox="1"/>
          <p:nvPr/>
        </p:nvSpPr>
        <p:spPr>
          <a:xfrm>
            <a:off x="931709" y="1598063"/>
            <a:ext cx="1084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5AFF"/>
                </a:solidFill>
                <a:effectLst/>
                <a:uLnTx/>
                <a:uFillTx/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rPr>
              <a:t>Part.2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AFF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E1959-7637-CC26-2F1B-941F56628D63}"/>
              </a:ext>
            </a:extLst>
          </p:cNvPr>
          <p:cNvSpPr txBox="1"/>
          <p:nvPr/>
        </p:nvSpPr>
        <p:spPr>
          <a:xfrm>
            <a:off x="4450830" y="2967335"/>
            <a:ext cx="3290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Experiment in progress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AFF"/>
              </a:solidFill>
              <a:effectLst/>
              <a:uLnTx/>
              <a:uFillTx/>
              <a:latin typeface="AppleSDGothicNeoSB00" panose="02000503000000000000" pitchFamily="2" charset="-127"/>
              <a:ea typeface="AppleSDGothicNeoSB00" panose="020005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56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613F20A-A6B7-4C31-815D-872FFC469370}"/>
              </a:ext>
            </a:extLst>
          </p:cNvPr>
          <p:cNvSpPr txBox="1"/>
          <p:nvPr/>
        </p:nvSpPr>
        <p:spPr>
          <a:xfrm>
            <a:off x="10617516" y="6078239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9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F97005-034D-4057-8BBC-325020C07FBA}"/>
              </a:ext>
            </a:extLst>
          </p:cNvPr>
          <p:cNvSpPr txBox="1"/>
          <p:nvPr/>
        </p:nvSpPr>
        <p:spPr>
          <a:xfrm>
            <a:off x="11078664" y="6078239"/>
            <a:ext cx="553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C5652-55A5-69FC-332E-49C6A9FDD218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DATASET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C1135-3CCA-BA3A-25DD-8D5E5413402A}"/>
              </a:ext>
            </a:extLst>
          </p:cNvPr>
          <p:cNvSpPr txBox="1"/>
          <p:nvPr/>
        </p:nvSpPr>
        <p:spPr>
          <a:xfrm>
            <a:off x="603683" y="502540"/>
            <a:ext cx="2154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Graduation Paper Idea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678BB-5DE9-D52B-6853-E03F82C7B9B2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260A2-C9DA-EBB7-6E74-B20739A7ABFF}"/>
              </a:ext>
            </a:extLst>
          </p:cNvPr>
          <p:cNvSpPr txBox="1"/>
          <p:nvPr/>
        </p:nvSpPr>
        <p:spPr>
          <a:xfrm>
            <a:off x="473173" y="1241307"/>
            <a:ext cx="6027845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Self-collected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Dataset + Open source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B19D6-77FA-CFB1-BD09-29AF4BA658C9}"/>
              </a:ext>
            </a:extLst>
          </p:cNvPr>
          <p:cNvSpPr txBox="1"/>
          <p:nvPr/>
        </p:nvSpPr>
        <p:spPr>
          <a:xfrm>
            <a:off x="10617516" y="6078239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9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63EE7-34F0-54FA-910E-73C8863AFFC6}"/>
              </a:ext>
            </a:extLst>
          </p:cNvPr>
          <p:cNvSpPr txBox="1"/>
          <p:nvPr/>
        </p:nvSpPr>
        <p:spPr>
          <a:xfrm>
            <a:off x="11078664" y="6078239"/>
            <a:ext cx="553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DD320A-CF7B-BD78-54F9-341A6F33733D}"/>
              </a:ext>
            </a:extLst>
          </p:cNvPr>
          <p:cNvSpPr/>
          <p:nvPr/>
        </p:nvSpPr>
        <p:spPr>
          <a:xfrm>
            <a:off x="4013428" y="2145697"/>
            <a:ext cx="4800789" cy="1489462"/>
          </a:xfrm>
          <a:prstGeom prst="roundRect">
            <a:avLst/>
          </a:prstGeom>
          <a:solidFill>
            <a:schemeClr val="bg1"/>
          </a:solidFill>
          <a:ln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Training set + Validation set + Test set</a:t>
            </a:r>
          </a:p>
          <a:p>
            <a:pPr marL="342900" indent="-342900" algn="just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Random Shuffle </a:t>
            </a:r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Training set : Validation set = 7:3  17,000 : 3,000</a:t>
            </a:r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08725A4-763A-22E1-130F-A03F139E3507}"/>
              </a:ext>
            </a:extLst>
          </p:cNvPr>
          <p:cNvSpPr/>
          <p:nvPr/>
        </p:nvSpPr>
        <p:spPr>
          <a:xfrm>
            <a:off x="376725" y="3329202"/>
            <a:ext cx="3110371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Test set : 2,002</a:t>
            </a:r>
            <a:endParaRPr lang="ko-KR" altLang="en-US" sz="105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86F928E-B0CC-5078-EF28-B2B372E19793}"/>
              </a:ext>
            </a:extLst>
          </p:cNvPr>
          <p:cNvSpPr/>
          <p:nvPr/>
        </p:nvSpPr>
        <p:spPr>
          <a:xfrm>
            <a:off x="376725" y="1912037"/>
            <a:ext cx="3110371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Training set : 15,996 </a:t>
            </a:r>
            <a:r>
              <a:rPr lang="ko-KR" altLang="en-US" sz="105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CDC9946-0FAA-6104-297E-B13A20120690}"/>
              </a:ext>
            </a:extLst>
          </p:cNvPr>
          <p:cNvSpPr/>
          <p:nvPr/>
        </p:nvSpPr>
        <p:spPr>
          <a:xfrm>
            <a:off x="376725" y="2620428"/>
            <a:ext cx="3110371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Validation set : 2,002 </a:t>
            </a:r>
            <a:endParaRPr lang="ko-KR" altLang="en-US" sz="105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D733B6B-CB36-3EEC-5841-EEF8D29FB0F7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3487096" y="2182037"/>
            <a:ext cx="526332" cy="7083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DA26DA-4FB9-255D-C486-62F8C1A0E211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3487096" y="2890428"/>
            <a:ext cx="5263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D14F36-2B20-267C-54F2-FC5F50ED429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3487096" y="2890428"/>
            <a:ext cx="526332" cy="70877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BF2117C-8A07-52AE-10EB-84E67FD0E704}"/>
              </a:ext>
            </a:extLst>
          </p:cNvPr>
          <p:cNvSpPr/>
          <p:nvPr/>
        </p:nvSpPr>
        <p:spPr>
          <a:xfrm>
            <a:off x="9340548" y="2620428"/>
            <a:ext cx="2467771" cy="540000"/>
          </a:xfrm>
          <a:prstGeom prst="roundRect">
            <a:avLst/>
          </a:prstGeom>
          <a:solidFill>
            <a:srgbClr val="005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Open Dataset : </a:t>
            </a:r>
            <a:r>
              <a:rPr lang="en-US" altLang="ko-KR" sz="1400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PlantVillage</a:t>
            </a:r>
            <a:endParaRPr lang="ko-KR" altLang="en-US" sz="14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67E445B-B808-3F68-71B5-6339C0F43FC1}"/>
              </a:ext>
            </a:extLst>
          </p:cNvPr>
          <p:cNvCxnSpPr>
            <a:cxnSpLocks/>
            <a:stCxn id="9" idx="3"/>
            <a:endCxn id="66" idx="1"/>
          </p:cNvCxnSpPr>
          <p:nvPr/>
        </p:nvCxnSpPr>
        <p:spPr>
          <a:xfrm>
            <a:off x="8814217" y="2890428"/>
            <a:ext cx="52633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F563D45D-B4B5-5140-2F8B-2904E7CC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5" y="4307986"/>
            <a:ext cx="11431595" cy="2067213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64F5A36-903A-FE0F-BCAE-35D1B237A82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0574434" y="3160428"/>
            <a:ext cx="0" cy="107429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51D261-65FD-0EB3-1417-B442D1099F0B}"/>
              </a:ext>
            </a:extLst>
          </p:cNvPr>
          <p:cNvSpPr txBox="1"/>
          <p:nvPr/>
        </p:nvSpPr>
        <p:spPr>
          <a:xfrm>
            <a:off x="9374327" y="3292125"/>
            <a:ext cx="2467771" cy="61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1200" dirty="0">
                <a:solidFill>
                  <a:srgbClr val="005CFF"/>
                </a:solidFill>
                <a:latin typeface="+mj-ea"/>
                <a:ea typeface="+mj-ea"/>
              </a:rPr>
              <a:t>Validation of model’s effectiveness </a:t>
            </a:r>
          </a:p>
        </p:txBody>
      </p:sp>
    </p:spTree>
    <p:extLst>
      <p:ext uri="{BB962C8B-B14F-4D97-AF65-F5344CB8AC3E}">
        <p14:creationId xmlns:p14="http://schemas.microsoft.com/office/powerpoint/2010/main" val="372050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417</Words>
  <Application>Microsoft Office PowerPoint</Application>
  <PresentationFormat>와이드스크린</PresentationFormat>
  <Paragraphs>108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Wingdings</vt:lpstr>
      <vt:lpstr>맑은 고딕</vt:lpstr>
      <vt:lpstr>AppleSDGothicNeoSB00</vt:lpstr>
      <vt:lpstr>AppleSDGothicNeoB00</vt:lpstr>
      <vt:lpstr>AppleSDGothicNeoL00</vt:lpstr>
      <vt:lpstr>AppleSDGothicNeoM00</vt:lpstr>
      <vt:lpstr>Roboto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계획서 발표 ppt 초안</dc:title>
  <dc:creator>유지인</dc:creator>
  <cp:lastModifiedBy>Lee Saebom</cp:lastModifiedBy>
  <cp:revision>139</cp:revision>
  <dcterms:created xsi:type="dcterms:W3CDTF">2022-03-09T05:06:39Z</dcterms:created>
  <dcterms:modified xsi:type="dcterms:W3CDTF">2022-08-31T07:36:55Z</dcterms:modified>
</cp:coreProperties>
</file>