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00" r:id="rId3"/>
    <p:sldId id="304" r:id="rId4"/>
    <p:sldId id="302" r:id="rId5"/>
    <p:sldId id="305" r:id="rId6"/>
    <p:sldId id="313" r:id="rId7"/>
    <p:sldId id="306" r:id="rId8"/>
    <p:sldId id="320" r:id="rId9"/>
    <p:sldId id="307" r:id="rId10"/>
    <p:sldId id="308" r:id="rId11"/>
    <p:sldId id="309" r:id="rId12"/>
    <p:sldId id="311" r:id="rId13"/>
    <p:sldId id="317" r:id="rId14"/>
    <p:sldId id="315" r:id="rId15"/>
    <p:sldId id="318" r:id="rId16"/>
    <p:sldId id="31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2066" autoAdjust="0"/>
  </p:normalViewPr>
  <p:slideViewPr>
    <p:cSldViewPr snapToGrid="0">
      <p:cViewPr varScale="1">
        <p:scale>
          <a:sx n="149" d="100"/>
          <a:sy n="149" d="100"/>
        </p:scale>
        <p:origin x="298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5667B-DEE3-449D-B2E8-90526132327A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FF18A-3D36-49FE-9BB1-FD35A3F8B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2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552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098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261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70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449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319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7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2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253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436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185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379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109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95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0687D-12C7-47DD-AA20-D7718533C7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6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11B3C-DF2C-4F81-9AE4-4BB0AFA00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116E3E-4943-481F-AD96-1F36307AE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54A404-CF22-48FA-A966-A886EC05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2CD1-EE78-4B7A-9560-68CABB904AA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986F7-5115-4ADC-9058-3B0DC36B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CBB9A-6808-4FA7-A9AD-32A8D84B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51E6-A38C-4809-9A4E-CFB746911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9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EE76C-CF95-4C2B-AEA4-46B8524F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FB331D-06B5-49A0-AD4D-1936A2754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9D7A6-72DA-4315-BCF8-0B148D9F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2CD1-EE78-4B7A-9560-68CABB904AA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3D96F-B8F4-406F-9BB6-C838B308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AC854-8F2B-4F1A-A64C-15D2E8CA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51E6-A38C-4809-9A4E-CFB746911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79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949F58-462A-464A-A2E3-90BD3CEB8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7E3EBF-3AAC-4839-997E-7A36C6BD1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127AB-C762-4CB2-AED5-1501E2CE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2CD1-EE78-4B7A-9560-68CABB904AA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776B-B882-413E-A0D9-82BFB59C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BF287-78A9-4A02-9871-0E033DF5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51E6-A38C-4809-9A4E-CFB746911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1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2D081-4622-434F-A2F2-DD3373D2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FF5C6-EAA5-4EFD-BAC6-29BEDDEB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F6D07A-BDCA-4B88-82DA-2F310A03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2CD1-EE78-4B7A-9560-68CABB904AA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C987A-2D0F-4049-AB8E-C75A7A9C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A9337-2805-4D7F-8135-96A41CC0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51E6-A38C-4809-9A4E-CFB746911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2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B4A9C-99E2-49A1-8A75-85CF55EF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6DEC2B-F7CC-49BB-8FED-64E2D2963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27C4D-4828-4D3F-932B-A9C18287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2CD1-EE78-4B7A-9560-68CABB904AA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F485E-11C1-4072-90D0-45627380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50F10-C9A0-4CDF-B1EB-D768A833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51E6-A38C-4809-9A4E-CFB746911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49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4FB39-09EB-4748-9886-19355369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029D-B7D6-447F-92A1-D37B85D03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D1C276-EC1B-4092-9618-D244CF7A4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BCFCF6-1069-4133-BDAA-3644BCF6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2CD1-EE78-4B7A-9560-68CABB904AA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78F10-B8DE-4E2A-91FE-CCEC4FB6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B75DBC-CC01-491B-9EB6-FAA6C3D5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51E6-A38C-4809-9A4E-CFB746911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CADBF-FD46-4286-853D-DFA8531D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35A9D-D2C9-4205-8DE7-FE95C0E6E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D0AD8B-AEAD-4113-B326-4D4A40C30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A421A0-19AC-481C-A71A-33C9F117F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A7C63B-1F21-40F4-8C4D-4C00D44BD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01B24A-C0AB-475F-BBFB-EC18EBD1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2CD1-EE78-4B7A-9560-68CABB904AA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B84EB5-9E27-48E3-AE46-F008675E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6759E7-0C5F-42F7-A554-B6258899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51E6-A38C-4809-9A4E-CFB746911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22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0CEAF-F020-4F75-8CA2-7D6392F0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DB0C44-F80A-4704-A3EB-DA1D7CD5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2CD1-EE78-4B7A-9560-68CABB904AA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B44264-E70A-4DAB-A00C-E4987A62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73ABC6-12F6-4778-ABB7-B1EDCC7F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51E6-A38C-4809-9A4E-CFB746911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07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2060CC-A248-442F-A488-4436D9B2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2CD1-EE78-4B7A-9560-68CABB904AA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43E6D9-8761-48D8-BA1F-C02B6A51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9AAAA0-FB7F-4115-A786-DAFACBC5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51E6-A38C-4809-9A4E-CFB746911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0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E2837-0B44-4199-9B99-AEADC51F9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8C87D-30DB-475B-BAE5-FECF5743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6D119B-337B-4A96-8507-4C4F99790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5E1484-FA6E-4DED-88C0-C63353C1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2CD1-EE78-4B7A-9560-68CABB904AA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DA9121-7432-4580-ADC4-A0B71A37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8623FA-CFE8-4697-BE57-51A997CE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51E6-A38C-4809-9A4E-CFB746911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C209E-C40D-4AB2-AD47-5175B7BC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D7B8F7-D43A-434A-8BAA-93A04A9B2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4B2CCA-1DA1-4599-963F-890B91796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8241B0-E520-41DE-BB89-8A0F141E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2CD1-EE78-4B7A-9560-68CABB904AA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2A2C50-33B0-4009-8759-399EAAF2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D946D1-AAEE-49CE-A867-2B7A84B0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51E6-A38C-4809-9A4E-CFB746911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17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2493F2-12EF-44B2-8A7A-1311CD1D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0853FB-B3F6-41F6-A347-369A351AA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213C6-E3EC-4F82-A39A-5A8E9CCFD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82CD1-EE78-4B7A-9560-68CABB904AA4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B29C1-76AC-45AB-81FF-572DEAFEF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F136E-4F82-4DFF-9FD6-AEBD95B21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51E6-A38C-4809-9A4E-CFB746911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99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i.org/10.1016/j.media.2020.10191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F2CE4-97D0-4FEA-8B8A-FBF6C2D3FA3A}"/>
              </a:ext>
            </a:extLst>
          </p:cNvPr>
          <p:cNvCxnSpPr>
            <a:cxnSpLocks/>
          </p:cNvCxnSpPr>
          <p:nvPr/>
        </p:nvCxnSpPr>
        <p:spPr>
          <a:xfrm>
            <a:off x="2687171" y="2733187"/>
            <a:ext cx="681765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FC9C5D-C2E6-4123-9128-1F6A419C1648}"/>
              </a:ext>
            </a:extLst>
          </p:cNvPr>
          <p:cNvSpPr txBox="1"/>
          <p:nvPr/>
        </p:nvSpPr>
        <p:spPr>
          <a:xfrm>
            <a:off x="1992341" y="1348192"/>
            <a:ext cx="8207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Multi-task learning for segmentation and classification of tumors in 3D automated breast ultrasound images</a:t>
            </a:r>
            <a:endParaRPr lang="ko-KR" alt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A0820-DF2E-435C-8017-BAE7637697F3}"/>
              </a:ext>
            </a:extLst>
          </p:cNvPr>
          <p:cNvSpPr txBox="1"/>
          <p:nvPr/>
        </p:nvSpPr>
        <p:spPr>
          <a:xfrm>
            <a:off x="3797709" y="3059668"/>
            <a:ext cx="4596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Intelligent Information Processing Lab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202240130 </a:t>
            </a:r>
            <a:r>
              <a:rPr lang="ko-KR" altLang="en-US" dirty="0"/>
              <a:t>주윤상</a:t>
            </a:r>
          </a:p>
        </p:txBody>
      </p:sp>
    </p:spTree>
    <p:extLst>
      <p:ext uri="{BB962C8B-B14F-4D97-AF65-F5344CB8AC3E}">
        <p14:creationId xmlns:p14="http://schemas.microsoft.com/office/powerpoint/2010/main" val="716710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4737DBE-45ED-CE5F-2A92-FD90335C75D0}"/>
              </a:ext>
            </a:extLst>
          </p:cNvPr>
          <p:cNvCxnSpPr>
            <a:cxnSpLocks/>
          </p:cNvCxnSpPr>
          <p:nvPr/>
        </p:nvCxnSpPr>
        <p:spPr>
          <a:xfrm>
            <a:off x="691388" y="928005"/>
            <a:ext cx="134213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72ECE6-9462-6032-F13C-97526CEB3F60}"/>
              </a:ext>
            </a:extLst>
          </p:cNvPr>
          <p:cNvSpPr txBox="1"/>
          <p:nvPr/>
        </p:nvSpPr>
        <p:spPr>
          <a:xfrm>
            <a:off x="792237" y="403610"/>
            <a:ext cx="1060752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Method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79523B-F50C-A937-4C39-0626D7F161A4}"/>
              </a:ext>
            </a:extLst>
          </p:cNvPr>
          <p:cNvSpPr txBox="1"/>
          <p:nvPr/>
        </p:nvSpPr>
        <p:spPr>
          <a:xfrm>
            <a:off x="833861" y="1202058"/>
            <a:ext cx="98989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Multi-task loss function</a:t>
            </a:r>
          </a:p>
          <a:p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악성 종양 이미지가 양성 종양 이미지의 </a:t>
            </a:r>
            <a:r>
              <a:rPr lang="en-US" altLang="ko-KR" sz="1600" dirty="0"/>
              <a:t>2</a:t>
            </a:r>
            <a:r>
              <a:rPr lang="ko-KR" altLang="en-US" sz="1600" dirty="0"/>
              <a:t>배</a:t>
            </a:r>
            <a:r>
              <a:rPr lang="en-US" altLang="ko-KR" sz="1600" dirty="0"/>
              <a:t>(</a:t>
            </a:r>
            <a:r>
              <a:rPr lang="ko-KR" altLang="en-US" sz="1600" dirty="0"/>
              <a:t>클래스 불균형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-&gt; Focal loss</a:t>
            </a:r>
          </a:p>
          <a:p>
            <a:pPr lvl="1"/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Classification : Focal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Segmentation : Dice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2D2F7-8549-CB43-9F6C-8DBA808EB715}"/>
                  </a:ext>
                </a:extLst>
              </p:cNvPr>
              <p:cNvSpPr txBox="1"/>
              <p:nvPr/>
            </p:nvSpPr>
            <p:spPr>
              <a:xfrm>
                <a:off x="691388" y="3596448"/>
                <a:ext cx="4532587" cy="520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𝑐𝑙𝑠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𝑐𝑙𝑠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𝑐𝑙𝑠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 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𝑐𝑙𝑠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𝑐𝑙𝑠</m:t>
                          </m:r>
                        </m:sub>
                      </m:sSub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𝑐𝑙𝑠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1600" b="0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𝑐𝑙𝑠</m:t>
                        </m:r>
                      </m:sub>
                      <m:sup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bSup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𝑐𝑙𝑠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⁡(1−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𝑐𝑙𝑠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2D2F7-8549-CB43-9F6C-8DBA808EB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88" y="3596448"/>
                <a:ext cx="4532587" cy="520720"/>
              </a:xfrm>
              <a:prstGeom prst="rect">
                <a:avLst/>
              </a:prstGeom>
              <a:blipFill>
                <a:blip r:embed="rId3"/>
                <a:stretch>
                  <a:fillRect r="-1210" b="-1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31CC91-C980-68C4-0AF9-6AD13BA8286C}"/>
                  </a:ext>
                </a:extLst>
              </p:cNvPr>
              <p:cNvSpPr txBox="1"/>
              <p:nvPr/>
            </p:nvSpPr>
            <p:spPr>
              <a:xfrm>
                <a:off x="5836851" y="3415102"/>
                <a:ext cx="51871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𝑐𝑙𝑠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dirty="0"/>
                  <a:t> ground truth class</a:t>
                </a:r>
                <a:r>
                  <a:rPr lang="ko-KR" altLang="en-US" sz="1600" dirty="0"/>
                  <a:t>에서 예측된 볼륨 분류 확률</a:t>
                </a:r>
                <a:endParaRPr lang="en-US" altLang="ko-KR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𝑐𝑙𝑠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1600" dirty="0"/>
                  <a:t> 양성의 경우 </a:t>
                </a:r>
                <a:r>
                  <a:rPr lang="en-US" altLang="ko-KR" sz="1600" dirty="0"/>
                  <a:t>0, </a:t>
                </a:r>
                <a:r>
                  <a:rPr lang="ko-KR" altLang="en-US" sz="1600" dirty="0"/>
                  <a:t>악성의 경우 </a:t>
                </a:r>
                <a:r>
                  <a:rPr lang="en-US" altLang="ko-KR" sz="1600" dirty="0"/>
                  <a:t>1</a:t>
                </a:r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focus </a:t>
                </a:r>
                <a:r>
                  <a:rPr lang="ko-KR" altLang="en-US" sz="1600" dirty="0"/>
                  <a:t>매개 변수 </a:t>
                </a:r>
                <a:r>
                  <a:rPr lang="en-US" altLang="ko-KR" sz="1600" dirty="0"/>
                  <a:t>(2</a:t>
                </a:r>
                <a:r>
                  <a:rPr lang="ko-KR" altLang="en-US" sz="1600" dirty="0"/>
                  <a:t>로 설정</a:t>
                </a:r>
                <a:r>
                  <a:rPr lang="en-US" altLang="ko-KR" sz="1600" dirty="0"/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31CC91-C980-68C4-0AF9-6AD13BA82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851" y="3415102"/>
                <a:ext cx="5187104" cy="830997"/>
              </a:xfrm>
              <a:prstGeom prst="rect">
                <a:avLst/>
              </a:prstGeom>
              <a:blipFill>
                <a:blip r:embed="rId4"/>
                <a:stretch>
                  <a:fillRect t="-2190" b="-80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595165-81C9-F0D8-8D6E-3382900E39BF}"/>
                  </a:ext>
                </a:extLst>
              </p:cNvPr>
              <p:cNvSpPr txBox="1"/>
              <p:nvPr/>
            </p:nvSpPr>
            <p:spPr>
              <a:xfrm>
                <a:off x="792237" y="4679204"/>
                <a:ext cx="3346621" cy="539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𝑠𝑒𝑔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𝑠𝑒𝑔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𝑠𝑒𝑔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𝑠𝑒𝑔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𝑠𝑒𝑔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𝑠𝑒𝑔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𝑠𝑒𝑔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595165-81C9-F0D8-8D6E-3382900E3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37" y="4679204"/>
                <a:ext cx="3346621" cy="5395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C119A0-40E5-AD13-7DD3-861BB77CEF47}"/>
                  </a:ext>
                </a:extLst>
              </p:cNvPr>
              <p:cNvSpPr txBox="1"/>
              <p:nvPr/>
            </p:nvSpPr>
            <p:spPr>
              <a:xfrm>
                <a:off x="5836851" y="4636564"/>
                <a:ext cx="5562911" cy="6247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𝑠𝑒𝑔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dirty="0"/>
                  <a:t> Segmentation Prediction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𝑠𝑒𝑔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Segmentation Ground Truth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C119A0-40E5-AD13-7DD3-861BB77CE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851" y="4636564"/>
                <a:ext cx="5562911" cy="624786"/>
              </a:xfrm>
              <a:prstGeom prst="rect">
                <a:avLst/>
              </a:prstGeom>
              <a:blipFill>
                <a:blip r:embed="rId6"/>
                <a:stretch>
                  <a:fillRect t="-3922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A210DF-8689-C050-553C-138B003E9779}"/>
                  </a:ext>
                </a:extLst>
              </p:cNvPr>
              <p:cNvSpPr txBox="1"/>
              <p:nvPr/>
            </p:nvSpPr>
            <p:spPr>
              <a:xfrm>
                <a:off x="1704998" y="5780747"/>
                <a:ext cx="2505366" cy="266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𝑗𝑜𝑖𝑛𝑡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𝑐𝑙𝑠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𝑠𝑒𝑔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A210DF-8689-C050-553C-138B003E9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998" y="5780747"/>
                <a:ext cx="2505366" cy="266227"/>
              </a:xfrm>
              <a:prstGeom prst="rect">
                <a:avLst/>
              </a:prstGeom>
              <a:blipFill>
                <a:blip r:embed="rId7"/>
                <a:stretch>
                  <a:fillRect l="-973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4D51169-0D9B-9C1C-9A74-93D3F67F0181}"/>
              </a:ext>
            </a:extLst>
          </p:cNvPr>
          <p:cNvSpPr txBox="1"/>
          <p:nvPr/>
        </p:nvSpPr>
        <p:spPr>
          <a:xfrm>
            <a:off x="5836851" y="5780747"/>
            <a:ext cx="43512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ko-KR" sz="1600" dirty="0"/>
              <a:t>λ</a:t>
            </a:r>
            <a:r>
              <a:rPr lang="en-US" altLang="ko-KR" sz="1600" dirty="0"/>
              <a:t> </a:t>
            </a:r>
            <a:r>
              <a:rPr lang="el-GR" altLang="ko-KR" sz="1600" dirty="0"/>
              <a:t>∈ [0,1]</a:t>
            </a:r>
            <a:r>
              <a:rPr lang="en-US" altLang="ko-KR" sz="1600" dirty="0"/>
              <a:t> = </a:t>
            </a:r>
            <a:r>
              <a:rPr lang="ko-KR" altLang="en-US" sz="1600" dirty="0"/>
              <a:t>분류</a:t>
            </a:r>
            <a:r>
              <a:rPr lang="en-US" altLang="ko-KR" sz="1600" dirty="0"/>
              <a:t> </a:t>
            </a:r>
            <a:r>
              <a:rPr lang="ko-KR" altLang="en-US" sz="1600" dirty="0"/>
              <a:t>작업의 가중치</a:t>
            </a:r>
          </a:p>
        </p:txBody>
      </p:sp>
    </p:spTree>
    <p:extLst>
      <p:ext uri="{BB962C8B-B14F-4D97-AF65-F5344CB8AC3E}">
        <p14:creationId xmlns:p14="http://schemas.microsoft.com/office/powerpoint/2010/main" val="3137249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4737DBE-45ED-CE5F-2A92-FD90335C75D0}"/>
              </a:ext>
            </a:extLst>
          </p:cNvPr>
          <p:cNvCxnSpPr>
            <a:cxnSpLocks/>
          </p:cNvCxnSpPr>
          <p:nvPr/>
        </p:nvCxnSpPr>
        <p:spPr>
          <a:xfrm>
            <a:off x="691388" y="928005"/>
            <a:ext cx="302457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72ECE6-9462-6032-F13C-97526CEB3F60}"/>
              </a:ext>
            </a:extLst>
          </p:cNvPr>
          <p:cNvSpPr txBox="1"/>
          <p:nvPr/>
        </p:nvSpPr>
        <p:spPr>
          <a:xfrm>
            <a:off x="792237" y="403610"/>
            <a:ext cx="1060752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Data and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Experiments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79523B-F50C-A937-4C39-0626D7F161A4}"/>
              </a:ext>
            </a:extLst>
          </p:cNvPr>
          <p:cNvSpPr txBox="1"/>
          <p:nvPr/>
        </p:nvSpPr>
        <p:spPr>
          <a:xfrm>
            <a:off x="833861" y="1202058"/>
            <a:ext cx="9853593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베이징에 있는 북경대학 인민 병원에서 획득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107</a:t>
            </a:r>
            <a:r>
              <a:rPr lang="ko-KR" altLang="en-US" sz="1600" dirty="0"/>
              <a:t>명의 환자로부터 </a:t>
            </a:r>
            <a:r>
              <a:rPr lang="en-US" altLang="ko-KR" sz="1600" dirty="0"/>
              <a:t>170</a:t>
            </a:r>
            <a:r>
              <a:rPr lang="ko-KR" altLang="en-US" sz="1600" dirty="0"/>
              <a:t>개의 </a:t>
            </a:r>
            <a:r>
              <a:rPr lang="en-US" altLang="ko-KR" sz="1600" dirty="0"/>
              <a:t>volumes</a:t>
            </a:r>
            <a:r>
              <a:rPr lang="ko-KR" altLang="en-US" sz="1600" dirty="0"/>
              <a:t>을 획득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각 볼륨에는 </a:t>
            </a:r>
            <a:r>
              <a:rPr lang="en-US" altLang="ko-KR" sz="1600" dirty="0"/>
              <a:t>318</a:t>
            </a:r>
            <a:r>
              <a:rPr lang="ko-KR" altLang="en-US" sz="1600" dirty="0"/>
              <a:t>개의 </a:t>
            </a:r>
            <a:r>
              <a:rPr lang="en-US" altLang="ko-KR" sz="1600" dirty="0"/>
              <a:t>2D </a:t>
            </a:r>
            <a:r>
              <a:rPr lang="ko-KR" altLang="en-US" sz="1600" dirty="0"/>
              <a:t>슬라이스를 포함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두 명의 방사선 전문의에 의해 종양 경계를 표시하고 종양을 악성 및 양성으로 분류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5743F0-7921-0077-CCA1-204EC1FBA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261" y="4262344"/>
            <a:ext cx="2871477" cy="235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5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4737DBE-45ED-CE5F-2A92-FD90335C75D0}"/>
              </a:ext>
            </a:extLst>
          </p:cNvPr>
          <p:cNvCxnSpPr>
            <a:cxnSpLocks/>
          </p:cNvCxnSpPr>
          <p:nvPr/>
        </p:nvCxnSpPr>
        <p:spPr>
          <a:xfrm>
            <a:off x="691388" y="928005"/>
            <a:ext cx="302457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72ECE6-9462-6032-F13C-97526CEB3F60}"/>
              </a:ext>
            </a:extLst>
          </p:cNvPr>
          <p:cNvSpPr txBox="1"/>
          <p:nvPr/>
        </p:nvSpPr>
        <p:spPr>
          <a:xfrm>
            <a:off x="792237" y="403610"/>
            <a:ext cx="1060752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Data and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Experiments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79523B-F50C-A937-4C39-0626D7F161A4}"/>
              </a:ext>
            </a:extLst>
          </p:cNvPr>
          <p:cNvSpPr txBox="1"/>
          <p:nvPr/>
        </p:nvSpPr>
        <p:spPr>
          <a:xfrm>
            <a:off x="833860" y="1202058"/>
            <a:ext cx="1112367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Experiment details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ADAM optimizer (</a:t>
            </a:r>
            <a:r>
              <a:rPr lang="en-US" altLang="ko-KR" sz="1600" dirty="0" err="1"/>
              <a:t>lr</a:t>
            </a:r>
            <a:r>
              <a:rPr lang="en-US" altLang="ko-KR" sz="1600" dirty="0"/>
              <a:t>=1e-4)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Data Augmentation(random rotation, random flip, scaling of tumors to various size)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Evaluation metrics</a:t>
            </a:r>
          </a:p>
          <a:p>
            <a:endParaRPr lang="en-US" altLang="ko-KR" sz="2000" dirty="0"/>
          </a:p>
          <a:p>
            <a:r>
              <a:rPr lang="en-US" altLang="ko-KR" sz="1600" dirty="0"/>
              <a:t>Segmentation : DSC(Dice similarity coefficient), JI(Jaccard index), 95HD(95</a:t>
            </a:r>
            <a:r>
              <a:rPr lang="en-US" altLang="ko-KR" sz="1600" baseline="30000" dirty="0"/>
              <a:t>th</a:t>
            </a:r>
            <a:r>
              <a:rPr lang="en-US" altLang="ko-KR" sz="1600" dirty="0"/>
              <a:t> percentage of the asymmetric Hausdorff distance)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Classification : Recall, precision, accuracy, false positive rate, f1-score</a:t>
            </a:r>
          </a:p>
          <a:p>
            <a:pPr lvl="1"/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7FC0EE-9918-DA58-BBC5-5594E7226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61" y="3850432"/>
            <a:ext cx="1870298" cy="74167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643D404-B684-670E-9E9E-921A26717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761" y="5154825"/>
            <a:ext cx="1016631" cy="14213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32649C8-AB17-C452-AF9A-6FD2545EF0C4}"/>
                  </a:ext>
                </a:extLst>
              </p:cNvPr>
              <p:cNvSpPr txBox="1"/>
              <p:nvPr/>
            </p:nvSpPr>
            <p:spPr>
              <a:xfrm>
                <a:off x="3102232" y="4253548"/>
                <a:ext cx="110503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800" dirty="0"/>
                  <a:t> </a:t>
                </a:r>
                <a:r>
                  <a:rPr lang="ko-KR" altLang="en-US" sz="800" dirty="0"/>
                  <a:t>분할 결과</a:t>
                </a:r>
                <a:endParaRPr lang="en-US" altLang="ko-KR" sz="800" dirty="0"/>
              </a:p>
              <a:p>
                <a14:m>
                  <m:oMath xmlns:m="http://schemas.openxmlformats.org/officeDocument/2006/math">
                    <m:r>
                      <a:rPr lang="en-US" altLang="ko-KR" sz="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800" dirty="0"/>
                  <a:t> </a:t>
                </a:r>
                <a:r>
                  <a:rPr lang="en-US" altLang="ko-KR" sz="800" dirty="0"/>
                  <a:t>Ground Truth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32649C8-AB17-C452-AF9A-6FD2545EF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232" y="4253548"/>
                <a:ext cx="1105031" cy="33855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716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972ECE6-9462-6032-F13C-97526CEB3F60}"/>
              </a:ext>
            </a:extLst>
          </p:cNvPr>
          <p:cNvSpPr txBox="1"/>
          <p:nvPr/>
        </p:nvSpPr>
        <p:spPr>
          <a:xfrm>
            <a:off x="792237" y="403610"/>
            <a:ext cx="1060752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Results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79523B-F50C-A937-4C39-0626D7F161A4}"/>
              </a:ext>
            </a:extLst>
          </p:cNvPr>
          <p:cNvSpPr txBox="1"/>
          <p:nvPr/>
        </p:nvSpPr>
        <p:spPr>
          <a:xfrm>
            <a:off x="833861" y="1202058"/>
            <a:ext cx="98535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Tumor segmentation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8B8CEE-200F-5728-5785-872059251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657" y="1602168"/>
            <a:ext cx="5264088" cy="155054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6569C3A-3427-1F44-7D67-07C7C2F37958}"/>
              </a:ext>
            </a:extLst>
          </p:cNvPr>
          <p:cNvCxnSpPr>
            <a:cxnSpLocks/>
          </p:cNvCxnSpPr>
          <p:nvPr/>
        </p:nvCxnSpPr>
        <p:spPr>
          <a:xfrm>
            <a:off x="691388" y="928005"/>
            <a:ext cx="122885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4A0BC79-8384-852D-7D32-A26CEC6E9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828" y="3152710"/>
            <a:ext cx="5584343" cy="3679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F1026C-4C61-D605-6D1A-91CEBDEAA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546" y="1693485"/>
            <a:ext cx="3125004" cy="145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34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4737DBE-45ED-CE5F-2A92-FD90335C75D0}"/>
              </a:ext>
            </a:extLst>
          </p:cNvPr>
          <p:cNvCxnSpPr>
            <a:cxnSpLocks/>
          </p:cNvCxnSpPr>
          <p:nvPr/>
        </p:nvCxnSpPr>
        <p:spPr>
          <a:xfrm>
            <a:off x="691388" y="928005"/>
            <a:ext cx="122885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72ECE6-9462-6032-F13C-97526CEB3F60}"/>
              </a:ext>
            </a:extLst>
          </p:cNvPr>
          <p:cNvSpPr txBox="1"/>
          <p:nvPr/>
        </p:nvSpPr>
        <p:spPr>
          <a:xfrm>
            <a:off x="792237" y="403610"/>
            <a:ext cx="1060752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Results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79523B-F50C-A937-4C39-0626D7F161A4}"/>
              </a:ext>
            </a:extLst>
          </p:cNvPr>
          <p:cNvSpPr txBox="1"/>
          <p:nvPr/>
        </p:nvSpPr>
        <p:spPr>
          <a:xfrm>
            <a:off x="833861" y="1202058"/>
            <a:ext cx="98535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Tumor classification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265F5A-669B-BB63-C7A4-96D70CD09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814" y="3543253"/>
            <a:ext cx="3267354" cy="13531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ED20603-D6D6-3D0E-3A36-57561BA46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702" y="1848380"/>
            <a:ext cx="5754089" cy="16948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81CCF8F-9398-6D66-D8A4-3BEC3BFC6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814" y="4896364"/>
            <a:ext cx="5906324" cy="17337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D9BBE6-6B0C-D3E2-1595-5EA4A4C260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3944" y="2597169"/>
            <a:ext cx="3017175" cy="316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72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4737DBE-45ED-CE5F-2A92-FD90335C75D0}"/>
              </a:ext>
            </a:extLst>
          </p:cNvPr>
          <p:cNvCxnSpPr>
            <a:cxnSpLocks/>
          </p:cNvCxnSpPr>
          <p:nvPr/>
        </p:nvCxnSpPr>
        <p:spPr>
          <a:xfrm>
            <a:off x="691388" y="928005"/>
            <a:ext cx="17320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72ECE6-9462-6032-F13C-97526CEB3F60}"/>
              </a:ext>
            </a:extLst>
          </p:cNvPr>
          <p:cNvSpPr txBox="1"/>
          <p:nvPr/>
        </p:nvSpPr>
        <p:spPr>
          <a:xfrm>
            <a:off x="792237" y="403610"/>
            <a:ext cx="1060752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Conclusion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79523B-F50C-A937-4C39-0626D7F161A4}"/>
              </a:ext>
            </a:extLst>
          </p:cNvPr>
          <p:cNvSpPr txBox="1"/>
          <p:nvPr/>
        </p:nvSpPr>
        <p:spPr>
          <a:xfrm>
            <a:off x="869866" y="1997839"/>
            <a:ext cx="104522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3D ABUS</a:t>
            </a:r>
            <a:r>
              <a:rPr lang="ko-KR" altLang="en-US" dirty="0"/>
              <a:t>의 </a:t>
            </a:r>
            <a:r>
              <a:rPr lang="en-US" altLang="ko-KR" dirty="0"/>
              <a:t>end-to-end</a:t>
            </a:r>
            <a:r>
              <a:rPr lang="ko-KR" altLang="en-US" dirty="0"/>
              <a:t> 분할 및 분류를 위한 </a:t>
            </a:r>
            <a:r>
              <a:rPr lang="ko-KR" altLang="en-US" b="1" dirty="0"/>
              <a:t>다중 작업 학습 네트워크</a:t>
            </a:r>
            <a:r>
              <a:rPr lang="ko-KR" altLang="en-US" dirty="0"/>
              <a:t>를 소개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분류 작업을 위한 </a:t>
            </a:r>
            <a:r>
              <a:rPr lang="en-US" altLang="ko-KR" b="1" dirty="0"/>
              <a:t>multi-scale feature connection network</a:t>
            </a:r>
            <a:r>
              <a:rPr lang="ko-KR" altLang="en-US" dirty="0"/>
              <a:t>를 설계하고 두 작업에 대해 종양 영역을 강조 표시하기 위해 </a:t>
            </a:r>
            <a:r>
              <a:rPr lang="en-US" altLang="ko-KR" b="1" dirty="0"/>
              <a:t>Iterative feature refinement training</a:t>
            </a:r>
            <a:r>
              <a:rPr lang="ko-KR" altLang="en-US" b="1" dirty="0"/>
              <a:t> </a:t>
            </a:r>
            <a:r>
              <a:rPr lang="ko-KR" altLang="en-US" dirty="0"/>
              <a:t>전략을 채택</a:t>
            </a:r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제안된 다중 작업 모델이 개별적으로 훈련된 단일  작업 모델과 비교하여 종양 분할 및 분류에서 더 나은 결과를 제공하여 기존 방법에서 최첨단 성능을 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2601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5579523B-F50C-A937-4C39-0626D7F161A4}"/>
              </a:ext>
            </a:extLst>
          </p:cNvPr>
          <p:cNvSpPr txBox="1"/>
          <p:nvPr/>
        </p:nvSpPr>
        <p:spPr>
          <a:xfrm>
            <a:off x="1377049" y="3136612"/>
            <a:ext cx="94378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9182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4737DBE-45ED-CE5F-2A92-FD90335C75D0}"/>
              </a:ext>
            </a:extLst>
          </p:cNvPr>
          <p:cNvCxnSpPr>
            <a:cxnSpLocks/>
          </p:cNvCxnSpPr>
          <p:nvPr/>
        </p:nvCxnSpPr>
        <p:spPr>
          <a:xfrm>
            <a:off x="691388" y="928005"/>
            <a:ext cx="123332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72ECE6-9462-6032-F13C-97526CEB3F60}"/>
              </a:ext>
            </a:extLst>
          </p:cNvPr>
          <p:cNvSpPr txBox="1"/>
          <p:nvPr/>
        </p:nvSpPr>
        <p:spPr>
          <a:xfrm>
            <a:off x="792237" y="403610"/>
            <a:ext cx="10607525" cy="127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PAPER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31FCC0C-C361-6183-762F-ECF5D3C35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052" y="1349219"/>
            <a:ext cx="3061717" cy="415956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579523B-F50C-A937-4C39-0626D7F161A4}"/>
              </a:ext>
            </a:extLst>
          </p:cNvPr>
          <p:cNvSpPr txBox="1"/>
          <p:nvPr/>
        </p:nvSpPr>
        <p:spPr>
          <a:xfrm>
            <a:off x="4852073" y="2197892"/>
            <a:ext cx="659423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Title : Multi-task learning for segmentation and classification of tumors in 3D automated breast ultrasound images</a:t>
            </a:r>
          </a:p>
          <a:p>
            <a:endParaRPr lang="en-US" altLang="ko-KR" sz="1600" dirty="0"/>
          </a:p>
          <a:p>
            <a:r>
              <a:rPr lang="en-US" altLang="ko-KR" sz="1600" dirty="0"/>
              <a:t>Author : Yue Zhou, </a:t>
            </a:r>
            <a:r>
              <a:rPr lang="en-US" altLang="ko-KR" sz="1600" dirty="0" err="1"/>
              <a:t>Houjin</a:t>
            </a:r>
            <a:r>
              <a:rPr lang="en-US" altLang="ko-KR" sz="1600" dirty="0"/>
              <a:t> Chen, Yanfeng Li, Qin Liu, </a:t>
            </a:r>
            <a:r>
              <a:rPr lang="en-US" altLang="ko-KR" sz="1600" dirty="0" err="1"/>
              <a:t>Xuanang</a:t>
            </a:r>
            <a:r>
              <a:rPr lang="en-US" altLang="ko-KR" sz="1600" dirty="0"/>
              <a:t> Xu, Shu Wang, Pew-</a:t>
            </a:r>
            <a:r>
              <a:rPr lang="en-US" altLang="ko-KR" sz="1600" dirty="0" err="1"/>
              <a:t>Thian</a:t>
            </a:r>
            <a:r>
              <a:rPr lang="en-US" altLang="ko-KR" sz="1600" dirty="0"/>
              <a:t> Yap, </a:t>
            </a:r>
            <a:r>
              <a:rPr lang="en-US" altLang="ko-KR" sz="1600" dirty="0" err="1"/>
              <a:t>Dinggang</a:t>
            </a:r>
            <a:r>
              <a:rPr lang="en-US" altLang="ko-KR" sz="1600" dirty="0"/>
              <a:t> Shen</a:t>
            </a:r>
          </a:p>
          <a:p>
            <a:endParaRPr lang="en-US" altLang="ko-KR" sz="1600" dirty="0"/>
          </a:p>
          <a:p>
            <a:r>
              <a:rPr lang="en-US" altLang="ko-KR" sz="1600" dirty="0"/>
              <a:t>Year : 2021</a:t>
            </a:r>
          </a:p>
          <a:p>
            <a:endParaRPr lang="en-US" altLang="ko-KR" sz="1600" dirty="0"/>
          </a:p>
          <a:p>
            <a:r>
              <a:rPr lang="en-US" altLang="ko-KR" sz="1600" dirty="0"/>
              <a:t>Citation : 47</a:t>
            </a:r>
          </a:p>
          <a:p>
            <a:endParaRPr lang="en-US" altLang="ko-KR" sz="1600" dirty="0"/>
          </a:p>
          <a:p>
            <a:r>
              <a:rPr lang="en-US" altLang="ko-KR" sz="1600" dirty="0"/>
              <a:t>Doi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b="0" i="0" u="none" strike="noStrike" dirty="0">
                <a:solidFill>
                  <a:srgbClr val="0C7DBB"/>
                </a:solidFill>
                <a:effectLst/>
                <a:latin typeface="NexusSans"/>
                <a:hlinkClick r:id="rId4" tooltip="Persistent link using digital object identifier"/>
              </a:rPr>
              <a:t>https://doi.org/10.1016/j.media.2020.101918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Ultrasound Image</a:t>
            </a:r>
            <a:r>
              <a:rPr lang="ko-KR" altLang="en-US" sz="1600" dirty="0"/>
              <a:t>를 다루고 </a:t>
            </a:r>
            <a:r>
              <a:rPr lang="en-US" altLang="ko-KR" sz="1600" dirty="0"/>
              <a:t>classification</a:t>
            </a:r>
            <a:r>
              <a:rPr lang="ko-KR" altLang="en-US" sz="1600" dirty="0"/>
              <a:t>과 </a:t>
            </a:r>
            <a:r>
              <a:rPr lang="en-US" altLang="ko-KR" sz="1600" dirty="0"/>
              <a:t>segmentation</a:t>
            </a:r>
            <a:r>
              <a:rPr lang="ko-KR" altLang="en-US" sz="1600" dirty="0"/>
              <a:t>을 동시에 수행함</a:t>
            </a:r>
          </a:p>
        </p:txBody>
      </p:sp>
    </p:spTree>
    <p:extLst>
      <p:ext uri="{BB962C8B-B14F-4D97-AF65-F5344CB8AC3E}">
        <p14:creationId xmlns:p14="http://schemas.microsoft.com/office/powerpoint/2010/main" val="276117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4737DBE-45ED-CE5F-2A92-FD90335C75D0}"/>
              </a:ext>
            </a:extLst>
          </p:cNvPr>
          <p:cNvCxnSpPr>
            <a:cxnSpLocks/>
          </p:cNvCxnSpPr>
          <p:nvPr/>
        </p:nvCxnSpPr>
        <p:spPr>
          <a:xfrm>
            <a:off x="691388" y="928005"/>
            <a:ext cx="188036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72ECE6-9462-6032-F13C-97526CEB3F60}"/>
              </a:ext>
            </a:extLst>
          </p:cNvPr>
          <p:cNvSpPr txBox="1"/>
          <p:nvPr/>
        </p:nvSpPr>
        <p:spPr>
          <a:xfrm>
            <a:off x="792237" y="403610"/>
            <a:ext cx="1060752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Introduction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79523B-F50C-A937-4C39-0626D7F161A4}"/>
              </a:ext>
            </a:extLst>
          </p:cNvPr>
          <p:cNvSpPr txBox="1"/>
          <p:nvPr/>
        </p:nvSpPr>
        <p:spPr>
          <a:xfrm>
            <a:off x="833862" y="1416189"/>
            <a:ext cx="1052427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ABUS(Automated breast ultrasound) : </a:t>
            </a:r>
            <a:r>
              <a:rPr lang="ko-KR" altLang="en-US" sz="2000" dirty="0"/>
              <a:t>유방 초음파 영상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양성 종양 </a:t>
            </a:r>
            <a:r>
              <a:rPr lang="en-US" altLang="ko-KR" sz="1600" dirty="0"/>
              <a:t>:</a:t>
            </a:r>
            <a:r>
              <a:rPr lang="ko-KR" altLang="en-US" sz="1600" dirty="0"/>
              <a:t> 매끄럽고 둥근 타원형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악성 종양 </a:t>
            </a:r>
            <a:r>
              <a:rPr lang="en-US" altLang="ko-KR" sz="1600" dirty="0"/>
              <a:t>:</a:t>
            </a:r>
            <a:r>
              <a:rPr lang="ko-KR" altLang="en-US" sz="1600" dirty="0"/>
              <a:t> 불규칙한 모양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ko-KR" altLang="en-US" sz="1600" dirty="0"/>
              <a:t>종양의 크기는 종류와 관계없다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F3CA73-941F-4B87-C55B-A0C687DDF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396" y="3749041"/>
            <a:ext cx="7695208" cy="2051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5923D2-884F-D643-5E7F-06B1D277BBF4}"/>
              </a:ext>
            </a:extLst>
          </p:cNvPr>
          <p:cNvSpPr txBox="1"/>
          <p:nvPr/>
        </p:nvSpPr>
        <p:spPr>
          <a:xfrm>
            <a:off x="3320903" y="5809623"/>
            <a:ext cx="5550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ABUS</a:t>
            </a:r>
            <a:r>
              <a:rPr lang="ko-KR" altLang="en-US" sz="1100" dirty="0"/>
              <a:t> 이미지</a:t>
            </a:r>
          </a:p>
        </p:txBody>
      </p:sp>
    </p:spTree>
    <p:extLst>
      <p:ext uri="{BB962C8B-B14F-4D97-AF65-F5344CB8AC3E}">
        <p14:creationId xmlns:p14="http://schemas.microsoft.com/office/powerpoint/2010/main" val="110549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972ECE6-9462-6032-F13C-97526CEB3F60}"/>
              </a:ext>
            </a:extLst>
          </p:cNvPr>
          <p:cNvSpPr txBox="1"/>
          <p:nvPr/>
        </p:nvSpPr>
        <p:spPr>
          <a:xfrm>
            <a:off x="792237" y="403610"/>
            <a:ext cx="1060752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Introduction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79523B-F50C-A937-4C39-0626D7F161A4}"/>
              </a:ext>
            </a:extLst>
          </p:cNvPr>
          <p:cNvSpPr txBox="1"/>
          <p:nvPr/>
        </p:nvSpPr>
        <p:spPr>
          <a:xfrm>
            <a:off x="1164842" y="2413337"/>
            <a:ext cx="102349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유방 종양의 분할 및 분류를 공동으로 학습하는 </a:t>
            </a:r>
            <a:r>
              <a:rPr lang="en-US" altLang="ko-KR" b="1" dirty="0"/>
              <a:t>multi-task learning</a:t>
            </a:r>
            <a:r>
              <a:rPr lang="ko-KR" altLang="en-US" dirty="0"/>
              <a:t>을 제안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분할을 위한 </a:t>
            </a:r>
            <a:r>
              <a:rPr lang="en-US" altLang="ko-KR" b="1" dirty="0"/>
              <a:t>encoder-decoder network</a:t>
            </a:r>
            <a:r>
              <a:rPr lang="ko-KR" altLang="en-US" dirty="0"/>
              <a:t>와 분류를 위한 </a:t>
            </a:r>
            <a:r>
              <a:rPr lang="en-US" altLang="ko-KR" b="1" dirty="0"/>
              <a:t>multi-scale network</a:t>
            </a:r>
            <a:r>
              <a:rPr lang="ko-KR" altLang="en-US" dirty="0"/>
              <a:t>을 사용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분류 작업의 특징 추출을 위해 </a:t>
            </a:r>
            <a:r>
              <a:rPr lang="en-US" altLang="ko-KR" b="1" dirty="0"/>
              <a:t>multi-scale feature extraction</a:t>
            </a:r>
            <a:r>
              <a:rPr lang="ko-KR" altLang="en-US" dirty="0"/>
              <a:t>을 사용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노이즈 억제와 성능 향상을 위해 </a:t>
            </a:r>
            <a:r>
              <a:rPr lang="en-US" altLang="ko-KR" b="1" dirty="0"/>
              <a:t>Iterative feature refinement</a:t>
            </a:r>
            <a:r>
              <a:rPr lang="ko-KR" altLang="en-US" dirty="0"/>
              <a:t>을 사용</a:t>
            </a:r>
            <a:r>
              <a:rPr lang="en-US" altLang="ko-KR" dirty="0"/>
              <a:t>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B123E61-F7D8-611B-6FC7-08805FB861F2}"/>
              </a:ext>
            </a:extLst>
          </p:cNvPr>
          <p:cNvCxnSpPr>
            <a:cxnSpLocks/>
          </p:cNvCxnSpPr>
          <p:nvPr/>
        </p:nvCxnSpPr>
        <p:spPr>
          <a:xfrm>
            <a:off x="691388" y="928005"/>
            <a:ext cx="188036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42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29EB1B53-86F3-FE15-F8A6-DD7DFA316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828" y="1320731"/>
            <a:ext cx="6542678" cy="4216538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4737DBE-45ED-CE5F-2A92-FD90335C75D0}"/>
              </a:ext>
            </a:extLst>
          </p:cNvPr>
          <p:cNvCxnSpPr>
            <a:cxnSpLocks/>
          </p:cNvCxnSpPr>
          <p:nvPr/>
        </p:nvCxnSpPr>
        <p:spPr>
          <a:xfrm>
            <a:off x="691388" y="928005"/>
            <a:ext cx="13355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72ECE6-9462-6032-F13C-97526CEB3F60}"/>
              </a:ext>
            </a:extLst>
          </p:cNvPr>
          <p:cNvSpPr txBox="1"/>
          <p:nvPr/>
        </p:nvSpPr>
        <p:spPr>
          <a:xfrm>
            <a:off x="792237" y="403610"/>
            <a:ext cx="1060752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Method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79523B-F50C-A937-4C39-0626D7F161A4}"/>
              </a:ext>
            </a:extLst>
          </p:cNvPr>
          <p:cNvSpPr txBox="1"/>
          <p:nvPr/>
        </p:nvSpPr>
        <p:spPr>
          <a:xfrm>
            <a:off x="833861" y="1298459"/>
            <a:ext cx="5797138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기존 </a:t>
            </a:r>
            <a:r>
              <a:rPr lang="en-US" altLang="ko-KR" b="1" dirty="0"/>
              <a:t>VNet</a:t>
            </a:r>
            <a:r>
              <a:rPr lang="ko-KR" altLang="en-US" b="1" dirty="0"/>
              <a:t>을 백본으로 활용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Multi-task learning network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1) encoding path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High-level semantic features</a:t>
            </a:r>
            <a:r>
              <a:rPr lang="ko-KR" altLang="en-US" sz="1400" dirty="0"/>
              <a:t>를 추출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4</a:t>
            </a:r>
            <a:r>
              <a:rPr lang="ko-KR" altLang="en-US" sz="1400" dirty="0"/>
              <a:t>개의 </a:t>
            </a:r>
            <a:r>
              <a:rPr lang="en-US" altLang="ko-KR" sz="1400" dirty="0"/>
              <a:t>down-sampling</a:t>
            </a:r>
            <a:r>
              <a:rPr lang="ko-KR" altLang="en-US" sz="1400" dirty="0"/>
              <a:t>으로 구성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2) decoding path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Features</a:t>
            </a:r>
            <a:r>
              <a:rPr lang="ko-KR" altLang="en-US" sz="1400" dirty="0"/>
              <a:t>를 원래 크기로 복원 및 추출된 특징을 해석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4</a:t>
            </a:r>
            <a:r>
              <a:rPr lang="ko-KR" altLang="en-US" sz="1400" dirty="0"/>
              <a:t>개의 </a:t>
            </a:r>
            <a:r>
              <a:rPr lang="en-US" altLang="ko-KR" sz="1400" dirty="0"/>
              <a:t>up-sampling</a:t>
            </a:r>
            <a:r>
              <a:rPr lang="ko-KR" altLang="en-US" sz="1400" dirty="0"/>
              <a:t>으로 구성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3) skip connections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인코딩 경로의 </a:t>
            </a:r>
            <a:r>
              <a:rPr lang="en-US" altLang="ko-KR" sz="1400" dirty="0"/>
              <a:t>feature map</a:t>
            </a:r>
            <a:r>
              <a:rPr lang="ko-KR" altLang="en-US" sz="1400" dirty="0"/>
              <a:t>을 디코딩 경로로 연결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Spatial</a:t>
            </a:r>
            <a:r>
              <a:rPr lang="ko-KR" altLang="en-US" sz="1400" dirty="0"/>
              <a:t> </a:t>
            </a:r>
            <a:r>
              <a:rPr lang="en-US" altLang="ko-KR" sz="1400" dirty="0"/>
              <a:t>information</a:t>
            </a:r>
            <a:r>
              <a:rPr lang="ko-KR" altLang="en-US" sz="1400" dirty="0"/>
              <a:t>을 전파</a:t>
            </a:r>
            <a:endParaRPr lang="en-US" altLang="ko-KR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BE0DB6-2730-BAA5-C7B4-9345F666FE73}"/>
              </a:ext>
            </a:extLst>
          </p:cNvPr>
          <p:cNvSpPr/>
          <p:nvPr/>
        </p:nvSpPr>
        <p:spPr>
          <a:xfrm>
            <a:off x="6432772" y="1368403"/>
            <a:ext cx="1847983" cy="2845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5FBD30-C421-4803-886B-B95E2D589804}"/>
              </a:ext>
            </a:extLst>
          </p:cNvPr>
          <p:cNvSpPr/>
          <p:nvPr/>
        </p:nvSpPr>
        <p:spPr>
          <a:xfrm>
            <a:off x="8478983" y="1368403"/>
            <a:ext cx="2270014" cy="2845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34F74-E22A-28F7-33E0-8E07E2B4DBBB}"/>
              </a:ext>
            </a:extLst>
          </p:cNvPr>
          <p:cNvSpPr txBox="1"/>
          <p:nvPr/>
        </p:nvSpPr>
        <p:spPr>
          <a:xfrm>
            <a:off x="6688997" y="1080268"/>
            <a:ext cx="1335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Encoding path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F85B9F-E623-FE1B-04B9-C3042A1E7957}"/>
              </a:ext>
            </a:extLst>
          </p:cNvPr>
          <p:cNvSpPr txBox="1"/>
          <p:nvPr/>
        </p:nvSpPr>
        <p:spPr>
          <a:xfrm>
            <a:off x="8946224" y="1080268"/>
            <a:ext cx="1335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Decoding path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A8D996-18AA-E987-95A2-A91B0E60DFBB}"/>
              </a:ext>
            </a:extLst>
          </p:cNvPr>
          <p:cNvSpPr/>
          <p:nvPr/>
        </p:nvSpPr>
        <p:spPr>
          <a:xfrm>
            <a:off x="6810042" y="1777645"/>
            <a:ext cx="3331485" cy="249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F3366A-921E-F6CA-24F6-E6F761195A8B}"/>
              </a:ext>
            </a:extLst>
          </p:cNvPr>
          <p:cNvSpPr/>
          <p:nvPr/>
        </p:nvSpPr>
        <p:spPr>
          <a:xfrm>
            <a:off x="7085001" y="2578457"/>
            <a:ext cx="2647284" cy="249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69A7C1-C78B-6627-1DB2-86FA2718494E}"/>
              </a:ext>
            </a:extLst>
          </p:cNvPr>
          <p:cNvSpPr/>
          <p:nvPr/>
        </p:nvSpPr>
        <p:spPr>
          <a:xfrm>
            <a:off x="7535943" y="3179618"/>
            <a:ext cx="1649756" cy="249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D96A86-9AFE-A171-6496-5AD6ED23A0C6}"/>
              </a:ext>
            </a:extLst>
          </p:cNvPr>
          <p:cNvSpPr/>
          <p:nvPr/>
        </p:nvSpPr>
        <p:spPr>
          <a:xfrm>
            <a:off x="8172050" y="3714148"/>
            <a:ext cx="390059" cy="249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B2DBC1-01EA-9F09-FE38-DEFF889C0D4F}"/>
              </a:ext>
            </a:extLst>
          </p:cNvPr>
          <p:cNvSpPr txBox="1"/>
          <p:nvPr/>
        </p:nvSpPr>
        <p:spPr>
          <a:xfrm>
            <a:off x="8517933" y="1518527"/>
            <a:ext cx="1335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Skip connection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299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4737DBE-45ED-CE5F-2A92-FD90335C75D0}"/>
              </a:ext>
            </a:extLst>
          </p:cNvPr>
          <p:cNvCxnSpPr>
            <a:cxnSpLocks/>
          </p:cNvCxnSpPr>
          <p:nvPr/>
        </p:nvCxnSpPr>
        <p:spPr>
          <a:xfrm>
            <a:off x="691388" y="928005"/>
            <a:ext cx="13736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72ECE6-9462-6032-F13C-97526CEB3F60}"/>
              </a:ext>
            </a:extLst>
          </p:cNvPr>
          <p:cNvSpPr txBox="1"/>
          <p:nvPr/>
        </p:nvSpPr>
        <p:spPr>
          <a:xfrm>
            <a:off x="792237" y="403610"/>
            <a:ext cx="1060752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Method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79523B-F50C-A937-4C39-0626D7F161A4}"/>
              </a:ext>
            </a:extLst>
          </p:cNvPr>
          <p:cNvSpPr txBox="1"/>
          <p:nvPr/>
        </p:nvSpPr>
        <p:spPr>
          <a:xfrm>
            <a:off x="833862" y="1202058"/>
            <a:ext cx="4850766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Multi-task learning network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convolution operation</a:t>
            </a:r>
          </a:p>
          <a:p>
            <a:pPr lvl="1"/>
            <a:r>
              <a:rPr lang="en-US" altLang="ko-KR" sz="1400" dirty="0"/>
              <a:t>conv(kernel size:3x3x3) + BN + 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down-sampling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lvl="1"/>
            <a:r>
              <a:rPr lang="en-US" altLang="ko-KR" sz="1400" dirty="0"/>
              <a:t>conv(kernel size:2x2x2,stride:2x2x2)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Stage 4,5,6</a:t>
            </a:r>
            <a:r>
              <a:rPr lang="ko-KR" altLang="en-US" sz="1400" dirty="0"/>
              <a:t>의 </a:t>
            </a:r>
            <a:r>
              <a:rPr lang="en-US" altLang="ko-KR" sz="1400" dirty="0"/>
              <a:t>feature map</a:t>
            </a:r>
            <a:r>
              <a:rPr lang="ko-KR" altLang="en-US" sz="1400" dirty="0"/>
              <a:t>이 분류 네트워크에 제공되어 공유된 </a:t>
            </a:r>
            <a:r>
              <a:rPr lang="en-US" altLang="ko-KR" sz="1400" dirty="0"/>
              <a:t>feature map</a:t>
            </a:r>
            <a:r>
              <a:rPr lang="ko-KR" altLang="en-US" sz="1400" dirty="0"/>
              <a:t>을 융합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융합된 </a:t>
            </a:r>
            <a:r>
              <a:rPr lang="en-US" altLang="ko-KR" sz="1400" dirty="0"/>
              <a:t>feature</a:t>
            </a:r>
            <a:r>
              <a:rPr lang="ko-KR" altLang="en-US" sz="1400" dirty="0"/>
              <a:t>가 두 </a:t>
            </a:r>
            <a:r>
              <a:rPr lang="en-US" altLang="ko-KR" sz="1400" dirty="0"/>
              <a:t>FC </a:t>
            </a:r>
            <a:r>
              <a:rPr lang="ko-KR" altLang="en-US" sz="1400" dirty="0"/>
              <a:t>레이어와 하나의 소프트 맥스에 의해 양성 또는 음성으로 예측</a:t>
            </a:r>
            <a:endParaRPr lang="en-US" altLang="ko-KR" sz="14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69ECACC-783D-DBAD-82C3-E4FDE4729BF6}"/>
              </a:ext>
            </a:extLst>
          </p:cNvPr>
          <p:cNvGrpSpPr/>
          <p:nvPr/>
        </p:nvGrpSpPr>
        <p:grpSpPr>
          <a:xfrm>
            <a:off x="6240941" y="1162765"/>
            <a:ext cx="5215246" cy="4532470"/>
            <a:chOff x="6513201" y="1927400"/>
            <a:chExt cx="4886561" cy="417844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E19CE37-D48D-347F-1080-AE6F5CC52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3201" y="1927400"/>
              <a:ext cx="4886561" cy="300319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178AE3F-8DF8-1B40-18EB-A8743C5C3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3201" y="4930599"/>
              <a:ext cx="4886561" cy="11752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889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4737DBE-45ED-CE5F-2A92-FD90335C75D0}"/>
              </a:ext>
            </a:extLst>
          </p:cNvPr>
          <p:cNvCxnSpPr>
            <a:cxnSpLocks/>
          </p:cNvCxnSpPr>
          <p:nvPr/>
        </p:nvCxnSpPr>
        <p:spPr>
          <a:xfrm>
            <a:off x="691388" y="928005"/>
            <a:ext cx="12898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72ECE6-9462-6032-F13C-97526CEB3F60}"/>
              </a:ext>
            </a:extLst>
          </p:cNvPr>
          <p:cNvSpPr txBox="1"/>
          <p:nvPr/>
        </p:nvSpPr>
        <p:spPr>
          <a:xfrm>
            <a:off x="792237" y="403610"/>
            <a:ext cx="1060752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579523B-F50C-A937-4C39-0626D7F161A4}"/>
                  </a:ext>
                </a:extLst>
              </p:cNvPr>
              <p:cNvSpPr txBox="1"/>
              <p:nvPr/>
            </p:nvSpPr>
            <p:spPr>
              <a:xfrm>
                <a:off x="833861" y="1202058"/>
                <a:ext cx="6716956" cy="3231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Multi-scale feature extraction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low-level features :</a:t>
                </a:r>
                <a:r>
                  <a:rPr lang="ko-KR" altLang="en-US" sz="1400" dirty="0"/>
                  <a:t> 모양과 경계 정보</a:t>
                </a:r>
                <a:endParaRPr lang="en-US" altLang="ko-K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high-level features :</a:t>
                </a:r>
                <a:r>
                  <a:rPr lang="ko-KR" altLang="en-US" sz="1400" dirty="0"/>
                  <a:t> 대상의 특징 정보</a:t>
                </a:r>
                <a:endParaRPr lang="en-US" altLang="ko-K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많은 컨볼루션 및 다운 샘플링은 작은 개체의 특징 추출 방해 </a:t>
                </a:r>
                <a:endParaRPr lang="en-US" altLang="ko-KR" sz="1400" dirty="0"/>
              </a:p>
              <a:p>
                <a:pPr lvl="1"/>
                <a:r>
                  <a:rPr lang="en-US" altLang="ko-KR" sz="1400" dirty="0"/>
                  <a:t>-&gt; </a:t>
                </a:r>
                <a:r>
                  <a:rPr lang="ko-KR" altLang="en-US" sz="1400" dirty="0"/>
                  <a:t>다중 스케일 네트워크 설계</a:t>
                </a:r>
                <a:endParaRPr lang="en-US" altLang="ko-K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feature map</a:t>
                </a:r>
                <a:r>
                  <a:rPr lang="ko-KR" altLang="en-US" sz="1400" dirty="0"/>
                  <a:t>의 크기가 다르고 직접 연결 불가</a:t>
                </a:r>
                <a:endParaRPr lang="en-US" altLang="ko-KR" sz="1400" dirty="0"/>
              </a:p>
              <a:p>
                <a:pPr lvl="1"/>
                <a:r>
                  <a:rPr lang="en-US" altLang="ko-KR" sz="1400" dirty="0"/>
                  <a:t>-&gt; GAP(Global Average Pooling)</a:t>
                </a:r>
                <a:r>
                  <a:rPr lang="ko-KR" altLang="en-US" sz="1400" dirty="0"/>
                  <a:t>을 사용하여 동일한 크기로 변환</a:t>
                </a:r>
                <a:r>
                  <a:rPr lang="en-US" altLang="ko-KR" sz="1400" dirty="0"/>
                  <a:t> </a:t>
                </a:r>
              </a:p>
              <a:p>
                <a:endParaRPr lang="en-US" altLang="ko-K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깊은 레이어의 </a:t>
                </a:r>
                <a:r>
                  <a:rPr lang="en-US" altLang="ko-KR" sz="1400" dirty="0"/>
                  <a:t>feature</a:t>
                </a:r>
                <a:r>
                  <a:rPr lang="ko-KR" altLang="en-US" sz="1400" dirty="0"/>
                  <a:t>는 얕은 레이어보다 진폭이 작아 얕은 레이어가 깊은 레이어를 지배할 수 있음</a:t>
                </a:r>
                <a:endParaRPr lang="en-US" altLang="ko-KR" sz="1400" dirty="0"/>
              </a:p>
              <a:p>
                <a:pPr lvl="1"/>
                <a:r>
                  <a:rPr lang="en-US" altLang="ko-KR" sz="1400" dirty="0"/>
                  <a:t>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/>
                  <a:t> norm</a:t>
                </a:r>
                <a:r>
                  <a:rPr lang="ko-KR" altLang="en-US" sz="1400" dirty="0"/>
                  <a:t>을 사용하여 여러 스케일의 </a:t>
                </a:r>
                <a:r>
                  <a:rPr lang="en-US" altLang="ko-KR" sz="1400" dirty="0"/>
                  <a:t>feature</a:t>
                </a:r>
                <a:r>
                  <a:rPr lang="ko-KR" altLang="en-US" sz="1400" dirty="0"/>
                  <a:t>를 정규화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579523B-F50C-A937-4C39-0626D7F16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61" y="1202058"/>
                <a:ext cx="6716956" cy="3231654"/>
              </a:xfrm>
              <a:prstGeom prst="rect">
                <a:avLst/>
              </a:prstGeom>
              <a:blipFill>
                <a:blip r:embed="rId3"/>
                <a:stretch>
                  <a:fillRect l="-635" t="-943" b="-1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6912272D-778A-CAC9-B97F-30A083679CDA}"/>
              </a:ext>
            </a:extLst>
          </p:cNvPr>
          <p:cNvGrpSpPr/>
          <p:nvPr/>
        </p:nvGrpSpPr>
        <p:grpSpPr>
          <a:xfrm>
            <a:off x="7550817" y="1394363"/>
            <a:ext cx="4170127" cy="4069273"/>
            <a:chOff x="6513201" y="1927400"/>
            <a:chExt cx="4886561" cy="417844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1F370EE-EB68-F6C6-9CD9-336C6FD22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3201" y="1927400"/>
              <a:ext cx="4886561" cy="300319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CE42F12-73D6-17D6-1FEA-14FAA1875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3201" y="4930599"/>
              <a:ext cx="4886561" cy="11752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125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4737DBE-45ED-CE5F-2A92-FD90335C75D0}"/>
              </a:ext>
            </a:extLst>
          </p:cNvPr>
          <p:cNvCxnSpPr>
            <a:cxnSpLocks/>
          </p:cNvCxnSpPr>
          <p:nvPr/>
        </p:nvCxnSpPr>
        <p:spPr>
          <a:xfrm>
            <a:off x="691388" y="928005"/>
            <a:ext cx="12898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72ECE6-9462-6032-F13C-97526CEB3F60}"/>
              </a:ext>
            </a:extLst>
          </p:cNvPr>
          <p:cNvSpPr txBox="1"/>
          <p:nvPr/>
        </p:nvSpPr>
        <p:spPr>
          <a:xfrm>
            <a:off x="792237" y="403610"/>
            <a:ext cx="1060752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Method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79523B-F50C-A937-4C39-0626D7F161A4}"/>
              </a:ext>
            </a:extLst>
          </p:cNvPr>
          <p:cNvSpPr txBox="1"/>
          <p:nvPr/>
        </p:nvSpPr>
        <p:spPr>
          <a:xfrm>
            <a:off x="833861" y="1202058"/>
            <a:ext cx="67169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Multi-scale feature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642A87FF-868E-AC76-1DC0-1713D2D021DF}"/>
              </a:ext>
            </a:extLst>
          </p:cNvPr>
          <p:cNvSpPr txBox="1"/>
          <p:nvPr/>
        </p:nvSpPr>
        <p:spPr>
          <a:xfrm>
            <a:off x="833860" y="1807295"/>
            <a:ext cx="91605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GMP: </a:t>
            </a:r>
            <a:r>
              <a:rPr lang="ko-KR" altLang="en-US" sz="1600" dirty="0"/>
              <a:t>최대 </a:t>
            </a:r>
            <a:r>
              <a:rPr lang="en-US" altLang="ko-KR" sz="1600" dirty="0"/>
              <a:t>voxel</a:t>
            </a:r>
            <a:r>
              <a:rPr lang="ko-KR" altLang="en-US" sz="1600" dirty="0"/>
              <a:t>을 사용해 유용한 공간을 무시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GAP : </a:t>
            </a:r>
            <a:r>
              <a:rPr lang="ko-KR" altLang="en-US" sz="1600" dirty="0"/>
              <a:t>평균 </a:t>
            </a:r>
            <a:r>
              <a:rPr lang="en-US" altLang="ko-KR" sz="1600" dirty="0"/>
              <a:t>voxel</a:t>
            </a:r>
            <a:r>
              <a:rPr lang="ko-KR" altLang="en-US" sz="1600" dirty="0"/>
              <a:t>을 사용해 이미지 공간 정보에 더 강력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FC : </a:t>
            </a:r>
            <a:r>
              <a:rPr lang="ko-KR" altLang="en-US" sz="1600" dirty="0"/>
              <a:t>훈련 시간 증가 </a:t>
            </a:r>
            <a:endParaRPr lang="en-US" altLang="ko-KR" sz="1600" dirty="0"/>
          </a:p>
        </p:txBody>
      </p:sp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940FAF18-446D-FF1F-0430-42DDC7989074}"/>
              </a:ext>
            </a:extLst>
          </p:cNvPr>
          <p:cNvGrpSpPr/>
          <p:nvPr/>
        </p:nvGrpSpPr>
        <p:grpSpPr>
          <a:xfrm>
            <a:off x="3426615" y="2737442"/>
            <a:ext cx="5338767" cy="3926137"/>
            <a:chOff x="3426616" y="2884513"/>
            <a:chExt cx="5338767" cy="3926137"/>
          </a:xfrm>
        </p:grpSpPr>
        <p:pic>
          <p:nvPicPr>
            <p:cNvPr id="316" name="그림 315">
              <a:extLst>
                <a:ext uri="{FF2B5EF4-FFF2-40B4-BE49-F238E27FC236}">
                  <a16:creationId xmlns:a16="http://schemas.microsoft.com/office/drawing/2014/main" id="{28E57B52-FA91-773F-0A76-1BB048A15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6616" y="2884513"/>
              <a:ext cx="5338767" cy="3926137"/>
            </a:xfrm>
            <a:prstGeom prst="rect">
              <a:avLst/>
            </a:prstGeom>
          </p:spPr>
        </p:pic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33D01781-7AF1-0FE4-CD2D-7DF03E19353C}"/>
                </a:ext>
              </a:extLst>
            </p:cNvPr>
            <p:cNvSpPr/>
            <p:nvPr/>
          </p:nvSpPr>
          <p:spPr>
            <a:xfrm>
              <a:off x="5671838" y="6400800"/>
              <a:ext cx="392191" cy="409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1135A328-A7B8-3DE6-A073-FA0850171E5F}"/>
                </a:ext>
              </a:extLst>
            </p:cNvPr>
            <p:cNvSpPr/>
            <p:nvPr/>
          </p:nvSpPr>
          <p:spPr>
            <a:xfrm>
              <a:off x="6064029" y="6400800"/>
              <a:ext cx="392191" cy="409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D3277E7E-CEC2-82CA-5AA1-9442D0BD8BD0}"/>
                </a:ext>
              </a:extLst>
            </p:cNvPr>
            <p:cNvSpPr/>
            <p:nvPr/>
          </p:nvSpPr>
          <p:spPr>
            <a:xfrm>
              <a:off x="6456220" y="6400800"/>
              <a:ext cx="392191" cy="409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AA152677-9CF3-A65B-E439-BD72D00900CE}"/>
                </a:ext>
              </a:extLst>
            </p:cNvPr>
            <p:cNvSpPr/>
            <p:nvPr/>
          </p:nvSpPr>
          <p:spPr>
            <a:xfrm>
              <a:off x="6848411" y="6400800"/>
              <a:ext cx="398585" cy="409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28" name="직선 연결선 327">
              <a:extLst>
                <a:ext uri="{FF2B5EF4-FFF2-40B4-BE49-F238E27FC236}">
                  <a16:creationId xmlns:a16="http://schemas.microsoft.com/office/drawing/2014/main" id="{F690B361-6C1D-E433-7771-E9EF31708246}"/>
                </a:ext>
              </a:extLst>
            </p:cNvPr>
            <p:cNvCxnSpPr>
              <a:cxnSpLocks/>
            </p:cNvCxnSpPr>
            <p:nvPr/>
          </p:nvCxnSpPr>
          <p:spPr>
            <a:xfrm>
              <a:off x="4009292" y="3460970"/>
              <a:ext cx="0" cy="116857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B6987639-2CAE-D531-407C-64E6ABEEBEBB}"/>
                </a:ext>
              </a:extLst>
            </p:cNvPr>
            <p:cNvCxnSpPr>
              <a:cxnSpLocks/>
            </p:cNvCxnSpPr>
            <p:nvPr/>
          </p:nvCxnSpPr>
          <p:spPr>
            <a:xfrm>
              <a:off x="3426616" y="4034869"/>
              <a:ext cx="1170962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91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4737DBE-45ED-CE5F-2A92-FD90335C75D0}"/>
              </a:ext>
            </a:extLst>
          </p:cNvPr>
          <p:cNvCxnSpPr>
            <a:cxnSpLocks/>
          </p:cNvCxnSpPr>
          <p:nvPr/>
        </p:nvCxnSpPr>
        <p:spPr>
          <a:xfrm>
            <a:off x="691388" y="928005"/>
            <a:ext cx="13126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72ECE6-9462-6032-F13C-97526CEB3F60}"/>
              </a:ext>
            </a:extLst>
          </p:cNvPr>
          <p:cNvSpPr txBox="1"/>
          <p:nvPr/>
        </p:nvSpPr>
        <p:spPr>
          <a:xfrm>
            <a:off x="792237" y="403610"/>
            <a:ext cx="1060752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Method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79523B-F50C-A937-4C39-0626D7F161A4}"/>
              </a:ext>
            </a:extLst>
          </p:cNvPr>
          <p:cNvSpPr txBox="1"/>
          <p:nvPr/>
        </p:nvSpPr>
        <p:spPr>
          <a:xfrm>
            <a:off x="833861" y="1202058"/>
            <a:ext cx="9276419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Iterative feature refinement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ABUS</a:t>
            </a:r>
            <a:r>
              <a:rPr lang="ko-KR" altLang="en-US" sz="1600" dirty="0"/>
              <a:t>는 노이즈가 심하고 종양의 경계가 모호</a:t>
            </a:r>
            <a:endParaRPr lang="en-US" altLang="ko-KR" sz="1600" dirty="0"/>
          </a:p>
          <a:p>
            <a:pPr lvl="1"/>
            <a:r>
              <a:rPr lang="en-US" altLang="ko-KR" sz="1600" dirty="0"/>
              <a:t>-&gt;</a:t>
            </a:r>
            <a:r>
              <a:rPr lang="ko-KR" altLang="en-US" sz="1600" dirty="0"/>
              <a:t>훈련 과정에서 반복적 특징 정제 전략을 사용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이전 반복의 분할 확률 맵을 사용하여 각 반복의 </a:t>
            </a:r>
            <a:r>
              <a:rPr lang="en-US" altLang="ko-KR" sz="1600" dirty="0"/>
              <a:t>feature</a:t>
            </a:r>
            <a:r>
              <a:rPr lang="ko-KR" altLang="en-US" sz="1600" dirty="0"/>
              <a:t>를 업데이트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분할 확률 </a:t>
            </a:r>
            <a:r>
              <a:rPr lang="ko-KR" altLang="en-US" sz="1600" dirty="0" err="1"/>
              <a:t>맵에</a:t>
            </a:r>
            <a:r>
              <a:rPr lang="ko-KR" altLang="en-US" sz="1600" dirty="0"/>
              <a:t> 이전 상황 정보가 포함되어 종양영역에 초점을 맞추도록 함</a:t>
            </a:r>
            <a:r>
              <a:rPr lang="en-US" altLang="ko-KR" sz="1600" dirty="0"/>
              <a:t>(stage</a:t>
            </a:r>
            <a:r>
              <a:rPr lang="ko-KR" altLang="en-US" sz="1600" dirty="0"/>
              <a:t> </a:t>
            </a:r>
            <a:r>
              <a:rPr lang="en-US" altLang="ko-KR" sz="1600" dirty="0"/>
              <a:t>9</a:t>
            </a:r>
            <a:r>
              <a:rPr lang="ko-KR" altLang="en-US" sz="1600" dirty="0"/>
              <a:t>에서 수행</a:t>
            </a:r>
            <a:r>
              <a:rPr lang="en-US" altLang="ko-KR" sz="16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27502E-0453-CC14-1C8D-16B8E0212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449" y="3691226"/>
            <a:ext cx="3535328" cy="27086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2883E78-B3C6-B573-E930-FC9792EE4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989" y="3836337"/>
            <a:ext cx="4283323" cy="256358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F2C823F-1837-A1C7-ECD0-903D9CCFE853}"/>
              </a:ext>
            </a:extLst>
          </p:cNvPr>
          <p:cNvSpPr/>
          <p:nvPr/>
        </p:nvSpPr>
        <p:spPr>
          <a:xfrm>
            <a:off x="1888089" y="3797373"/>
            <a:ext cx="3265803" cy="53683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0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8347</TotalTime>
  <Words>747</Words>
  <Application>Microsoft Office PowerPoint</Application>
  <PresentationFormat>와이드스크린</PresentationFormat>
  <Paragraphs>171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NexusSans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주윤상</dc:creator>
  <cp:lastModifiedBy>주윤상</cp:lastModifiedBy>
  <cp:revision>468</cp:revision>
  <dcterms:created xsi:type="dcterms:W3CDTF">2022-04-02T03:40:06Z</dcterms:created>
  <dcterms:modified xsi:type="dcterms:W3CDTF">2022-06-09T12:08:31Z</dcterms:modified>
</cp:coreProperties>
</file>