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01" r:id="rId3"/>
    <p:sldId id="302" r:id="rId4"/>
    <p:sldId id="303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003E-4B25-438D-8373-DEAB235E3E23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62B4-FD7B-49C6-B959-CCAD71B2F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5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0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7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3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7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1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3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6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6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5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6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822F0-2AC3-D6EF-271C-3EACC43A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A05D3-7D58-F52C-9E15-457F0D25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86E0B-A91A-37B0-771A-E362054F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69CC0-D59D-47DB-98BE-E3AB6DC4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A7C14-A514-8A17-6BF3-5D985943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8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7F53-062F-3D22-6212-53CD0E10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B8FC9-DEAE-32AF-B670-A716F972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38E65-3A87-3E38-001A-5E827A5E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4F57A-D150-E111-30EC-A7F80DC1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F1173-D59E-4059-4600-50F62AF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6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FF33D-9F26-87DE-B236-7F298ACA1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46524-DA38-B774-CD16-D2A5EB75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42C06-A45F-219F-1043-A2548620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2DB14-8153-33C1-65EA-C244E95C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C562D-1350-BA18-406C-F3A49F9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1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4146-1BB0-77AD-48A6-194D6172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EEC43-1E70-6ED8-A370-5D6D4A06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11B0A-CD10-3A59-A6EC-2A76CB49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62AD3-CA52-75BF-8ED3-507D5CC5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26A29-D4BE-32F4-2C9B-124F83FA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8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99C68-051A-B5CD-EF13-307B34A5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9A2C4-46C3-43FC-DEBB-6BB76ED3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DB51F-5BBC-F8C7-D857-DEB3B2D4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51DFA-FAEB-9F70-DC28-AE4A58AD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989C7-6AF2-B973-D65E-167864F4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9030A-CD5B-8500-07B8-98E56D05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7C7B9-E8E6-00B5-2DB1-E7213E3D7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93220-9BD5-2758-5C86-7EDE1539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865AC-B17E-0874-E6B5-51B7D28F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91A63-418E-57A4-CD4A-93E95A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6AE4F-1815-159D-12BE-3254204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069B-03C0-A058-1BA8-2E04A09D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63DDF-BCC4-3B9A-2379-0B739AB2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30BD1-5A7F-F95E-C109-31D6F0E4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CDBD3-458C-C0F9-F738-A47A43537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A37BB9-F1F5-2DBC-9A34-4CB535AC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9F2B1-6F2E-709E-EBD7-3B03F74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EC7F0-AF6A-50C8-20AF-21F1388C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4A1D6-8387-E988-0E47-DD4E4161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08A98-057F-0C8F-F8B2-5BBC72EC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AB0456-30E5-41AB-4F88-5427435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BFFA5-2B46-589A-6EC6-E296FDF7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DB6D4-33B7-2DF1-D604-09C3C961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EE2E58-08D6-B0CA-CD8B-B587C433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2EBC50-12FD-92D6-606F-000E8349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5E157-C116-BD6C-B6C4-C4CDFE7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E9A-3531-8038-B084-176F6324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95AA-8CAE-7F5C-FB33-CD09D830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C71A1-996F-D649-C7B5-DB03C300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4FB7-1E37-664F-2359-2E754E4C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57E95-4438-F81B-9B8B-0C48B3A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BAAF0-2A5A-FFF2-6288-8A8D69D2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D55D-BFB5-2B67-58F3-2C12A2D2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830DB-C043-A2F7-5AAE-CF30CC998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D1126-07A0-273D-B43A-8C2E1125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3B67C-A7CA-8691-121C-354088F5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BFAEB-1E30-60C6-2BE3-53BB3D0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030B0-6BC9-CC90-E843-339E799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7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A8E580-844F-9745-8470-D7806B87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41D4B-D973-EEC4-726C-F8172B83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5FF30-E8A2-8F8A-E54C-FB08BEE8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324A-EA40-40CD-8750-55D55D2A969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70C09-3034-81D2-9371-9286CD277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951D5-5737-C2F0-D9DF-A50A4BAD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C9C5D-C2E6-4123-9128-1F6A419C1648}"/>
              </a:ext>
            </a:extLst>
          </p:cNvPr>
          <p:cNvSpPr txBox="1"/>
          <p:nvPr/>
        </p:nvSpPr>
        <p:spPr>
          <a:xfrm>
            <a:off x="158619" y="404785"/>
            <a:ext cx="297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Lab Seminar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0820-DF2E-435C-8017-BAE7637697F3}"/>
              </a:ext>
            </a:extLst>
          </p:cNvPr>
          <p:cNvSpPr txBox="1"/>
          <p:nvPr/>
        </p:nvSpPr>
        <p:spPr>
          <a:xfrm>
            <a:off x="8901553" y="5821529"/>
            <a:ext cx="335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2022.08.18.</a:t>
            </a:r>
          </a:p>
          <a:p>
            <a:pPr algn="ctr"/>
            <a:r>
              <a:rPr lang="en-US" altLang="ko-KR" dirty="0"/>
              <a:t>Myeonghoe Lee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BE2E8B-AB68-3910-FB92-51B745E6E7A1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A882D7-F195-0A62-790E-8DB802FDFF44}"/>
              </a:ext>
            </a:extLst>
          </p:cNvPr>
          <p:cNvSpPr txBox="1"/>
          <p:nvPr/>
        </p:nvSpPr>
        <p:spPr>
          <a:xfrm>
            <a:off x="158619" y="989560"/>
            <a:ext cx="459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Intelligent Information Processing Lab</a:t>
            </a:r>
          </a:p>
        </p:txBody>
      </p:sp>
    </p:spTree>
    <p:extLst>
      <p:ext uri="{BB962C8B-B14F-4D97-AF65-F5344CB8AC3E}">
        <p14:creationId xmlns:p14="http://schemas.microsoft.com/office/powerpoint/2010/main" val="71671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Data and Experiment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10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190124-DC13-4BBB-5076-FD93C3E8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9" y="1118665"/>
            <a:ext cx="5130028" cy="2916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23E51-85C0-CEC5-26B3-47FF0EEBECA6}"/>
              </a:ext>
            </a:extLst>
          </p:cNvPr>
          <p:cNvSpPr txBox="1"/>
          <p:nvPr/>
        </p:nvSpPr>
        <p:spPr>
          <a:xfrm>
            <a:off x="883299" y="4342080"/>
            <a:ext cx="986245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/>
              <a:t>심장박동 분류에 </a:t>
            </a:r>
            <a:r>
              <a:rPr lang="en-US" altLang="ko-KR" dirty="0"/>
              <a:t>30~60ms </a:t>
            </a:r>
            <a:r>
              <a:rPr lang="ko-KR" altLang="en-US" dirty="0"/>
              <a:t>걸림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/>
              <a:t>최대 심박수 </a:t>
            </a:r>
            <a:r>
              <a:rPr lang="en-US" altLang="ko-KR" dirty="0"/>
              <a:t>200bpm </a:t>
            </a:r>
            <a:r>
              <a:rPr lang="ko-KR" altLang="en-US" dirty="0"/>
              <a:t>가정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300ms </a:t>
            </a: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/>
              <a:t>소형 및 저전력 하드웨어 플랫폼에서 지속적인 </a:t>
            </a:r>
            <a:r>
              <a:rPr lang="en-US" altLang="ko-KR" dirty="0"/>
              <a:t>ECG</a:t>
            </a:r>
            <a:r>
              <a:rPr lang="ko-KR" altLang="en-US" dirty="0"/>
              <a:t>분류를 위한 요구사항 충족함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96B95-BC48-784A-9DD4-A9C67D5844C7}"/>
              </a:ext>
            </a:extLst>
          </p:cNvPr>
          <p:cNvSpPr txBox="1"/>
          <p:nvPr/>
        </p:nvSpPr>
        <p:spPr>
          <a:xfrm>
            <a:off x="6490997" y="2577077"/>
            <a:ext cx="42547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/>
              <a:t>측정시간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 / </a:t>
            </a:r>
            <a:r>
              <a:rPr lang="ko-KR" altLang="en-US" dirty="0" err="1"/>
              <a:t>최대심박수</a:t>
            </a:r>
            <a:r>
              <a:rPr lang="en-US" altLang="ko-KR" dirty="0"/>
              <a:t>(bpm)</a:t>
            </a: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/>
              <a:t>60/200=0.3s=300ms</a:t>
            </a: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1s=1000ms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81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Discussion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11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BC6A6-D4E7-FEF2-8D17-135D3394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522" y="1460567"/>
            <a:ext cx="8290662" cy="43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Discussion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12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A835C-3A6D-65A6-8162-046C4BF4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74" y="1307412"/>
            <a:ext cx="8610272" cy="42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Conclusion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13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3C91D-A446-4061-E392-B63A02B4B5EC}"/>
              </a:ext>
            </a:extLst>
          </p:cNvPr>
          <p:cNvSpPr txBox="1"/>
          <p:nvPr/>
        </p:nvSpPr>
        <p:spPr>
          <a:xfrm>
            <a:off x="513183" y="1287624"/>
            <a:ext cx="1156062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/>
              <a:t>이전 연구에 비해 우수한 분류 성능을 달성하는 새로운 분류 알고리즘 제안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/>
              <a:t>연산능력이 부족한 </a:t>
            </a:r>
            <a:r>
              <a:rPr lang="en-US" altLang="ko-KR" dirty="0"/>
              <a:t>Wearable device</a:t>
            </a:r>
            <a:r>
              <a:rPr lang="ko-KR" altLang="en-US" dirty="0"/>
              <a:t>에서 지속적으로 실행하기 위한 기본 구성요건 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905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PAPER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C0E0953-93D6-8671-021E-A1BEDA13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8" y="1253256"/>
            <a:ext cx="4135920" cy="5201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07049C-43EC-1D9A-3E67-E4769B9DC66D}"/>
              </a:ext>
            </a:extLst>
          </p:cNvPr>
          <p:cNvSpPr txBox="1"/>
          <p:nvPr/>
        </p:nvSpPr>
        <p:spPr>
          <a:xfrm>
            <a:off x="4852072" y="2197892"/>
            <a:ext cx="652194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Title</a:t>
            </a:r>
            <a:r>
              <a:rPr lang="en-US" altLang="ko-KR" sz="1600" dirty="0"/>
              <a:t> : LSTM-Based ECG Classification for Continuous Monitoring on Personal Wearable Devices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Authors</a:t>
            </a:r>
            <a:r>
              <a:rPr lang="en-US" altLang="ko-KR" sz="1600" dirty="0"/>
              <a:t> :Saeed </a:t>
            </a:r>
            <a:r>
              <a:rPr lang="en-US" altLang="ko-KR" sz="1600" dirty="0" err="1"/>
              <a:t>Saadatnejad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Mohammadhosein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Oveisi</a:t>
            </a:r>
            <a:r>
              <a:rPr lang="en-US" altLang="ko-KR" sz="1600" dirty="0"/>
              <a:t>, and Matin Hashemi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Year</a:t>
            </a:r>
            <a:r>
              <a:rPr lang="en-US" altLang="ko-KR" sz="1600" dirty="0"/>
              <a:t> : 2020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Citations</a:t>
            </a:r>
            <a:r>
              <a:rPr lang="en-US" altLang="ko-KR" sz="1600" dirty="0"/>
              <a:t> : 114</a:t>
            </a:r>
          </a:p>
          <a:p>
            <a:endParaRPr lang="en-US" altLang="ko-KR" sz="1600" dirty="0"/>
          </a:p>
          <a:p>
            <a:r>
              <a:rPr lang="en-US" altLang="ko-KR" sz="1600" b="1" dirty="0" err="1">
                <a:latin typeface="+mj-lt"/>
              </a:rPr>
              <a:t>Jounal</a:t>
            </a:r>
            <a:r>
              <a:rPr lang="en-US" altLang="ko-KR" sz="1600" dirty="0">
                <a:latin typeface="+mj-lt"/>
              </a:rPr>
              <a:t> : </a:t>
            </a:r>
            <a:r>
              <a:rPr lang="en-US" altLang="ko-KR" sz="1600" b="0" i="0" u="none" strike="noStrike" dirty="0">
                <a:effectLst/>
                <a:latin typeface="Source Sans Pro" panose="020B0503030403020204" pitchFamily="34" charset="0"/>
              </a:rPr>
              <a:t>IEEE JOURNAL OF BIOMEDICAL AND HEALTH INFORMATICS</a:t>
            </a:r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b="1" dirty="0">
                <a:latin typeface="+mj-lt"/>
              </a:rPr>
              <a:t>Impact factor </a:t>
            </a:r>
            <a:r>
              <a:rPr lang="en-US" altLang="ko-KR" sz="1600" dirty="0">
                <a:latin typeface="+mj-lt"/>
              </a:rPr>
              <a:t>: 7.021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A91484F-6674-D2C2-ECA6-7DC98F00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2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ABSTRACT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94777EF-8F1F-19F4-5669-53C1FCE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3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E7F17-AFB2-ACA6-14F1-49BCD94534F3}"/>
              </a:ext>
            </a:extLst>
          </p:cNvPr>
          <p:cNvSpPr txBox="1"/>
          <p:nvPr/>
        </p:nvSpPr>
        <p:spPr>
          <a:xfrm>
            <a:off x="427130" y="1324808"/>
            <a:ext cx="1133774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처리능력이 제한적인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earable device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에서 심장 모니터링을 위한 심전도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ECG)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분류 알고리즘 제안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LSTM RNN</a:t>
            </a:r>
            <a:r>
              <a:rPr lang="ko-KR" altLang="en-US" dirty="0">
                <a:latin typeface="+mn-ea"/>
              </a:rPr>
              <a:t>으로 구성된 아키텍처 사용</a:t>
            </a: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다양한 하드웨어에서 측정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earable device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실시간으로 실행하기 위한 요구사항 충족</a:t>
            </a: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earable device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정확한 </a:t>
            </a:r>
            <a:r>
              <a:rPr lang="en-US" altLang="ko-KR" dirty="0">
                <a:latin typeface="+mn-ea"/>
              </a:rPr>
              <a:t>LSTM</a:t>
            </a:r>
            <a:r>
              <a:rPr lang="ko-KR" altLang="en-US" dirty="0">
                <a:latin typeface="+mn-ea"/>
              </a:rPr>
              <a:t>기반 심전도 분류로 지속적인 모니터링 제공</a:t>
            </a:r>
          </a:p>
        </p:txBody>
      </p:sp>
    </p:spTree>
    <p:extLst>
      <p:ext uri="{BB962C8B-B14F-4D97-AF65-F5344CB8AC3E}">
        <p14:creationId xmlns:p14="http://schemas.microsoft.com/office/powerpoint/2010/main" val="43418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4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7A85E-D6C4-AAB9-8B20-F4AB1C121347}"/>
              </a:ext>
            </a:extLst>
          </p:cNvPr>
          <p:cNvSpPr txBox="1"/>
          <p:nvPr/>
        </p:nvSpPr>
        <p:spPr>
          <a:xfrm>
            <a:off x="352485" y="1091543"/>
            <a:ext cx="1057366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 </a:t>
            </a:r>
            <a:r>
              <a:rPr lang="ko-KR" altLang="en-US" dirty="0">
                <a:latin typeface="맑은 고딕(본문)"/>
              </a:rPr>
              <a:t>심혈관 질환</a:t>
            </a:r>
            <a:r>
              <a:rPr lang="en-US" altLang="ko-KR" dirty="0">
                <a:latin typeface="맑은 고딕(본문)"/>
              </a:rPr>
              <a:t>(CVD)</a:t>
            </a:r>
            <a:r>
              <a:rPr lang="ko-KR" altLang="en-US" dirty="0">
                <a:latin typeface="맑은 고딕(본문)"/>
              </a:rPr>
              <a:t>은 세계에서 주요 사망 원인</a:t>
            </a:r>
            <a:endParaRPr lang="en-US" altLang="ko-KR" dirty="0">
              <a:latin typeface="맑은 고딕(본문)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 2015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CVD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로 사망한 사람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1,770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만명 추산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세계보건기구가 보고한 전세계 사망자의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31%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에 해당함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가장 중요한 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CVD</a:t>
            </a:r>
            <a:r>
              <a:rPr lang="ko-KR" altLang="en-US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 중 하나 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심장 부정맥</a:t>
            </a:r>
            <a:endParaRPr lang="en-US" altLang="ko-KR" dirty="0">
              <a:latin typeface="맑은 고딕(본문)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5625F76-9A22-9308-539C-D9FDA63C4991}"/>
              </a:ext>
            </a:extLst>
          </p:cNvPr>
          <p:cNvGrpSpPr/>
          <p:nvPr/>
        </p:nvGrpSpPr>
        <p:grpSpPr>
          <a:xfrm>
            <a:off x="548428" y="2869819"/>
            <a:ext cx="5998801" cy="1327458"/>
            <a:chOff x="444244" y="3960648"/>
            <a:chExt cx="5998801" cy="132745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4BAD426-5D5D-A8DA-CEEC-CEE43EF15C64}"/>
                </a:ext>
              </a:extLst>
            </p:cNvPr>
            <p:cNvGrpSpPr/>
            <p:nvPr/>
          </p:nvGrpSpPr>
          <p:grpSpPr>
            <a:xfrm>
              <a:off x="711206" y="3960648"/>
              <a:ext cx="5384794" cy="312263"/>
              <a:chOff x="681135" y="4168904"/>
              <a:chExt cx="5384794" cy="312263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146F03DB-7D31-2B1E-CB9D-094AAC800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094" y="4328762"/>
                <a:ext cx="5200261" cy="28633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CBBAF597-BD0F-BA4C-2F2B-32B09C2B7388}"/>
                  </a:ext>
                </a:extLst>
              </p:cNvPr>
              <p:cNvSpPr/>
              <p:nvPr/>
            </p:nvSpPr>
            <p:spPr>
              <a:xfrm>
                <a:off x="681135" y="4198776"/>
                <a:ext cx="279918" cy="28239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연결자 7">
                <a:extLst>
                  <a:ext uri="{FF2B5EF4-FFF2-40B4-BE49-F238E27FC236}">
                    <a16:creationId xmlns:a16="http://schemas.microsoft.com/office/drawing/2014/main" id="{1E3266B9-9536-1117-552C-4B07BCE928A1}"/>
                  </a:ext>
                </a:extLst>
              </p:cNvPr>
              <p:cNvSpPr/>
              <p:nvPr/>
            </p:nvSpPr>
            <p:spPr>
              <a:xfrm>
                <a:off x="1589314" y="4198775"/>
                <a:ext cx="279918" cy="28239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21230337-980A-4462-DB8B-BA7C8913F2F4}"/>
                  </a:ext>
                </a:extLst>
              </p:cNvPr>
              <p:cNvSpPr/>
              <p:nvPr/>
            </p:nvSpPr>
            <p:spPr>
              <a:xfrm>
                <a:off x="4931744" y="4168904"/>
                <a:ext cx="279918" cy="28239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순서도: 연결자 9">
                <a:extLst>
                  <a:ext uri="{FF2B5EF4-FFF2-40B4-BE49-F238E27FC236}">
                    <a16:creationId xmlns:a16="http://schemas.microsoft.com/office/drawing/2014/main" id="{8A2ECDEC-ED6A-6D82-6AA7-945B5C6F6936}"/>
                  </a:ext>
                </a:extLst>
              </p:cNvPr>
              <p:cNvSpPr/>
              <p:nvPr/>
            </p:nvSpPr>
            <p:spPr>
              <a:xfrm>
                <a:off x="4033926" y="4170137"/>
                <a:ext cx="279918" cy="28239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029FC2DA-0986-6FBD-1B17-51BBF3BE47AB}"/>
                  </a:ext>
                </a:extLst>
              </p:cNvPr>
              <p:cNvSpPr/>
              <p:nvPr/>
            </p:nvSpPr>
            <p:spPr>
              <a:xfrm>
                <a:off x="3238753" y="4198773"/>
                <a:ext cx="279918" cy="28239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연결자 11">
                <a:extLst>
                  <a:ext uri="{FF2B5EF4-FFF2-40B4-BE49-F238E27FC236}">
                    <a16:creationId xmlns:a16="http://schemas.microsoft.com/office/drawing/2014/main" id="{4627BBFF-676A-0D17-3C1D-66AB1018D157}"/>
                  </a:ext>
                </a:extLst>
              </p:cNvPr>
              <p:cNvSpPr/>
              <p:nvPr/>
            </p:nvSpPr>
            <p:spPr>
              <a:xfrm>
                <a:off x="2443581" y="4198774"/>
                <a:ext cx="279918" cy="28239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id="{CFD9E8C2-C3C8-8FA7-F175-9AC517A03B29}"/>
                  </a:ext>
                </a:extLst>
              </p:cNvPr>
              <p:cNvSpPr/>
              <p:nvPr/>
            </p:nvSpPr>
            <p:spPr>
              <a:xfrm>
                <a:off x="5786011" y="4187566"/>
                <a:ext cx="279918" cy="28239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584090-3FFA-5489-82E6-B9769F18D5B0}"/>
                </a:ext>
              </a:extLst>
            </p:cNvPr>
            <p:cNvSpPr txBox="1"/>
            <p:nvPr/>
          </p:nvSpPr>
          <p:spPr>
            <a:xfrm>
              <a:off x="444244" y="4486453"/>
              <a:ext cx="9740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병원진료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C55AD0-A44B-E3D9-E513-7064F9D73001}"/>
                </a:ext>
              </a:extLst>
            </p:cNvPr>
            <p:cNvSpPr txBox="1"/>
            <p:nvPr/>
          </p:nvSpPr>
          <p:spPr>
            <a:xfrm>
              <a:off x="2126606" y="4483944"/>
              <a:ext cx="9740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병원진료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5B29D1-56A2-9720-3FE6-30182C22CD5F}"/>
                </a:ext>
              </a:extLst>
            </p:cNvPr>
            <p:cNvSpPr txBox="1"/>
            <p:nvPr/>
          </p:nvSpPr>
          <p:spPr>
            <a:xfrm>
              <a:off x="3808968" y="4483944"/>
              <a:ext cx="9740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병원진료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A2561-C756-4948-443B-1497BD6476DD}"/>
                </a:ext>
              </a:extLst>
            </p:cNvPr>
            <p:cNvSpPr txBox="1"/>
            <p:nvPr/>
          </p:nvSpPr>
          <p:spPr>
            <a:xfrm>
              <a:off x="5469036" y="4483944"/>
              <a:ext cx="9740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병원진료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9904E8-DF2C-16C4-D891-3FF7303DCC65}"/>
                </a:ext>
              </a:extLst>
            </p:cNvPr>
            <p:cNvSpPr txBox="1"/>
            <p:nvPr/>
          </p:nvSpPr>
          <p:spPr>
            <a:xfrm>
              <a:off x="1098558" y="4977978"/>
              <a:ext cx="132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부정맥 발생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3688B4-9EBF-B257-D4E3-D6A6AF0B694A}"/>
                </a:ext>
              </a:extLst>
            </p:cNvPr>
            <p:cNvSpPr txBox="1"/>
            <p:nvPr/>
          </p:nvSpPr>
          <p:spPr>
            <a:xfrm>
              <a:off x="4492431" y="4977978"/>
              <a:ext cx="132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부정맥 발생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0E0D7A-84B0-9A12-B166-38EE1E2EF91D}"/>
                </a:ext>
              </a:extLst>
            </p:cNvPr>
            <p:cNvSpPr txBox="1"/>
            <p:nvPr/>
          </p:nvSpPr>
          <p:spPr>
            <a:xfrm>
              <a:off x="2882385" y="4980329"/>
              <a:ext cx="132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부정맥 발생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157090F-86C3-2097-9C30-E67930D33413}"/>
                </a:ext>
              </a:extLst>
            </p:cNvPr>
            <p:cNvCxnSpPr>
              <a:cxnSpLocks/>
              <a:stCxn id="8" idx="4"/>
              <a:endCxn id="20" idx="0"/>
            </p:cNvCxnSpPr>
            <p:nvPr/>
          </p:nvCxnSpPr>
          <p:spPr>
            <a:xfrm>
              <a:off x="1759344" y="4272910"/>
              <a:ext cx="0" cy="70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9FD4FA8-D78B-FF16-524C-2A673DE70361}"/>
                </a:ext>
              </a:extLst>
            </p:cNvPr>
            <p:cNvCxnSpPr>
              <a:cxnSpLocks/>
            </p:cNvCxnSpPr>
            <p:nvPr/>
          </p:nvCxnSpPr>
          <p:spPr>
            <a:xfrm>
              <a:off x="3407751" y="4283661"/>
              <a:ext cx="0" cy="70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B36C010-3860-B447-D9D6-A4DB1AF973B5}"/>
                </a:ext>
              </a:extLst>
            </p:cNvPr>
            <p:cNvCxnSpPr>
              <a:cxnSpLocks/>
            </p:cNvCxnSpPr>
            <p:nvPr/>
          </p:nvCxnSpPr>
          <p:spPr>
            <a:xfrm>
              <a:off x="5100744" y="4261701"/>
              <a:ext cx="0" cy="70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B4B246-4881-DBB6-3DE9-6E93F14181F5}"/>
              </a:ext>
            </a:extLst>
          </p:cNvPr>
          <p:cNvSpPr txBox="1"/>
          <p:nvPr/>
        </p:nvSpPr>
        <p:spPr>
          <a:xfrm>
            <a:off x="548428" y="4599992"/>
            <a:ext cx="1045236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 </a:t>
            </a:r>
            <a:r>
              <a:rPr lang="ko-KR" altLang="en-US" dirty="0"/>
              <a:t>훈련된 심장 전문의는 </a:t>
            </a:r>
            <a:r>
              <a:rPr lang="en-US" altLang="ko-KR" dirty="0"/>
              <a:t>ECG</a:t>
            </a:r>
            <a:r>
              <a:rPr lang="ko-KR" altLang="en-US" dirty="0"/>
              <a:t>파형을 육안으로 검사하여 부정맥 감지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 </a:t>
            </a:r>
            <a:r>
              <a:rPr lang="ko-KR" altLang="en-US" dirty="0"/>
              <a:t>부정맥은 초기단계에서 간헐적으로 짧은 시간 발생함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 </a:t>
            </a:r>
            <a:r>
              <a:rPr lang="ko-KR" altLang="en-US" dirty="0"/>
              <a:t>일상 생활에서 환자의 심장 박동을 지속적으로 모니터링 하는 것이 부정맥 감지에 매우 중요</a:t>
            </a:r>
          </a:p>
        </p:txBody>
      </p:sp>
    </p:spTree>
    <p:extLst>
      <p:ext uri="{BB962C8B-B14F-4D97-AF65-F5344CB8AC3E}">
        <p14:creationId xmlns:p14="http://schemas.microsoft.com/office/powerpoint/2010/main" val="236544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5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C9488-3975-DCCE-5B66-1A59AE3E0F04}"/>
              </a:ext>
            </a:extLst>
          </p:cNvPr>
          <p:cNvSpPr txBox="1"/>
          <p:nvPr/>
        </p:nvSpPr>
        <p:spPr>
          <a:xfrm>
            <a:off x="352485" y="1091543"/>
            <a:ext cx="113377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 LSTM RNN(Recurrent Neural Networks) </a:t>
            </a:r>
            <a:r>
              <a:rPr lang="ko-KR" altLang="en-US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기반의 새로운 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ECG </a:t>
            </a:r>
            <a:r>
              <a:rPr lang="ko-KR" altLang="en-US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분류 알고리즘 제안</a:t>
            </a:r>
            <a:endParaRPr lang="en-US" altLang="ko-KR" kern="0" dirty="0">
              <a:solidFill>
                <a:srgbClr val="000000"/>
              </a:solidFill>
              <a:latin typeface="맑은 고딕(본문)"/>
              <a:ea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93FD8-96C9-39DA-205C-61D98BE3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75" y="1705970"/>
            <a:ext cx="5172797" cy="4944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C3AE70-D4C0-2E5B-8FA7-1CFF65C7C845}"/>
              </a:ext>
            </a:extLst>
          </p:cNvPr>
          <p:cNvSpPr txBox="1"/>
          <p:nvPr/>
        </p:nvSpPr>
        <p:spPr>
          <a:xfrm>
            <a:off x="6179976" y="4178052"/>
            <a:ext cx="581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 </a:t>
            </a:r>
            <a:r>
              <a:rPr lang="ko-KR" altLang="en-US" dirty="0"/>
              <a:t>디지털화된 </a:t>
            </a:r>
            <a:r>
              <a:rPr lang="en-US" altLang="ko-KR" dirty="0"/>
              <a:t>ECG </a:t>
            </a:r>
            <a:r>
              <a:rPr lang="ko-KR" altLang="en-US" dirty="0"/>
              <a:t>샘플은 일련의 심장박동으로 분할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 </a:t>
            </a:r>
            <a:r>
              <a:rPr lang="en-US" altLang="ko-KR" dirty="0"/>
              <a:t>A,B </a:t>
            </a:r>
            <a:r>
              <a:rPr lang="ko-KR" altLang="en-US" dirty="0"/>
              <a:t>모델은 별도의 부정맥 예측을 한 다음 혼합하여                         모든 심장박동에 대한 최종 예측 형성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(본문)"/>
                <a:ea typeface="함초롬바탕" panose="02030604000101010101" pitchFamily="18" charset="-127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맑은 고딕(본문)"/>
                <a:ea typeface="함초롬바탕" panose="02030604000101010101" pitchFamily="18" charset="-127"/>
              </a:rPr>
              <a:t> </a:t>
            </a:r>
            <a:r>
              <a:rPr lang="ko-KR" altLang="en-US" dirty="0"/>
              <a:t>두 개의 은닉층이 있는 </a:t>
            </a:r>
            <a:r>
              <a:rPr lang="en-US" altLang="ko-KR" dirty="0"/>
              <a:t>MLP</a:t>
            </a:r>
            <a:r>
              <a:rPr lang="ko-KR" altLang="en-US" dirty="0"/>
              <a:t>를 사용하여 구현됨</a:t>
            </a:r>
            <a:r>
              <a:rPr lang="en-US" altLang="ko-KR" dirty="0"/>
              <a:t>.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0E1DED-C40C-5E8D-1FE6-40DF88AF6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66" y="1705970"/>
            <a:ext cx="3822441" cy="204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1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METHODS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6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E857E0-8A5E-12BD-F5D6-78F0487F11AE}"/>
              </a:ext>
            </a:extLst>
          </p:cNvPr>
          <p:cNvGrpSpPr/>
          <p:nvPr/>
        </p:nvGrpSpPr>
        <p:grpSpPr>
          <a:xfrm>
            <a:off x="977636" y="1443096"/>
            <a:ext cx="10040751" cy="3614095"/>
            <a:chOff x="856338" y="1325050"/>
            <a:chExt cx="10040751" cy="30007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CDC9A1-2D6D-49C0-F1BB-F8DED8EE9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338" y="1325050"/>
              <a:ext cx="10040751" cy="271500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149785-E6C3-3DDF-0B3E-50E87A793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5400" y="4040054"/>
              <a:ext cx="8897592" cy="28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40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METHODS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7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F2C32-D38A-F4B4-32AA-DA88182F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713" y="2047441"/>
            <a:ext cx="5401429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270EA9-3CFE-14C0-BAAD-07344AE37C3F}"/>
              </a:ext>
            </a:extLst>
          </p:cNvPr>
          <p:cNvSpPr txBox="1"/>
          <p:nvPr/>
        </p:nvSpPr>
        <p:spPr>
          <a:xfrm>
            <a:off x="1527626" y="4086101"/>
            <a:ext cx="9136746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데이터의 길이는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분</a:t>
            </a:r>
            <a:r>
              <a:rPr lang="en-US" altLang="ko-KR" dirty="0">
                <a:latin typeface="+mn-ea"/>
              </a:rPr>
              <a:t>(AAMI </a:t>
            </a:r>
            <a:r>
              <a:rPr lang="ko-KR" altLang="en-US" dirty="0">
                <a:latin typeface="+mn-ea"/>
              </a:rPr>
              <a:t>표준</a:t>
            </a:r>
            <a:r>
              <a:rPr lang="en-US" altLang="ko-KR" dirty="0">
                <a:latin typeface="+mn-ea"/>
              </a:rPr>
              <a:t>) |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훈련은 모든 환자에 대해 한번만 수행함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모델이 환자에 대해 훈련되면 해당 환자의 훈련된 모델로 지속적인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ECG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모니터링 및 심장박동분류 실시간으로 수행됨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(본문)"/>
                <a:ea typeface="함초롬바탕" panose="02030604000101010101" pitchFamily="18" charset="-127"/>
              </a:rPr>
              <a:t>. </a:t>
            </a:r>
            <a:endParaRPr lang="en-US" altLang="ko-KR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44332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Data and Experiment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8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83714-0702-28AF-F54D-B076F072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75" y="1469654"/>
            <a:ext cx="5249008" cy="3109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216B0C-CC22-80DA-57D3-0AA159D16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86" y="1469654"/>
            <a:ext cx="5296639" cy="3496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E979F-F8B6-55C4-3A45-8784EB850EC4}"/>
              </a:ext>
            </a:extLst>
          </p:cNvPr>
          <p:cNvSpPr txBox="1"/>
          <p:nvPr/>
        </p:nvSpPr>
        <p:spPr>
          <a:xfrm>
            <a:off x="829674" y="5320356"/>
            <a:ext cx="606564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/>
              <a:t>MIT-BIH ECG arrhythmia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/>
              <a:t>DS-100 : </a:t>
            </a:r>
            <a:r>
              <a:rPr lang="ko-KR" altLang="en-US" dirty="0"/>
              <a:t>다양한 심전도 샘플 포함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/>
              <a:t>DS-200 : </a:t>
            </a:r>
            <a:r>
              <a:rPr lang="ko-KR" altLang="en-US" dirty="0"/>
              <a:t>복잡한 심실 샘플 포함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1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42CDB88-0467-EC86-B085-06077585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" y="1147472"/>
            <a:ext cx="12192000" cy="42195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Data and Experiment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13A41A9-612E-1A1F-4F58-2ABB0D1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0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9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DB19F-83BE-17E6-5857-4C451B364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097" y="5440158"/>
            <a:ext cx="1995874" cy="11349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7FFA03-BDE4-338B-7390-FA0181403BA4}"/>
              </a:ext>
            </a:extLst>
          </p:cNvPr>
          <p:cNvSpPr/>
          <p:nvPr/>
        </p:nvSpPr>
        <p:spPr>
          <a:xfrm>
            <a:off x="1617307" y="2553380"/>
            <a:ext cx="10296330" cy="3857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1E6CBD-1E51-F797-EAA6-F24081DF1804}"/>
              </a:ext>
            </a:extLst>
          </p:cNvPr>
          <p:cNvSpPr/>
          <p:nvPr/>
        </p:nvSpPr>
        <p:spPr>
          <a:xfrm>
            <a:off x="1626637" y="3353248"/>
            <a:ext cx="10286999" cy="3857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FFEB0-1775-40AC-4178-8EC70D64351F}"/>
              </a:ext>
            </a:extLst>
          </p:cNvPr>
          <p:cNvSpPr/>
          <p:nvPr/>
        </p:nvSpPr>
        <p:spPr>
          <a:xfrm>
            <a:off x="1477346" y="4783396"/>
            <a:ext cx="10531152" cy="3857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410</Words>
  <Application>Microsoft Office PowerPoint</Application>
  <PresentationFormat>와이드스크린</PresentationFormat>
  <Paragraphs>88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맑은 고딕 (본문)</vt:lpstr>
      <vt:lpstr>맑은 고딕(본문)</vt:lpstr>
      <vt:lpstr>Arial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myeonghoe</dc:creator>
  <cp:lastModifiedBy>LEE myeonghoe</cp:lastModifiedBy>
  <cp:revision>70</cp:revision>
  <dcterms:created xsi:type="dcterms:W3CDTF">2022-08-14T06:58:21Z</dcterms:created>
  <dcterms:modified xsi:type="dcterms:W3CDTF">2022-08-18T04:36:37Z</dcterms:modified>
</cp:coreProperties>
</file>