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01" r:id="rId3"/>
    <p:sldId id="302" r:id="rId4"/>
    <p:sldId id="305" r:id="rId5"/>
    <p:sldId id="308" r:id="rId6"/>
    <p:sldId id="309" r:id="rId7"/>
    <p:sldId id="312" r:id="rId8"/>
    <p:sldId id="310" r:id="rId9"/>
    <p:sldId id="3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003E-4B25-438D-8373-DEAB235E3E23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62B4-FD7B-49C6-B959-CCAD71B2F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5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3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5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2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2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2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6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822F0-2AC3-D6EF-271C-3EACC43A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A05D3-7D58-F52C-9E15-457F0D25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86E0B-A91A-37B0-771A-E362054F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69CC0-D59D-47DB-98BE-E3AB6DC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A7C14-A514-8A17-6BF3-5D985943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7F53-062F-3D22-6212-53CD0E10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B8FC9-DEAE-32AF-B670-A716F972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38E65-3A87-3E38-001A-5E827A5E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4F57A-D150-E111-30EC-A7F80DC1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F1173-D59E-4059-4600-50F62AF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FF33D-9F26-87DE-B236-7F298ACA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46524-DA38-B774-CD16-D2A5EB75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42C06-A45F-219F-1043-A2548620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2DB14-8153-33C1-65EA-C244E95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C562D-1350-BA18-406C-F3A49F9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1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4146-1BB0-77AD-48A6-194D6172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EC43-1E70-6ED8-A370-5D6D4A06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11B0A-CD10-3A59-A6EC-2A76CB4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2AD3-CA52-75BF-8ED3-507D5CC5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26A29-D4BE-32F4-2C9B-124F83F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99C68-051A-B5CD-EF13-307B34A5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9A2C4-46C3-43FC-DEBB-6BB76ED3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DB51F-5BBC-F8C7-D857-DEB3B2D4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51DFA-FAEB-9F70-DC28-AE4A58AD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989C7-6AF2-B973-D65E-167864F4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030A-CD5B-8500-07B8-98E56D0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7C7B9-E8E6-00B5-2DB1-E7213E3D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93220-9BD5-2758-5C86-7EDE1539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865AC-B17E-0874-E6B5-51B7D28F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91A63-418E-57A4-CD4A-93E95A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AE4F-1815-159D-12BE-3254204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069B-03C0-A058-1BA8-2E04A09D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63DDF-BCC4-3B9A-2379-0B739AB2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30BD1-5A7F-F95E-C109-31D6F0E4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CDBD3-458C-C0F9-F738-A47A43537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37BB9-F1F5-2DBC-9A34-4CB535AC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9F2B1-6F2E-709E-EBD7-3B03F7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EC7F0-AF6A-50C8-20AF-21F1388C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4A1D6-8387-E988-0E47-DD4E4161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08A98-057F-0C8F-F8B2-5BBC72EC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B0456-30E5-41AB-4F88-5427435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BFFA5-2B46-589A-6EC6-E296FDF7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DB6D4-33B7-2DF1-D604-09C3C961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EE2E58-08D6-B0CA-CD8B-B587C43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2EBC50-12FD-92D6-606F-000E8349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5E157-C116-BD6C-B6C4-C4CDFE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E9A-3531-8038-B084-176F6324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95AA-8CAE-7F5C-FB33-CD09D830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C71A1-996F-D649-C7B5-DB03C300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4FB7-1E37-664F-2359-2E754E4C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57E95-4438-F81B-9B8B-0C48B3A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BAAF0-2A5A-FFF2-6288-8A8D69D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D55D-BFB5-2B67-58F3-2C12A2D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830DB-C043-A2F7-5AAE-CF30CC998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D1126-07A0-273D-B43A-8C2E1125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3B67C-A7CA-8691-121C-354088F5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BFAEB-1E30-60C6-2BE3-53BB3D0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030B0-6BC9-CC90-E843-339E799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8E580-844F-9745-8470-D7806B87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41D4B-D973-EEC4-726C-F8172B83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5FF30-E8A2-8F8A-E54C-FB08BEE8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324A-EA40-40CD-8750-55D55D2A969A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70C09-3034-81D2-9371-9286CD277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951D5-5737-C2F0-D9DF-A50A4BAD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605-2B4E-49A5-9EDA-1A418CE19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C9C5D-C2E6-4123-9128-1F6A419C1648}"/>
              </a:ext>
            </a:extLst>
          </p:cNvPr>
          <p:cNvSpPr txBox="1"/>
          <p:nvPr/>
        </p:nvSpPr>
        <p:spPr>
          <a:xfrm>
            <a:off x="158619" y="404785"/>
            <a:ext cx="297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Lab Seminar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0820-DF2E-435C-8017-BAE7637697F3}"/>
              </a:ext>
            </a:extLst>
          </p:cNvPr>
          <p:cNvSpPr txBox="1"/>
          <p:nvPr/>
        </p:nvSpPr>
        <p:spPr>
          <a:xfrm>
            <a:off x="8901553" y="5821529"/>
            <a:ext cx="335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2022.09.01.</a:t>
            </a:r>
          </a:p>
          <a:p>
            <a:pPr algn="ctr"/>
            <a:r>
              <a:rPr lang="en-US" altLang="ko-KR" dirty="0"/>
              <a:t>Myeonghoe Lee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BE2E8B-AB68-3910-FB92-51B745E6E7A1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882D7-F195-0A62-790E-8DB802FDFF44}"/>
              </a:ext>
            </a:extLst>
          </p:cNvPr>
          <p:cNvSpPr txBox="1"/>
          <p:nvPr/>
        </p:nvSpPr>
        <p:spPr>
          <a:xfrm>
            <a:off x="158619" y="989560"/>
            <a:ext cx="459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Intelligent Information Processing Lab</a:t>
            </a:r>
          </a:p>
        </p:txBody>
      </p:sp>
    </p:spTree>
    <p:extLst>
      <p:ext uri="{BB962C8B-B14F-4D97-AF65-F5344CB8AC3E}">
        <p14:creationId xmlns:p14="http://schemas.microsoft.com/office/powerpoint/2010/main" val="7167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PAPER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7049C-43EC-1D9A-3E67-E4769B9DC66D}"/>
              </a:ext>
            </a:extLst>
          </p:cNvPr>
          <p:cNvSpPr txBox="1"/>
          <p:nvPr/>
        </p:nvSpPr>
        <p:spPr>
          <a:xfrm>
            <a:off x="5775648" y="2028616"/>
            <a:ext cx="64163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Title</a:t>
            </a:r>
            <a:r>
              <a:rPr lang="en-US" altLang="ko-KR" sz="1600" dirty="0"/>
              <a:t> :CNN-LSTM Based Model for ECG Arrhythmias and Myocardial Infarction Classification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Authors</a:t>
            </a:r>
            <a:r>
              <a:rPr lang="en-US" altLang="ko-KR" sz="1600" dirty="0"/>
              <a:t>  :Lana </a:t>
            </a:r>
            <a:r>
              <a:rPr lang="en-US" altLang="ko-KR" sz="1600" dirty="0" err="1"/>
              <a:t>Abdulrazaq</a:t>
            </a:r>
            <a:r>
              <a:rPr lang="en-US" altLang="ko-KR" sz="1600" dirty="0"/>
              <a:t> Abdullah, </a:t>
            </a:r>
            <a:r>
              <a:rPr lang="en-US" altLang="ko-KR" sz="1600" dirty="0" err="1"/>
              <a:t>Muzhir</a:t>
            </a:r>
            <a:r>
              <a:rPr lang="en-US" altLang="ko-KR" sz="1600" dirty="0"/>
              <a:t> Shaban Al-Ani1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Year</a:t>
            </a:r>
            <a:r>
              <a:rPr lang="en-US" altLang="ko-KR" sz="1600" dirty="0"/>
              <a:t> : 2020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Citations</a:t>
            </a:r>
            <a:r>
              <a:rPr lang="en-US" altLang="ko-KR" sz="1600" dirty="0"/>
              <a:t> : 5 (Google Scholar)</a:t>
            </a:r>
          </a:p>
          <a:p>
            <a:endParaRPr lang="en-US" altLang="ko-KR" sz="1600" dirty="0"/>
          </a:p>
          <a:p>
            <a:r>
              <a:rPr lang="en-US" altLang="ko-KR" sz="1600" b="1" dirty="0" err="1">
                <a:latin typeface="+mj-lt"/>
              </a:rPr>
              <a:t>Jounal</a:t>
            </a:r>
            <a:r>
              <a:rPr lang="en-US" altLang="ko-KR" sz="1600" dirty="0">
                <a:latin typeface="+mj-lt"/>
              </a:rPr>
              <a:t> : </a:t>
            </a:r>
            <a:r>
              <a:rPr lang="en-US" altLang="ko-KR" sz="1600" dirty="0">
                <a:latin typeface="Source Sans Pro" panose="020B0503030403020204" pitchFamily="34" charset="0"/>
              </a:rPr>
              <a:t>ASTES</a:t>
            </a:r>
            <a:endParaRPr lang="en-US" altLang="ko-KR" sz="1600" dirty="0">
              <a:latin typeface="+mj-lt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A91484F-6674-D2C2-ECA6-7DC98F00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2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CD4E7-292B-06AD-E8AC-41E8AA98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5" y="1181670"/>
            <a:ext cx="5265240" cy="53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ABSTRACT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3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E7F17-AFB2-ACA6-14F1-49BCD94534F3}"/>
              </a:ext>
            </a:extLst>
          </p:cNvPr>
          <p:cNvSpPr txBox="1"/>
          <p:nvPr/>
        </p:nvSpPr>
        <p:spPr>
          <a:xfrm>
            <a:off x="427130" y="1324808"/>
            <a:ext cx="1133774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1</a:t>
            </a:r>
            <a:r>
              <a:rPr lang="en-US" altLang="ko-KR" dirty="0">
                <a:latin typeface="+mn-ea"/>
              </a:rPr>
              <a:t>D CNN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LSTM</a:t>
            </a:r>
            <a:r>
              <a:rPr lang="ko-KR" altLang="en-US" dirty="0">
                <a:latin typeface="+mn-ea"/>
              </a:rPr>
              <a:t>의 구현을 사용하여 정확한 분류 및 모니터링 시스템 제안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en-US" altLang="ko-KR" dirty="0">
                <a:latin typeface="+mn-ea"/>
              </a:rPr>
              <a:t>CNN-LSTM </a:t>
            </a:r>
            <a:r>
              <a:rPr lang="ko-KR" altLang="en-US" dirty="0">
                <a:latin typeface="+mn-ea"/>
              </a:rPr>
              <a:t>모델의 결과는 여러 최신기술보다 우수한 성능 입증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ko-KR" altLang="en-US" dirty="0">
                <a:latin typeface="+mn-ea"/>
              </a:rPr>
              <a:t>심근경색</a:t>
            </a:r>
            <a:r>
              <a:rPr lang="en-US" altLang="ko-KR" dirty="0">
                <a:latin typeface="+mn-ea"/>
              </a:rPr>
              <a:t>(MI) </a:t>
            </a:r>
            <a:r>
              <a:rPr lang="ko-KR" altLang="en-US" dirty="0">
                <a:latin typeface="+mn-ea"/>
              </a:rPr>
              <a:t>및 부정맥 분류 정확도 향상</a:t>
            </a:r>
          </a:p>
        </p:txBody>
      </p:sp>
    </p:spTree>
    <p:extLst>
      <p:ext uri="{BB962C8B-B14F-4D97-AF65-F5344CB8AC3E}">
        <p14:creationId xmlns:p14="http://schemas.microsoft.com/office/powerpoint/2010/main" val="43418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4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82F7-6677-0269-426B-CB80E3215270}"/>
              </a:ext>
            </a:extLst>
          </p:cNvPr>
          <p:cNvSpPr txBox="1"/>
          <p:nvPr/>
        </p:nvSpPr>
        <p:spPr>
          <a:xfrm>
            <a:off x="427129" y="1324808"/>
            <a:ext cx="114123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en-US" altLang="ko-KR" dirty="0"/>
              <a:t>ECG </a:t>
            </a:r>
            <a:r>
              <a:rPr lang="ko-KR" altLang="en-US" dirty="0"/>
              <a:t>신호는 다양한 형태가 있기 때문에 수동 진단이 어려움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en-US" altLang="ko-KR" dirty="0"/>
              <a:t>DWT,</a:t>
            </a:r>
            <a:r>
              <a:rPr lang="ko-KR" altLang="en-US" dirty="0"/>
              <a:t> </a:t>
            </a:r>
            <a:r>
              <a:rPr lang="en-US" altLang="ko-KR" dirty="0"/>
              <a:t>WT,</a:t>
            </a:r>
            <a:r>
              <a:rPr lang="ko-KR" altLang="en-US" dirty="0"/>
              <a:t> </a:t>
            </a:r>
            <a:r>
              <a:rPr lang="en-US" altLang="ko-KR" dirty="0"/>
              <a:t>MFCC</a:t>
            </a:r>
            <a:r>
              <a:rPr lang="en-US" altLang="ko-KR" sz="1000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ECG</a:t>
            </a:r>
            <a:r>
              <a:rPr lang="ko-KR" altLang="en-US" dirty="0"/>
              <a:t>신호에서 특징을 추출하는 다양한 접근 방식 존재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으로 구성된 하이브리드 모델을 제안함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r>
              <a:rPr lang="en-US" altLang="ko-KR" dirty="0"/>
              <a:t>DWT</a:t>
            </a:r>
            <a:r>
              <a:rPr lang="en-US" altLang="ko-KR" sz="1400" dirty="0"/>
              <a:t>(Discrete Wavelet Transform)</a:t>
            </a:r>
          </a:p>
          <a:p>
            <a:r>
              <a:rPr lang="en-US" altLang="ko-KR" dirty="0"/>
              <a:t>WT</a:t>
            </a:r>
            <a:r>
              <a:rPr lang="en-US" altLang="ko-KR" sz="1400" dirty="0"/>
              <a:t>(Wavelet Transform)</a:t>
            </a:r>
            <a:br>
              <a:rPr lang="en-US" altLang="ko-KR" sz="1400" dirty="0"/>
            </a:br>
            <a:r>
              <a:rPr lang="en-US" altLang="ko-KR" dirty="0"/>
              <a:t>MFCC</a:t>
            </a:r>
            <a:r>
              <a:rPr lang="en-US" altLang="ko-KR" sz="1400" dirty="0"/>
              <a:t>(Mel Frequency Coefficient </a:t>
            </a:r>
            <a:r>
              <a:rPr lang="en-US" altLang="ko-KR" sz="1400" dirty="0" err="1"/>
              <a:t>Cepstrum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63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Background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3EF91CA7-20C2-EB12-C6C8-9FC1D4714271}"/>
              </a:ext>
            </a:extLst>
          </p:cNvPr>
          <p:cNvGrpSpPr/>
          <p:nvPr/>
        </p:nvGrpSpPr>
        <p:grpSpPr>
          <a:xfrm>
            <a:off x="1381370" y="1188716"/>
            <a:ext cx="9429259" cy="4662320"/>
            <a:chOff x="567466" y="1011434"/>
            <a:chExt cx="9429259" cy="46623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90D3D6-C2C2-88FD-196E-9B28A221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66" y="2145957"/>
              <a:ext cx="1221196" cy="691454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3FD7B0-C508-D204-7AF0-EA7074F3BC7D}"/>
                </a:ext>
              </a:extLst>
            </p:cNvPr>
            <p:cNvGrpSpPr/>
            <p:nvPr/>
          </p:nvGrpSpPr>
          <p:grpSpPr>
            <a:xfrm>
              <a:off x="2228098" y="1446790"/>
              <a:ext cx="1056622" cy="2273936"/>
              <a:chOff x="2198888" y="1185531"/>
              <a:chExt cx="1586204" cy="31158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07D2B98-9921-F23E-124A-BB9588F01C8A}"/>
                  </a:ext>
                </a:extLst>
              </p:cNvPr>
              <p:cNvSpPr/>
              <p:nvPr/>
            </p:nvSpPr>
            <p:spPr>
              <a:xfrm>
                <a:off x="2198888" y="1185531"/>
                <a:ext cx="1586204" cy="31158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ECG signals (744 fragments) | IEEE DataPort">
                <a:extLst>
                  <a:ext uri="{FF2B5EF4-FFF2-40B4-BE49-F238E27FC236}">
                    <a16:creationId xmlns:a16="http://schemas.microsoft.com/office/drawing/2014/main" id="{0E7703CC-CF20-9197-1B13-4991E83AE5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469" y="1273402"/>
                <a:ext cx="1241508" cy="71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ECG signals (744 fragments) | IEEE DataPort">
                <a:extLst>
                  <a:ext uri="{FF2B5EF4-FFF2-40B4-BE49-F238E27FC236}">
                    <a16:creationId xmlns:a16="http://schemas.microsoft.com/office/drawing/2014/main" id="{B42BD6F7-A9B5-E03D-F068-6341C3FBF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469" y="2001921"/>
                <a:ext cx="1241508" cy="71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ECG signals (744 fragments) | IEEE DataPort">
                <a:extLst>
                  <a:ext uri="{FF2B5EF4-FFF2-40B4-BE49-F238E27FC236}">
                    <a16:creationId xmlns:a16="http://schemas.microsoft.com/office/drawing/2014/main" id="{EFB11F1E-7B14-82FD-8F57-E45676045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469" y="2730442"/>
                <a:ext cx="1241508" cy="71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ECG signals (744 fragments) | IEEE DataPort">
                <a:extLst>
                  <a:ext uri="{FF2B5EF4-FFF2-40B4-BE49-F238E27FC236}">
                    <a16:creationId xmlns:a16="http://schemas.microsoft.com/office/drawing/2014/main" id="{DC26FE9C-F62D-CCD6-42AC-9F1DE8F7B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469" y="3449077"/>
                <a:ext cx="1241508" cy="71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A135A5-285B-0B69-006C-DD5C9621FBC0}"/>
                </a:ext>
              </a:extLst>
            </p:cNvPr>
            <p:cNvSpPr/>
            <p:nvPr/>
          </p:nvSpPr>
          <p:spPr>
            <a:xfrm>
              <a:off x="3724155" y="1469068"/>
              <a:ext cx="4029585" cy="206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B46CEB-C9E2-EFE3-8F5A-6E408087363B}"/>
                </a:ext>
              </a:extLst>
            </p:cNvPr>
            <p:cNvSpPr/>
            <p:nvPr/>
          </p:nvSpPr>
          <p:spPr>
            <a:xfrm>
              <a:off x="3840989" y="1891877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A8867F-DB75-DDFB-C9FA-5B4F35A4957F}"/>
                </a:ext>
              </a:extLst>
            </p:cNvPr>
            <p:cNvSpPr/>
            <p:nvPr/>
          </p:nvSpPr>
          <p:spPr>
            <a:xfrm>
              <a:off x="3937482" y="1979609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3EDB57-A9A7-D585-A27A-2E360BA9CF22}"/>
                </a:ext>
              </a:extLst>
            </p:cNvPr>
            <p:cNvSpPr/>
            <p:nvPr/>
          </p:nvSpPr>
          <p:spPr>
            <a:xfrm>
              <a:off x="4033975" y="2067341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6F1419-317A-CC6C-67FB-A4FD2A208DAE}"/>
                </a:ext>
              </a:extLst>
            </p:cNvPr>
            <p:cNvSpPr/>
            <p:nvPr/>
          </p:nvSpPr>
          <p:spPr>
            <a:xfrm>
              <a:off x="4473459" y="1892484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95EE64-C49D-4BBC-6383-1BFFF159BD68}"/>
                </a:ext>
              </a:extLst>
            </p:cNvPr>
            <p:cNvSpPr/>
            <p:nvPr/>
          </p:nvSpPr>
          <p:spPr>
            <a:xfrm>
              <a:off x="4569952" y="1980216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B00A33-3ADE-BBD4-3339-91E54C6C791A}"/>
                </a:ext>
              </a:extLst>
            </p:cNvPr>
            <p:cNvSpPr/>
            <p:nvPr/>
          </p:nvSpPr>
          <p:spPr>
            <a:xfrm>
              <a:off x="4666446" y="2067948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2D3334-A120-EAD3-BB4D-5F1FC94AA58E}"/>
                </a:ext>
              </a:extLst>
            </p:cNvPr>
            <p:cNvSpPr/>
            <p:nvPr/>
          </p:nvSpPr>
          <p:spPr>
            <a:xfrm>
              <a:off x="5107754" y="1922932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DA4C87-4A92-9EEA-F3F6-4B1292B16B0B}"/>
                </a:ext>
              </a:extLst>
            </p:cNvPr>
            <p:cNvSpPr/>
            <p:nvPr/>
          </p:nvSpPr>
          <p:spPr>
            <a:xfrm>
              <a:off x="5204247" y="2010664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87F8B9-9BC9-28F1-F18C-D0E6E0496BD4}"/>
                </a:ext>
              </a:extLst>
            </p:cNvPr>
            <p:cNvSpPr/>
            <p:nvPr/>
          </p:nvSpPr>
          <p:spPr>
            <a:xfrm>
              <a:off x="5300740" y="2098395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BB1BF3-2823-D829-8BFE-4A9A03D0A36A}"/>
                </a:ext>
              </a:extLst>
            </p:cNvPr>
            <p:cNvSpPr/>
            <p:nvPr/>
          </p:nvSpPr>
          <p:spPr>
            <a:xfrm>
              <a:off x="5774154" y="1926665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1B2B0C-D4F6-3319-41FD-09C4B8490A22}"/>
                </a:ext>
              </a:extLst>
            </p:cNvPr>
            <p:cNvSpPr/>
            <p:nvPr/>
          </p:nvSpPr>
          <p:spPr>
            <a:xfrm>
              <a:off x="5870647" y="2014397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E5D2A6-41BC-31AC-457E-37BE63C496DC}"/>
                </a:ext>
              </a:extLst>
            </p:cNvPr>
            <p:cNvSpPr/>
            <p:nvPr/>
          </p:nvSpPr>
          <p:spPr>
            <a:xfrm>
              <a:off x="5967140" y="2102129"/>
              <a:ext cx="330834" cy="1328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FDEA0D-D11D-92BD-171A-88FCF4FB28C5}"/>
                </a:ext>
              </a:extLst>
            </p:cNvPr>
            <p:cNvSpPr/>
            <p:nvPr/>
          </p:nvSpPr>
          <p:spPr>
            <a:xfrm>
              <a:off x="6570471" y="2014397"/>
              <a:ext cx="330834" cy="14125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3512D9-B129-3B7C-260E-24E689D73CC7}"/>
                </a:ext>
              </a:extLst>
            </p:cNvPr>
            <p:cNvSpPr/>
            <p:nvPr/>
          </p:nvSpPr>
          <p:spPr>
            <a:xfrm>
              <a:off x="7168052" y="2014397"/>
              <a:ext cx="330834" cy="14125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594E121-A484-4304-3C30-B13D66C9E6B3}"/>
                </a:ext>
              </a:extLst>
            </p:cNvPr>
            <p:cNvGrpSpPr/>
            <p:nvPr/>
          </p:nvGrpSpPr>
          <p:grpSpPr>
            <a:xfrm>
              <a:off x="5631575" y="3884504"/>
              <a:ext cx="2122165" cy="1265995"/>
              <a:chOff x="5631575" y="3884504"/>
              <a:chExt cx="2122165" cy="126599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B701667-8D03-514A-4198-8006EC9013E5}"/>
                  </a:ext>
                </a:extLst>
              </p:cNvPr>
              <p:cNvSpPr/>
              <p:nvPr/>
            </p:nvSpPr>
            <p:spPr>
              <a:xfrm>
                <a:off x="5631575" y="3884504"/>
                <a:ext cx="2122165" cy="12659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935D79E-8756-E737-1777-DF289A29E5D1}"/>
                  </a:ext>
                </a:extLst>
              </p:cNvPr>
              <p:cNvSpPr/>
              <p:nvPr/>
            </p:nvSpPr>
            <p:spPr>
              <a:xfrm>
                <a:off x="5766472" y="3943462"/>
                <a:ext cx="179131" cy="11425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EC3685D-1C9D-5414-40B1-1ACD6A494A33}"/>
                  </a:ext>
                </a:extLst>
              </p:cNvPr>
              <p:cNvSpPr/>
              <p:nvPr/>
            </p:nvSpPr>
            <p:spPr>
              <a:xfrm>
                <a:off x="6129515" y="3943462"/>
                <a:ext cx="179131" cy="11425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CACC466-8FE8-3589-57FB-6EA23C213A44}"/>
                  </a:ext>
                </a:extLst>
              </p:cNvPr>
              <p:cNvSpPr/>
              <p:nvPr/>
            </p:nvSpPr>
            <p:spPr>
              <a:xfrm>
                <a:off x="6500822" y="3943462"/>
                <a:ext cx="439855" cy="11425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51CE5B9-E779-9E88-384F-FACFD8D712A7}"/>
                  </a:ext>
                </a:extLst>
              </p:cNvPr>
              <p:cNvSpPr/>
              <p:nvPr/>
            </p:nvSpPr>
            <p:spPr>
              <a:xfrm>
                <a:off x="7165731" y="3943462"/>
                <a:ext cx="439855" cy="11425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35573BF5-382E-2B0C-39A9-4DD8CB5B1299}"/>
                </a:ext>
              </a:extLst>
            </p:cNvPr>
            <p:cNvSpPr/>
            <p:nvPr/>
          </p:nvSpPr>
          <p:spPr>
            <a:xfrm>
              <a:off x="1856118" y="2545436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17B9502A-C9AC-2A64-7C28-463EAE9BBD8C}"/>
                </a:ext>
              </a:extLst>
            </p:cNvPr>
            <p:cNvSpPr/>
            <p:nvPr/>
          </p:nvSpPr>
          <p:spPr>
            <a:xfrm>
              <a:off x="3321893" y="2545436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67E9C36-D018-6C21-3418-2DEAE6C11E5E}"/>
                </a:ext>
              </a:extLst>
            </p:cNvPr>
            <p:cNvCxnSpPr>
              <a:cxnSpLocks/>
              <a:stCxn id="22" idx="2"/>
              <a:endCxn id="29" idx="1"/>
            </p:cNvCxnSpPr>
            <p:nvPr/>
          </p:nvCxnSpPr>
          <p:spPr>
            <a:xfrm rot="5400000">
              <a:off x="5338636" y="3723580"/>
              <a:ext cx="1086861" cy="500982"/>
            </a:xfrm>
            <a:prstGeom prst="bentConnector4">
              <a:avLst>
                <a:gd name="adj1" fmla="val 20879"/>
                <a:gd name="adj2" fmla="val 1456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29527B09-A67E-0243-496A-780C011CBD9A}"/>
                </a:ext>
              </a:extLst>
            </p:cNvPr>
            <p:cNvSpPr/>
            <p:nvPr/>
          </p:nvSpPr>
          <p:spPr>
            <a:xfrm>
              <a:off x="7750073" y="2130460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A0D5FE7B-65B6-9C26-290B-C91D8222CE5A}"/>
                </a:ext>
              </a:extLst>
            </p:cNvPr>
            <p:cNvSpPr/>
            <p:nvPr/>
          </p:nvSpPr>
          <p:spPr>
            <a:xfrm>
              <a:off x="7750072" y="2806280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7CD14DE4-A11B-C4C0-65F1-267ABFE442E8}"/>
                </a:ext>
              </a:extLst>
            </p:cNvPr>
            <p:cNvSpPr/>
            <p:nvPr/>
          </p:nvSpPr>
          <p:spPr>
            <a:xfrm>
              <a:off x="7755805" y="4038636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8BD6A52-10FA-8ED5-FA5C-8A48A52B3961}"/>
                </a:ext>
              </a:extLst>
            </p:cNvPr>
            <p:cNvSpPr/>
            <p:nvPr/>
          </p:nvSpPr>
          <p:spPr>
            <a:xfrm>
              <a:off x="7751100" y="4639714"/>
              <a:ext cx="352307" cy="260844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0FC5C4-27FB-CAA6-6832-610DF64EC73B}"/>
                </a:ext>
              </a:extLst>
            </p:cNvPr>
            <p:cNvSpPr txBox="1"/>
            <p:nvPr/>
          </p:nvSpPr>
          <p:spPr>
            <a:xfrm>
              <a:off x="7961001" y="1329022"/>
              <a:ext cx="1306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1D CNN</a:t>
              </a:r>
            </a:p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CB4582-A7D5-4987-C348-F65221991998}"/>
                </a:ext>
              </a:extLst>
            </p:cNvPr>
            <p:cNvSpPr txBox="1"/>
            <p:nvPr/>
          </p:nvSpPr>
          <p:spPr>
            <a:xfrm>
              <a:off x="5460652" y="1656411"/>
              <a:ext cx="1242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Convolution 4</a:t>
              </a:r>
              <a:endParaRPr lang="ko-KR" altLang="en-US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27CF-0D60-6EC0-B08D-EB7261E74F9B}"/>
                </a:ext>
              </a:extLst>
            </p:cNvPr>
            <p:cNvSpPr txBox="1"/>
            <p:nvPr/>
          </p:nvSpPr>
          <p:spPr>
            <a:xfrm>
              <a:off x="4774412" y="1442620"/>
              <a:ext cx="1242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Convolution 3</a:t>
              </a:r>
              <a:endParaRPr lang="ko-KR" alt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DDF33B-A922-D389-ADD1-EAEF5B44FCBC}"/>
                </a:ext>
              </a:extLst>
            </p:cNvPr>
            <p:cNvSpPr txBox="1"/>
            <p:nvPr/>
          </p:nvSpPr>
          <p:spPr>
            <a:xfrm>
              <a:off x="4118053" y="1616370"/>
              <a:ext cx="1242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Convolution 2</a:t>
              </a:r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1B4FDA-77B3-F98A-BEF1-8C85D8FC31BF}"/>
                </a:ext>
              </a:extLst>
            </p:cNvPr>
            <p:cNvSpPr txBox="1"/>
            <p:nvPr/>
          </p:nvSpPr>
          <p:spPr>
            <a:xfrm>
              <a:off x="3724155" y="1454823"/>
              <a:ext cx="1242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Convolution 1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35EABB-EE3D-8E6A-55A2-080044555F13}"/>
                </a:ext>
              </a:extLst>
            </p:cNvPr>
            <p:cNvSpPr txBox="1"/>
            <p:nvPr/>
          </p:nvSpPr>
          <p:spPr>
            <a:xfrm>
              <a:off x="6280676" y="1577448"/>
              <a:ext cx="857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Fully </a:t>
              </a:r>
            </a:p>
            <a:p>
              <a:pPr algn="ctr"/>
              <a:r>
                <a:rPr lang="en-US" altLang="ko-KR" sz="1000" dirty="0" err="1"/>
                <a:t>connetion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2B1693-DFCC-7552-69CB-F9881F33C047}"/>
                </a:ext>
              </a:extLst>
            </p:cNvPr>
            <p:cNvSpPr txBox="1"/>
            <p:nvPr/>
          </p:nvSpPr>
          <p:spPr>
            <a:xfrm>
              <a:off x="6917035" y="1578595"/>
              <a:ext cx="857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Fully </a:t>
              </a:r>
            </a:p>
            <a:p>
              <a:pPr algn="ctr"/>
              <a:r>
                <a:rPr lang="en-US" altLang="ko-KR" sz="1000" dirty="0" err="1"/>
                <a:t>connetion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9FFF70-AA88-0C72-18B3-E7B06F6B1526}"/>
                </a:ext>
              </a:extLst>
            </p:cNvPr>
            <p:cNvSpPr txBox="1"/>
            <p:nvPr/>
          </p:nvSpPr>
          <p:spPr>
            <a:xfrm>
              <a:off x="5084641" y="1011434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1D CNN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F49380-FA40-4E99-A08F-F037CD0465B0}"/>
                </a:ext>
              </a:extLst>
            </p:cNvPr>
            <p:cNvSpPr txBox="1"/>
            <p:nvPr/>
          </p:nvSpPr>
          <p:spPr>
            <a:xfrm>
              <a:off x="1901717" y="1013871"/>
              <a:ext cx="170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Segmentation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FF3E4E-1DF3-95AD-303A-9859AEF70427}"/>
                </a:ext>
              </a:extLst>
            </p:cNvPr>
            <p:cNvSpPr txBox="1"/>
            <p:nvPr/>
          </p:nvSpPr>
          <p:spPr>
            <a:xfrm>
              <a:off x="583401" y="1636584"/>
              <a:ext cx="131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ECG Signal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155A79-96C7-2DC9-97DE-BFBAEC4E774D}"/>
                </a:ext>
              </a:extLst>
            </p:cNvPr>
            <p:cNvSpPr txBox="1"/>
            <p:nvPr/>
          </p:nvSpPr>
          <p:spPr>
            <a:xfrm>
              <a:off x="6329916" y="5304422"/>
              <a:ext cx="807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LSTM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91A21E-8696-2FBF-845C-FBEB7C3F7EA1}"/>
                </a:ext>
              </a:extLst>
            </p:cNvPr>
            <p:cNvSpPr txBox="1"/>
            <p:nvPr/>
          </p:nvSpPr>
          <p:spPr>
            <a:xfrm>
              <a:off x="8257592" y="2098395"/>
              <a:ext cx="1739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Healthy</a:t>
              </a:r>
              <a:endParaRPr lang="ko-KR" altLang="en-US" sz="1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BC8D2B7-7572-907D-C25F-B0278CFE760E}"/>
                </a:ext>
              </a:extLst>
            </p:cNvPr>
            <p:cNvSpPr txBox="1"/>
            <p:nvPr/>
          </p:nvSpPr>
          <p:spPr>
            <a:xfrm>
              <a:off x="8224769" y="2762651"/>
              <a:ext cx="122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Abnormal</a:t>
              </a:r>
              <a:endParaRPr lang="ko-KR" altLang="en-US" sz="1200" dirty="0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FA2A6850-2446-DE22-7052-0BAC9698C6AE}"/>
                </a:ext>
              </a:extLst>
            </p:cNvPr>
            <p:cNvSpPr txBox="1"/>
            <p:nvPr/>
          </p:nvSpPr>
          <p:spPr>
            <a:xfrm>
              <a:off x="8068446" y="3398177"/>
              <a:ext cx="139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CNN-LSTM</a:t>
              </a:r>
            </a:p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9F762A8-ECE3-8931-11EB-C99823DB9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4846" y="3361590"/>
              <a:ext cx="1361922" cy="8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102707D3-A5B1-7A1D-681C-3A52B8CD914C}"/>
                </a:ext>
              </a:extLst>
            </p:cNvPr>
            <p:cNvSpPr txBox="1"/>
            <p:nvPr/>
          </p:nvSpPr>
          <p:spPr>
            <a:xfrm>
              <a:off x="8224768" y="4641176"/>
              <a:ext cx="122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Abnormal</a:t>
              </a:r>
              <a:endParaRPr lang="ko-KR" altLang="en-US" sz="1200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C47D7CD4-2BE6-EE7F-65BC-2CECEF9F27BB}"/>
                </a:ext>
              </a:extLst>
            </p:cNvPr>
            <p:cNvSpPr txBox="1"/>
            <p:nvPr/>
          </p:nvSpPr>
          <p:spPr>
            <a:xfrm>
              <a:off x="8230182" y="4073521"/>
              <a:ext cx="1739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Healthy</a:t>
              </a:r>
              <a:endParaRPr lang="ko-KR" altLang="en-US" sz="1200" dirty="0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0CDA267-26F5-B59F-6178-385A76575A49}"/>
              </a:ext>
            </a:extLst>
          </p:cNvPr>
          <p:cNvSpPr txBox="1"/>
          <p:nvPr/>
        </p:nvSpPr>
        <p:spPr>
          <a:xfrm>
            <a:off x="1287624" y="6176865"/>
            <a:ext cx="961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proposed CNN_LSTM scheme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2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Methodology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6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DF9C1-2836-2E55-F003-7AAD9840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" y="2002147"/>
            <a:ext cx="3302144" cy="285370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D42659D-3CB8-11B8-0A30-8E6F202E5C05}"/>
              </a:ext>
            </a:extLst>
          </p:cNvPr>
          <p:cNvSpPr/>
          <p:nvPr/>
        </p:nvSpPr>
        <p:spPr>
          <a:xfrm>
            <a:off x="2023702" y="2244743"/>
            <a:ext cx="531845" cy="494494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9A77A-4757-B0ED-2FFD-FF52833941D2}"/>
              </a:ext>
            </a:extLst>
          </p:cNvPr>
          <p:cNvSpPr txBox="1"/>
          <p:nvPr/>
        </p:nvSpPr>
        <p:spPr>
          <a:xfrm>
            <a:off x="4320072" y="2168824"/>
            <a:ext cx="705394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  <a:r>
              <a:rPr lang="ko-KR" altLang="en-US" dirty="0"/>
              <a:t> 기준으로 레이블 지정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130</a:t>
            </a:r>
            <a:r>
              <a:rPr lang="ko-KR" altLang="en-US" dirty="0"/>
              <a:t>개의 샘플 포인트</a:t>
            </a:r>
            <a:r>
              <a:rPr lang="en-US" altLang="ko-KR" dirty="0"/>
              <a:t>(R </a:t>
            </a:r>
            <a:r>
              <a:rPr lang="en-US" altLang="ko-KR" dirty="0" err="1"/>
              <a:t>positon</a:t>
            </a:r>
            <a:r>
              <a:rPr lang="en-US" altLang="ko-KR" dirty="0"/>
              <a:t> before : 65 / after : 64)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Methodology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7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DFB92-A61F-C957-3993-2A291FD6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6" y="1161596"/>
            <a:ext cx="8217443" cy="247734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085E477-7B71-4E23-1524-63E3777AF3F0}"/>
              </a:ext>
            </a:extLst>
          </p:cNvPr>
          <p:cNvGrpSpPr/>
          <p:nvPr/>
        </p:nvGrpSpPr>
        <p:grpSpPr>
          <a:xfrm>
            <a:off x="7989511" y="403610"/>
            <a:ext cx="3154953" cy="6390694"/>
            <a:chOff x="7989511" y="74186"/>
            <a:chExt cx="3154953" cy="67201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D7CBE7F-EA71-5C95-E9E8-658186C3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9511" y="74186"/>
              <a:ext cx="3154953" cy="408467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16F363-CB73-3F6A-B2C5-B0AB1FD03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2146" y="4066108"/>
              <a:ext cx="3063505" cy="272819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5F04E9-2367-96C8-98DC-EAA7CC6798AC}"/>
              </a:ext>
            </a:extLst>
          </p:cNvPr>
          <p:cNvGrpSpPr/>
          <p:nvPr/>
        </p:nvGrpSpPr>
        <p:grpSpPr>
          <a:xfrm>
            <a:off x="4705518" y="3967743"/>
            <a:ext cx="3048264" cy="2726486"/>
            <a:chOff x="4756275" y="3429000"/>
            <a:chExt cx="3048264" cy="27264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94B1E8-BD47-A447-4928-C18DBB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6275" y="3429000"/>
              <a:ext cx="3048264" cy="14555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A76CB27-AEA5-88BE-0552-A1D73647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9806" y="4875215"/>
              <a:ext cx="302540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2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Result and discussion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8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706B9D-87B8-3354-1C98-04FC9B71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9" y="1636865"/>
            <a:ext cx="5212169" cy="4230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E0106D-E2C7-DB0B-0784-784F17D7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63" y="1636865"/>
            <a:ext cx="5139441" cy="4230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0E57AF-49EF-C0DB-EA01-061085C18788}"/>
              </a:ext>
            </a:extLst>
          </p:cNvPr>
          <p:cNvSpPr/>
          <p:nvPr/>
        </p:nvSpPr>
        <p:spPr>
          <a:xfrm>
            <a:off x="2444620" y="5066522"/>
            <a:ext cx="3287588" cy="80068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2626D-B03E-77CA-7B47-142F77954D5A}"/>
              </a:ext>
            </a:extLst>
          </p:cNvPr>
          <p:cNvSpPr/>
          <p:nvPr/>
        </p:nvSpPr>
        <p:spPr>
          <a:xfrm>
            <a:off x="7520473" y="5067883"/>
            <a:ext cx="3423904" cy="80068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7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Conclusion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>
            <a:off x="352485" y="928005"/>
            <a:ext cx="446211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94777EF-8F1F-19F4-5669-53C1FCE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5" y="6168993"/>
            <a:ext cx="539621" cy="365125"/>
          </a:xfrm>
        </p:spPr>
        <p:txBody>
          <a:bodyPr/>
          <a:lstStyle/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fld id="{9FEEF446-C080-42B6-8959-B1772BDC3DCB}" type="slidenum">
              <a:rPr lang="ko-KR" altLang="en-US" sz="1500" smtClean="0">
                <a:solidFill>
                  <a:schemeClr val="tx1"/>
                </a:solidFill>
              </a:rPr>
              <a:t>9</a:t>
            </a:fld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F2803-6F90-8DA3-E8CB-08D820A4CAFA}"/>
              </a:ext>
            </a:extLst>
          </p:cNvPr>
          <p:cNvSpPr txBox="1"/>
          <p:nvPr/>
        </p:nvSpPr>
        <p:spPr>
          <a:xfrm>
            <a:off x="429208" y="1427584"/>
            <a:ext cx="969450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ECG </a:t>
            </a:r>
            <a:r>
              <a:rPr lang="ko-KR" altLang="en-US" dirty="0"/>
              <a:t>신호를 감지하는 모델은 질병의 초기 단계에서 환자에게 올바른 치료 제공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모델을 결합한 효과적인 </a:t>
            </a:r>
            <a:r>
              <a:rPr lang="en-US" altLang="ko-KR" dirty="0"/>
              <a:t>arrhythmia, MI(</a:t>
            </a:r>
            <a:r>
              <a:rPr lang="en-US" altLang="ko-KR" sz="1500" b="0" i="0" dirty="0">
                <a:effectLst/>
                <a:latin typeface="Apple SD Gothic Neo"/>
              </a:rPr>
              <a:t>Myocardial infarction</a:t>
            </a:r>
            <a:r>
              <a:rPr lang="en-US" altLang="ko-KR" dirty="0"/>
              <a:t>) </a:t>
            </a:r>
            <a:r>
              <a:rPr lang="ko-KR" altLang="en-US" dirty="0"/>
              <a:t>분류 방법 제시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4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244</Words>
  <Application>Microsoft Office PowerPoint</Application>
  <PresentationFormat>와이드스크린</PresentationFormat>
  <Paragraphs>79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맑은 고딕</vt:lpstr>
      <vt:lpstr>Arial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myeonghoe</dc:creator>
  <cp:lastModifiedBy>LEE myeonghoe</cp:lastModifiedBy>
  <cp:revision>99</cp:revision>
  <dcterms:created xsi:type="dcterms:W3CDTF">2022-08-14T06:58:21Z</dcterms:created>
  <dcterms:modified xsi:type="dcterms:W3CDTF">2022-08-31T07:18:33Z</dcterms:modified>
</cp:coreProperties>
</file>