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0" r:id="rId3"/>
    <p:sldId id="287" r:id="rId4"/>
    <p:sldId id="295" r:id="rId5"/>
    <p:sldId id="297" r:id="rId6"/>
    <p:sldId id="312" r:id="rId7"/>
    <p:sldId id="298" r:id="rId8"/>
    <p:sldId id="299" r:id="rId9"/>
    <p:sldId id="300" r:id="rId10"/>
    <p:sldId id="308" r:id="rId11"/>
    <p:sldId id="302" r:id="rId12"/>
    <p:sldId id="303" r:id="rId13"/>
    <p:sldId id="304" r:id="rId14"/>
    <p:sldId id="309" r:id="rId15"/>
    <p:sldId id="305" r:id="rId16"/>
    <p:sldId id="306" r:id="rId17"/>
    <p:sldId id="313" r:id="rId18"/>
    <p:sldId id="310" r:id="rId19"/>
    <p:sldId id="314" r:id="rId20"/>
    <p:sldId id="29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FAFA"/>
    <a:srgbClr val="617695"/>
    <a:srgbClr val="536580"/>
    <a:srgbClr val="8899B1"/>
    <a:srgbClr val="607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2l.ai/chapter_deep-learning-computation/model-constru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deep-learning-computation/model-construction.html#a-custom-block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2l.ai/chapter_deep-learning-computation/model-construction.html#the-sequential-bloc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d2l.ai/chapter_deep-learning-computation/parameters.html#parameter-acces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70000">
              <a:srgbClr val="FAFAFA"/>
            </a:gs>
            <a:gs pos="70000">
              <a:srgbClr val="FAFAFA"/>
            </a:gs>
            <a:gs pos="36054">
              <a:srgbClr val="FAFAFA"/>
            </a:gs>
            <a:gs pos="51701">
              <a:srgbClr val="FAFAFA"/>
            </a:gs>
            <a:gs pos="70000">
              <a:schemeClr val="bg1">
                <a:lumMod val="8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4302569" y="823794"/>
            <a:ext cx="6768973" cy="769441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b="1" kern="0" dirty="0"/>
              <a:t>Dive into Deep Learning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D2AA2A4-A1CC-46C6-8DAB-77EA480B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034" y="3525429"/>
            <a:ext cx="5924041" cy="25087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A8EBB-48A1-4A7D-B478-F69E82AF7C92}"/>
              </a:ext>
            </a:extLst>
          </p:cNvPr>
          <p:cNvSpPr txBox="1"/>
          <p:nvPr/>
        </p:nvSpPr>
        <p:spPr>
          <a:xfrm>
            <a:off x="5126816" y="1610015"/>
            <a:ext cx="552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5. Deep Learning Computation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20458" y="1053235"/>
            <a:ext cx="1080000" cy="108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B44EF-FBA7-4D4E-A519-F7E0DB07363F}"/>
              </a:ext>
            </a:extLst>
          </p:cNvPr>
          <p:cNvSpPr txBox="1"/>
          <p:nvPr/>
        </p:nvSpPr>
        <p:spPr>
          <a:xfrm>
            <a:off x="124131" y="2324587"/>
            <a:ext cx="343183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u="sng" dirty="0">
                <a:solidFill>
                  <a:srgbClr val="C5A48D"/>
                </a:solidFill>
              </a:rPr>
              <a:t>Deep Learning Computation </a:t>
            </a:r>
          </a:p>
          <a:p>
            <a:pPr algn="ctr">
              <a:lnSpc>
                <a:spcPct val="150000"/>
              </a:lnSpc>
            </a:pPr>
            <a:r>
              <a:rPr lang="en-US" altLang="ko-KR" sz="1800" b="1" u="sng" dirty="0">
                <a:solidFill>
                  <a:srgbClr val="C5A48D"/>
                </a:solidFill>
              </a:rPr>
              <a:t>/ </a:t>
            </a:r>
            <a:r>
              <a:rPr lang="en-US" altLang="ko-KR" sz="1800" b="1" u="sng" dirty="0" err="1">
                <a:solidFill>
                  <a:srgbClr val="C5A48D"/>
                </a:solidFill>
              </a:rPr>
              <a:t>Yejin</a:t>
            </a:r>
            <a:r>
              <a:rPr lang="en-US" altLang="ko-KR" sz="1800" b="1" u="sng" dirty="0">
                <a:solidFill>
                  <a:srgbClr val="C5A48D"/>
                </a:solidFill>
              </a:rPr>
              <a:t> Kim</a:t>
            </a:r>
          </a:p>
          <a:p>
            <a:pPr algn="ctr">
              <a:lnSpc>
                <a:spcPct val="150000"/>
              </a:lnSpc>
            </a:pPr>
            <a:endParaRPr lang="en-US" altLang="ko-KR" b="1" u="sng" dirty="0">
              <a:solidFill>
                <a:srgbClr val="C5A48D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u="sng" dirty="0">
              <a:solidFill>
                <a:srgbClr val="C5A48D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Layers and Blocks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Parameter Management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Deferred Initialization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Custom Layers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File I/O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GPUs</a:t>
            </a:r>
            <a:endParaRPr lang="ko-KR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FAFAFA"/>
            </a:gs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319E7-925E-434A-B423-1D6C4E7A41C3}"/>
              </a:ext>
            </a:extLst>
          </p:cNvPr>
          <p:cNvSpPr/>
          <p:nvPr/>
        </p:nvSpPr>
        <p:spPr>
          <a:xfrm>
            <a:off x="520391" y="458243"/>
            <a:ext cx="2713260" cy="1195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/>
              <a:t>Dive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into</a:t>
            </a:r>
          </a:p>
          <a:p>
            <a:pPr latinLnBrk="0">
              <a:defRPr/>
            </a:pPr>
            <a:r>
              <a:rPr lang="en-US" altLang="ko-KR" sz="2800" b="1" kern="0" dirty="0"/>
              <a:t>Deep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Learning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Introduction</a:t>
            </a:r>
            <a:endParaRPr lang="en-US" altLang="ko-KR" sz="900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0FA57-6862-4DAD-A9AF-6E9EFECEEF59}"/>
              </a:ext>
            </a:extLst>
          </p:cNvPr>
          <p:cNvSpPr txBox="1"/>
          <p:nvPr/>
        </p:nvSpPr>
        <p:spPr>
          <a:xfrm>
            <a:off x="423143" y="3929452"/>
            <a:ext cx="28105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Layers and Blocks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Parameter Management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Deferred Initialization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Custom Layers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File I/O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GPUs</a:t>
            </a:r>
            <a:endParaRPr lang="ko-KR" altLang="en-US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624765-D95C-4F47-BD98-E4E4F7ABBCBB}"/>
              </a:ext>
            </a:extLst>
          </p:cNvPr>
          <p:cNvSpPr txBox="1"/>
          <p:nvPr/>
        </p:nvSpPr>
        <p:spPr>
          <a:xfrm>
            <a:off x="3960300" y="57580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sng" dirty="0">
                <a:effectLst/>
                <a:latin typeface="Roboto"/>
              </a:rPr>
              <a:t>Custom Initialization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9239C2-F68E-408A-A806-AA79D34F6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475" y="1055338"/>
            <a:ext cx="4380389" cy="11965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E2BB99-4544-494C-8E32-4E8F5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391" y="2251932"/>
            <a:ext cx="6094476" cy="438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4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FAFAFA"/>
            </a:gs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AA3226-BFF0-4E67-9A2E-849019DCD150}"/>
              </a:ext>
            </a:extLst>
          </p:cNvPr>
          <p:cNvSpPr txBox="1"/>
          <p:nvPr/>
        </p:nvSpPr>
        <p:spPr>
          <a:xfrm>
            <a:off x="3815334" y="704088"/>
            <a:ext cx="4414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319E7-925E-434A-B423-1D6C4E7A41C3}"/>
              </a:ext>
            </a:extLst>
          </p:cNvPr>
          <p:cNvSpPr/>
          <p:nvPr/>
        </p:nvSpPr>
        <p:spPr>
          <a:xfrm>
            <a:off x="520391" y="458243"/>
            <a:ext cx="2713260" cy="1195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/>
              <a:t>Dive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into</a:t>
            </a:r>
          </a:p>
          <a:p>
            <a:pPr latinLnBrk="0">
              <a:defRPr/>
            </a:pPr>
            <a:r>
              <a:rPr lang="en-US" altLang="ko-KR" sz="2800" b="1" kern="0" dirty="0"/>
              <a:t>Deep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Learning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Introduction</a:t>
            </a:r>
            <a:endParaRPr lang="en-US" altLang="ko-KR" sz="900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0FA57-6862-4DAD-A9AF-6E9EFECEEF59}"/>
              </a:ext>
            </a:extLst>
          </p:cNvPr>
          <p:cNvSpPr txBox="1"/>
          <p:nvPr/>
        </p:nvSpPr>
        <p:spPr>
          <a:xfrm>
            <a:off x="423143" y="3929452"/>
            <a:ext cx="28105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Layers and Blocks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Parameter Management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Deferred Initialization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Custom Layers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File I/O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GPUs</a:t>
            </a:r>
            <a:endParaRPr lang="ko-KR" altLang="en-US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EBD7CE-718C-401B-96A1-85D2B440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458" y="1319205"/>
            <a:ext cx="7125321" cy="11000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C29D55-15E5-4A53-89C3-F0F0FFF1D31F}"/>
              </a:ext>
            </a:extLst>
          </p:cNvPr>
          <p:cNvSpPr txBox="1"/>
          <p:nvPr/>
        </p:nvSpPr>
        <p:spPr>
          <a:xfrm>
            <a:off x="3943327" y="33475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sng" dirty="0">
                <a:effectLst/>
                <a:latin typeface="Roboto"/>
              </a:rPr>
              <a:t>Instantiating a Network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39FA5C-DC56-479C-BE22-615409B0C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458" y="2705223"/>
            <a:ext cx="7125320" cy="4212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2C4B054-E46D-4BAF-82EB-D60A46667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58" y="3439789"/>
            <a:ext cx="7125320" cy="3562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6023B62-1A35-4A90-AD7B-D037B179F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458" y="4472013"/>
            <a:ext cx="7125320" cy="16721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F344D7-DBB5-4D97-950E-2368D5546904}"/>
              </a:ext>
            </a:extLst>
          </p:cNvPr>
          <p:cNvSpPr txBox="1"/>
          <p:nvPr/>
        </p:nvSpPr>
        <p:spPr>
          <a:xfrm>
            <a:off x="4340857" y="890647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effectLst/>
                <a:latin typeface="Roboto"/>
              </a:rPr>
              <a:t>MLP</a:t>
            </a:r>
            <a:r>
              <a:rPr lang="ko-KR" altLang="en-US" sz="1600" b="0" i="0" dirty="0">
                <a:effectLst/>
                <a:latin typeface="Roboto"/>
              </a:rPr>
              <a:t>를 인스턴스화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08CCF9-AA41-4678-A211-B10FC8C62466}"/>
              </a:ext>
            </a:extLst>
          </p:cNvPr>
          <p:cNvSpPr txBox="1"/>
          <p:nvPr/>
        </p:nvSpPr>
        <p:spPr>
          <a:xfrm>
            <a:off x="4340857" y="3802382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/>
              </a:rPr>
              <a:t>-  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/>
              </a:rPr>
              <a:t>각 레이어 개체가 존재하지만 가중치는 </a:t>
            </a:r>
            <a:r>
              <a:rPr lang="ko-KR" altLang="en-US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/>
              </a:rPr>
              <a:t>비어있음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5EEB5-BD75-4D51-8CD4-249894940A59}"/>
              </a:ext>
            </a:extLst>
          </p:cNvPr>
          <p:cNvSpPr txBox="1"/>
          <p:nvPr/>
        </p:nvSpPr>
        <p:spPr>
          <a:xfrm>
            <a:off x="4393458" y="6268554"/>
            <a:ext cx="79895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/>
              </a:rPr>
              <a:t>- 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/>
              </a:rPr>
              <a:t>네트워크를 통해 데이터를 전달하여 매개 변수를 초기화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92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FAFAFA"/>
            </a:gs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AA3226-BFF0-4E67-9A2E-849019DCD150}"/>
              </a:ext>
            </a:extLst>
          </p:cNvPr>
          <p:cNvSpPr txBox="1"/>
          <p:nvPr/>
        </p:nvSpPr>
        <p:spPr>
          <a:xfrm>
            <a:off x="3815334" y="704088"/>
            <a:ext cx="4414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319E7-925E-434A-B423-1D6C4E7A41C3}"/>
              </a:ext>
            </a:extLst>
          </p:cNvPr>
          <p:cNvSpPr/>
          <p:nvPr/>
        </p:nvSpPr>
        <p:spPr>
          <a:xfrm>
            <a:off x="520391" y="458243"/>
            <a:ext cx="2713260" cy="1195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/>
              <a:t>Dive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into</a:t>
            </a:r>
          </a:p>
          <a:p>
            <a:pPr latinLnBrk="0">
              <a:defRPr/>
            </a:pPr>
            <a:r>
              <a:rPr lang="en-US" altLang="ko-KR" sz="2800" b="1" kern="0" dirty="0"/>
              <a:t>Deep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Learning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Introduction</a:t>
            </a:r>
            <a:endParaRPr lang="en-US" altLang="ko-KR" sz="900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0FA57-6862-4DAD-A9AF-6E9EFECEEF59}"/>
              </a:ext>
            </a:extLst>
          </p:cNvPr>
          <p:cNvSpPr txBox="1"/>
          <p:nvPr/>
        </p:nvSpPr>
        <p:spPr>
          <a:xfrm>
            <a:off x="423143" y="3929452"/>
            <a:ext cx="28105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Layers and Blocks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Parameter Management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Deferred Initialization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Custom Layers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File I/O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GPUs</a:t>
            </a:r>
            <a:endParaRPr lang="ko-KR" altLang="en-US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C29D55-15E5-4A53-89C3-F0F0FFF1D31F}"/>
              </a:ext>
            </a:extLst>
          </p:cNvPr>
          <p:cNvSpPr txBox="1"/>
          <p:nvPr/>
        </p:nvSpPr>
        <p:spPr>
          <a:xfrm>
            <a:off x="3943327" y="33475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sng" dirty="0">
                <a:effectLst/>
                <a:latin typeface="Roboto"/>
              </a:rPr>
              <a:t>Layers without Parameters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3BE4A8-6153-459A-9752-3AE82DDC3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827" y="1558016"/>
            <a:ext cx="6890886" cy="16946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4DF2F4-0190-47F6-A756-322D2D872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826" y="3516277"/>
            <a:ext cx="6890885" cy="1056006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9B24E22-8091-444F-9834-27555164F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494" y="1101212"/>
            <a:ext cx="5901321" cy="21544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-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CenteredLayer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클래스는 단순히 입력에서 평균을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뺌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68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FAFAFA"/>
            </a:gs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AA3226-BFF0-4E67-9A2E-849019DCD150}"/>
              </a:ext>
            </a:extLst>
          </p:cNvPr>
          <p:cNvSpPr txBox="1"/>
          <p:nvPr/>
        </p:nvSpPr>
        <p:spPr>
          <a:xfrm>
            <a:off x="3815334" y="704088"/>
            <a:ext cx="4414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319E7-925E-434A-B423-1D6C4E7A41C3}"/>
              </a:ext>
            </a:extLst>
          </p:cNvPr>
          <p:cNvSpPr/>
          <p:nvPr/>
        </p:nvSpPr>
        <p:spPr>
          <a:xfrm>
            <a:off x="520391" y="458243"/>
            <a:ext cx="2713260" cy="1195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/>
              <a:t>Dive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into</a:t>
            </a:r>
          </a:p>
          <a:p>
            <a:pPr latinLnBrk="0">
              <a:defRPr/>
            </a:pPr>
            <a:r>
              <a:rPr lang="en-US" altLang="ko-KR" sz="2800" b="1" kern="0" dirty="0"/>
              <a:t>Deep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Learning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Introduction</a:t>
            </a:r>
            <a:endParaRPr lang="en-US" altLang="ko-KR" sz="900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0FA57-6862-4DAD-A9AF-6E9EFECEEF59}"/>
              </a:ext>
            </a:extLst>
          </p:cNvPr>
          <p:cNvSpPr txBox="1"/>
          <p:nvPr/>
        </p:nvSpPr>
        <p:spPr>
          <a:xfrm>
            <a:off x="423143" y="3929452"/>
            <a:ext cx="28105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Layers and Blocks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Parameter Management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Deferred Initialization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Custom Layers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File I/O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GPUs</a:t>
            </a:r>
            <a:endParaRPr lang="ko-KR" altLang="en-US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C29D55-15E5-4A53-89C3-F0F0FFF1D31F}"/>
              </a:ext>
            </a:extLst>
          </p:cNvPr>
          <p:cNvSpPr txBox="1"/>
          <p:nvPr/>
        </p:nvSpPr>
        <p:spPr>
          <a:xfrm>
            <a:off x="3943327" y="33475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sng" dirty="0">
                <a:effectLst/>
                <a:latin typeface="Roboto"/>
              </a:rPr>
              <a:t>Layers with Parameters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7B4CCE-A0C7-4D24-B7CA-07E8C9F3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752" y="1055939"/>
            <a:ext cx="7354245" cy="2873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3002BF-E42F-41FF-8596-056A530E6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752" y="4049308"/>
            <a:ext cx="7354244" cy="23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01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FAFAFA"/>
            </a:gs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AA3226-BFF0-4E67-9A2E-849019DCD150}"/>
              </a:ext>
            </a:extLst>
          </p:cNvPr>
          <p:cNvSpPr txBox="1"/>
          <p:nvPr/>
        </p:nvSpPr>
        <p:spPr>
          <a:xfrm>
            <a:off x="3815334" y="704088"/>
            <a:ext cx="4414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319E7-925E-434A-B423-1D6C4E7A41C3}"/>
              </a:ext>
            </a:extLst>
          </p:cNvPr>
          <p:cNvSpPr/>
          <p:nvPr/>
        </p:nvSpPr>
        <p:spPr>
          <a:xfrm>
            <a:off x="520391" y="458243"/>
            <a:ext cx="2713260" cy="1195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/>
              <a:t>Dive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into</a:t>
            </a:r>
          </a:p>
          <a:p>
            <a:pPr latinLnBrk="0">
              <a:defRPr/>
            </a:pPr>
            <a:r>
              <a:rPr lang="en-US" altLang="ko-KR" sz="2800" b="1" kern="0" dirty="0"/>
              <a:t>Deep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Learning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Introduction</a:t>
            </a:r>
            <a:endParaRPr lang="en-US" altLang="ko-KR" sz="900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0FA57-6862-4DAD-A9AF-6E9EFECEEF59}"/>
              </a:ext>
            </a:extLst>
          </p:cNvPr>
          <p:cNvSpPr txBox="1"/>
          <p:nvPr/>
        </p:nvSpPr>
        <p:spPr>
          <a:xfrm>
            <a:off x="423143" y="3929452"/>
            <a:ext cx="28105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Layers and Blocks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Parameter Management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Deferred Initialization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Custom Layers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File I/O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GPUs</a:t>
            </a:r>
            <a:endParaRPr lang="ko-KR" altLang="en-US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89415-2B57-4E2D-BC65-15009F770B26}"/>
              </a:ext>
            </a:extLst>
          </p:cNvPr>
          <p:cNvSpPr txBox="1"/>
          <p:nvPr/>
        </p:nvSpPr>
        <p:spPr>
          <a:xfrm>
            <a:off x="3815334" y="375229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sng" dirty="0">
                <a:effectLst/>
                <a:latin typeface="Roboto"/>
              </a:rPr>
              <a:t>Loading and Saving Tensors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674CA3-9F87-4AD8-9A47-A694A408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664" y="1018319"/>
            <a:ext cx="5232371" cy="1412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3DC073-4B11-4074-853C-699F71E33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719" y="3429000"/>
            <a:ext cx="5050259" cy="14089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27A439-17FD-401B-A9AE-E961514B8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664" y="2673450"/>
            <a:ext cx="5312352" cy="43088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-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load및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save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 함수를 직접 호출하여 각각 읽고 쓸 수 있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음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-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두 함수 모두 이름을 제공해야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하며 저장할 변수를 입력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해야 함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191EC0-6969-4737-9F01-48C44813E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719" y="4991837"/>
            <a:ext cx="530616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24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FAFAFA"/>
            </a:gs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AA3226-BFF0-4E67-9A2E-849019DCD150}"/>
              </a:ext>
            </a:extLst>
          </p:cNvPr>
          <p:cNvSpPr txBox="1"/>
          <p:nvPr/>
        </p:nvSpPr>
        <p:spPr>
          <a:xfrm>
            <a:off x="3815334" y="704088"/>
            <a:ext cx="4414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319E7-925E-434A-B423-1D6C4E7A41C3}"/>
              </a:ext>
            </a:extLst>
          </p:cNvPr>
          <p:cNvSpPr/>
          <p:nvPr/>
        </p:nvSpPr>
        <p:spPr>
          <a:xfrm>
            <a:off x="520391" y="458243"/>
            <a:ext cx="2713260" cy="1195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/>
              <a:t>Dive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into</a:t>
            </a:r>
          </a:p>
          <a:p>
            <a:pPr latinLnBrk="0">
              <a:defRPr/>
            </a:pPr>
            <a:r>
              <a:rPr lang="en-US" altLang="ko-KR" sz="2800" b="1" kern="0" dirty="0"/>
              <a:t>Deep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Learning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Introduction</a:t>
            </a:r>
            <a:endParaRPr lang="en-US" altLang="ko-KR" sz="900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0FA57-6862-4DAD-A9AF-6E9EFECEEF59}"/>
              </a:ext>
            </a:extLst>
          </p:cNvPr>
          <p:cNvSpPr txBox="1"/>
          <p:nvPr/>
        </p:nvSpPr>
        <p:spPr>
          <a:xfrm>
            <a:off x="423143" y="3929452"/>
            <a:ext cx="28105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Layers and Blocks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Parameter Management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Deferred Initialization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Custom Layers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File I/O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GPUs</a:t>
            </a:r>
            <a:endParaRPr lang="ko-KR" altLang="en-US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BC884C-E713-49AC-9F2A-8BCECC92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526" y="772058"/>
            <a:ext cx="7222107" cy="29598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DD8A00-058E-4ECE-9C74-E468FD381922}"/>
              </a:ext>
            </a:extLst>
          </p:cNvPr>
          <p:cNvSpPr txBox="1"/>
          <p:nvPr/>
        </p:nvSpPr>
        <p:spPr>
          <a:xfrm>
            <a:off x="3815334" y="37522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sng" dirty="0">
                <a:effectLst/>
                <a:latin typeface="Roboto"/>
              </a:rPr>
              <a:t>Loading and Saving Model Parameters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0CBD9B-FB9F-40D2-96E7-9BE459120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526" y="3784428"/>
            <a:ext cx="3867608" cy="35453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D8191E0-AE82-4D4F-8EA8-24A11C196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526" y="4204121"/>
            <a:ext cx="3084818" cy="5360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A54F399-8E7C-4D24-9480-E33FF0E52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526" y="4805333"/>
            <a:ext cx="6458954" cy="192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0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FAFAFA"/>
            </a:gs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AA3226-BFF0-4E67-9A2E-849019DCD150}"/>
              </a:ext>
            </a:extLst>
          </p:cNvPr>
          <p:cNvSpPr txBox="1"/>
          <p:nvPr/>
        </p:nvSpPr>
        <p:spPr>
          <a:xfrm>
            <a:off x="3815334" y="704088"/>
            <a:ext cx="4414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319E7-925E-434A-B423-1D6C4E7A41C3}"/>
              </a:ext>
            </a:extLst>
          </p:cNvPr>
          <p:cNvSpPr/>
          <p:nvPr/>
        </p:nvSpPr>
        <p:spPr>
          <a:xfrm>
            <a:off x="520391" y="458243"/>
            <a:ext cx="2713260" cy="1195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/>
              <a:t>Dive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into</a:t>
            </a:r>
          </a:p>
          <a:p>
            <a:pPr latinLnBrk="0">
              <a:defRPr/>
            </a:pPr>
            <a:r>
              <a:rPr lang="en-US" altLang="ko-KR" sz="2800" b="1" kern="0" dirty="0"/>
              <a:t>Deep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Learning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Introduction</a:t>
            </a:r>
            <a:endParaRPr lang="en-US" altLang="ko-KR" sz="900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0FA57-6862-4DAD-A9AF-6E9EFECEEF59}"/>
              </a:ext>
            </a:extLst>
          </p:cNvPr>
          <p:cNvSpPr txBox="1"/>
          <p:nvPr/>
        </p:nvSpPr>
        <p:spPr>
          <a:xfrm>
            <a:off x="423143" y="3929452"/>
            <a:ext cx="28105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Layers and Blocks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Parameter Management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Deferred Initialization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Custom Layers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File I/O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GPUs</a:t>
            </a:r>
            <a:endParaRPr lang="ko-KR" altLang="en-US" sz="1600" b="1" i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B50551-7D8D-4B77-9575-E916226EC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124" y="1078471"/>
            <a:ext cx="8002213" cy="2155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C048D9-17A2-4816-973D-3E38CE2EE26C}"/>
              </a:ext>
            </a:extLst>
          </p:cNvPr>
          <p:cNvSpPr txBox="1"/>
          <p:nvPr/>
        </p:nvSpPr>
        <p:spPr>
          <a:xfrm>
            <a:off x="3815334" y="28066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sng" dirty="0">
                <a:effectLst/>
                <a:latin typeface="Roboto"/>
              </a:rPr>
              <a:t>Computing Devices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FEC2A3-FF23-4230-8ABC-1B47BA9B7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819" y="3708677"/>
            <a:ext cx="7135221" cy="13241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9688F3-9EEC-44DF-91A8-B0E932D1F8C5}"/>
              </a:ext>
            </a:extLst>
          </p:cNvPr>
          <p:cNvSpPr txBox="1"/>
          <p:nvPr/>
        </p:nvSpPr>
        <p:spPr>
          <a:xfrm>
            <a:off x="4420334" y="5252528"/>
            <a:ext cx="6097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/>
              </a:rPr>
              <a:t>- 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/>
              </a:rPr>
              <a:t>사용 가능한 </a:t>
            </a:r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/>
              </a:rPr>
              <a:t>GPU 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/>
              </a:rPr>
              <a:t>수를 쿼리 가능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5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FAFAFA"/>
            </a:gs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319E7-925E-434A-B423-1D6C4E7A41C3}"/>
              </a:ext>
            </a:extLst>
          </p:cNvPr>
          <p:cNvSpPr/>
          <p:nvPr/>
        </p:nvSpPr>
        <p:spPr>
          <a:xfrm>
            <a:off x="520391" y="458243"/>
            <a:ext cx="2713260" cy="1195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/>
              <a:t>Dive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into</a:t>
            </a:r>
          </a:p>
          <a:p>
            <a:pPr latinLnBrk="0">
              <a:defRPr/>
            </a:pPr>
            <a:r>
              <a:rPr lang="en-US" altLang="ko-KR" sz="2800" b="1" kern="0" dirty="0"/>
              <a:t>Deep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Learning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Introduction</a:t>
            </a:r>
            <a:endParaRPr lang="en-US" altLang="ko-KR" sz="900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0FA57-6862-4DAD-A9AF-6E9EFECEEF59}"/>
              </a:ext>
            </a:extLst>
          </p:cNvPr>
          <p:cNvSpPr txBox="1"/>
          <p:nvPr/>
        </p:nvSpPr>
        <p:spPr>
          <a:xfrm>
            <a:off x="423143" y="3929452"/>
            <a:ext cx="28105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Layers and Blocks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Parameter Management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Deferred Initialization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Custom Layers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File I/O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GPUs</a:t>
            </a:r>
            <a:endParaRPr lang="ko-KR" altLang="en-US" sz="1600" b="1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C49D45-5DEB-43DC-8C85-46BDE43ADA16}"/>
              </a:ext>
            </a:extLst>
          </p:cNvPr>
          <p:cNvSpPr txBox="1"/>
          <p:nvPr/>
        </p:nvSpPr>
        <p:spPr>
          <a:xfrm>
            <a:off x="3903257" y="375229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sng" dirty="0">
                <a:effectLst/>
                <a:latin typeface="Roboto"/>
              </a:rPr>
              <a:t>Tensors and GPUs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66D64CB-4632-476C-B1D9-22B66212F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44" y="1134064"/>
            <a:ext cx="5646328" cy="22156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746C5E-6588-4B7C-B4F4-BD5C78A11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377" y="3608501"/>
            <a:ext cx="6182783" cy="43088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-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첫 번째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에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텐서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변수 를 만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들어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GPU에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저장하여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GPU의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메모리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사용가능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-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nvidia-smi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 명령을 사용하여 GPU 메모리 사용량을 볼 수 있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음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B5FEA7-48B3-4FF2-AF7F-4D4D0012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818" y="4353762"/>
            <a:ext cx="6049219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FAFAFA"/>
            </a:gs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319E7-925E-434A-B423-1D6C4E7A41C3}"/>
              </a:ext>
            </a:extLst>
          </p:cNvPr>
          <p:cNvSpPr/>
          <p:nvPr/>
        </p:nvSpPr>
        <p:spPr>
          <a:xfrm>
            <a:off x="520391" y="458243"/>
            <a:ext cx="2713260" cy="1195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/>
              <a:t>Dive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into</a:t>
            </a:r>
          </a:p>
          <a:p>
            <a:pPr latinLnBrk="0">
              <a:defRPr/>
            </a:pPr>
            <a:r>
              <a:rPr lang="en-US" altLang="ko-KR" sz="2800" b="1" kern="0" dirty="0"/>
              <a:t>Deep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Learning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Introduction</a:t>
            </a:r>
            <a:endParaRPr lang="en-US" altLang="ko-KR" sz="900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0FA57-6862-4DAD-A9AF-6E9EFECEEF59}"/>
              </a:ext>
            </a:extLst>
          </p:cNvPr>
          <p:cNvSpPr txBox="1"/>
          <p:nvPr/>
        </p:nvSpPr>
        <p:spPr>
          <a:xfrm>
            <a:off x="423143" y="3929452"/>
            <a:ext cx="28105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Layers and Blocks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Parameter Management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Deferred Initialization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Custom Layers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File I/O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GPUs</a:t>
            </a:r>
            <a:endParaRPr lang="ko-KR" altLang="en-US" sz="1600" b="1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CF7541-E14F-4EB7-9A02-0D41608DB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476" y="1409010"/>
            <a:ext cx="5204911" cy="28120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7EA596-7386-4EB0-90A8-EB18FCC24C52}"/>
              </a:ext>
            </a:extLst>
          </p:cNvPr>
          <p:cNvSpPr txBox="1"/>
          <p:nvPr/>
        </p:nvSpPr>
        <p:spPr>
          <a:xfrm>
            <a:off x="3915093" y="686607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sng" dirty="0">
                <a:effectLst/>
                <a:latin typeface="Roboto"/>
              </a:rPr>
              <a:t>Copying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9CD6C6-2993-4D62-97FB-5A965718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684" y="273577"/>
            <a:ext cx="5138925" cy="22976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AF79F7E-FBA5-4C29-9A7F-993B1FC8F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476" y="4295510"/>
            <a:ext cx="6063870" cy="14045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48DA63-13B1-4609-B801-ECBA0427404F}"/>
              </a:ext>
            </a:extLst>
          </p:cNvPr>
          <p:cNvSpPr txBox="1"/>
          <p:nvPr/>
        </p:nvSpPr>
        <p:spPr>
          <a:xfrm>
            <a:off x="9013529" y="2645745"/>
            <a:ext cx="6097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데이터를 복사하여 작업 수행가능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6F1F5-2204-41D0-AA06-8C8E80F27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9803" y="4264247"/>
            <a:ext cx="182905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78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FAFAFA"/>
            </a:gs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319E7-925E-434A-B423-1D6C4E7A41C3}"/>
              </a:ext>
            </a:extLst>
          </p:cNvPr>
          <p:cNvSpPr/>
          <p:nvPr/>
        </p:nvSpPr>
        <p:spPr>
          <a:xfrm>
            <a:off x="520391" y="458243"/>
            <a:ext cx="2713260" cy="1195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/>
              <a:t>Dive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into</a:t>
            </a:r>
          </a:p>
          <a:p>
            <a:pPr latinLnBrk="0">
              <a:defRPr/>
            </a:pPr>
            <a:r>
              <a:rPr lang="en-US" altLang="ko-KR" sz="2800" b="1" kern="0" dirty="0"/>
              <a:t>Deep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Learning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Introduction</a:t>
            </a:r>
            <a:endParaRPr lang="en-US" altLang="ko-KR" sz="900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0FA57-6862-4DAD-A9AF-6E9EFECEEF59}"/>
              </a:ext>
            </a:extLst>
          </p:cNvPr>
          <p:cNvSpPr txBox="1"/>
          <p:nvPr/>
        </p:nvSpPr>
        <p:spPr>
          <a:xfrm>
            <a:off x="423143" y="3929452"/>
            <a:ext cx="28105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Layers and Blocks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Parameter Management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Deferred Initialization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Custom Layers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File I/O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GPUs</a:t>
            </a:r>
            <a:endParaRPr lang="ko-KR" altLang="en-US" sz="1600" b="1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7EA596-7386-4EB0-90A8-EB18FCC24C52}"/>
              </a:ext>
            </a:extLst>
          </p:cNvPr>
          <p:cNvSpPr txBox="1"/>
          <p:nvPr/>
        </p:nvSpPr>
        <p:spPr>
          <a:xfrm>
            <a:off x="3915093" y="686607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sng" dirty="0">
                <a:effectLst/>
                <a:latin typeface="Roboto" panose="02000000000000000000" pitchFamily="2" charset="0"/>
              </a:rPr>
              <a:t>Neural Networks and GPUs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348B29-D072-449A-94AB-5EECD0D5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93" y="1346352"/>
            <a:ext cx="7508555" cy="11953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38ED6DF-CB23-42B6-8A2B-5F0F0CD7A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144" y="2534622"/>
            <a:ext cx="3835787" cy="2975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2F38D1A-C6CA-4AC4-A06E-A3F1ABAA3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093" y="3167189"/>
            <a:ext cx="3835788" cy="12419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6805ED3-07B7-4A3F-90B4-E31598157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093" y="4943407"/>
            <a:ext cx="5984281" cy="113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2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rgbClr val="FFFFFF"/>
            </a:gs>
            <a:gs pos="22449">
              <a:srgbClr val="FFFFFF"/>
            </a:gs>
            <a:gs pos="72000">
              <a:schemeClr val="bg1">
                <a:lumMod val="8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E15D24-C853-407E-AB82-5F6CBFBCEA87}"/>
              </a:ext>
            </a:extLst>
          </p:cNvPr>
          <p:cNvGrpSpPr/>
          <p:nvPr/>
        </p:nvGrpSpPr>
        <p:grpSpPr>
          <a:xfrm>
            <a:off x="423142" y="458243"/>
            <a:ext cx="2810509" cy="5810311"/>
            <a:chOff x="521146" y="458243"/>
            <a:chExt cx="2885885" cy="581031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4DEFD0-8194-4D35-876E-8D27D8399D6F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 dirty="0"/>
                <a:t>Dive</a:t>
              </a:r>
              <a:r>
                <a:rPr lang="ko-KR" altLang="en-US" sz="2800" b="1" kern="0" dirty="0"/>
                <a:t> </a:t>
              </a:r>
              <a:r>
                <a:rPr lang="en-US" altLang="ko-KR" sz="2800" b="1" kern="0" dirty="0"/>
                <a:t>into</a:t>
              </a:r>
            </a:p>
            <a:p>
              <a:pPr latinLnBrk="0">
                <a:defRPr/>
              </a:pPr>
              <a:r>
                <a:rPr lang="en-US" altLang="ko-KR" sz="2800" b="1" kern="0" dirty="0"/>
                <a:t>Deep</a:t>
              </a:r>
              <a:r>
                <a:rPr lang="ko-KR" altLang="en-US" sz="2800" b="1" kern="0" dirty="0"/>
                <a:t> </a:t>
              </a:r>
              <a:r>
                <a:rPr lang="en-US" altLang="ko-KR" sz="2800" b="1" kern="0" dirty="0"/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 dirty="0"/>
                <a:t>Introduction</a:t>
              </a:r>
              <a:endParaRPr lang="en-US" altLang="ko-KR" sz="900" kern="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FC654-F103-4D74-9344-CECAE2D89465}"/>
                </a:ext>
              </a:extLst>
            </p:cNvPr>
            <p:cNvSpPr txBox="1"/>
            <p:nvPr/>
          </p:nvSpPr>
          <p:spPr>
            <a:xfrm>
              <a:off x="521147" y="3929452"/>
              <a:ext cx="2885884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ko-KR" sz="1600" b="1" i="1" dirty="0"/>
                <a:t>〮  Layers and Blocks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50000"/>
                    </a:schemeClr>
                  </a:solidFill>
                </a:rPr>
                <a:t>〮  Parameter Management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50000"/>
                    </a:schemeClr>
                  </a:solidFill>
                </a:rPr>
                <a:t>〮  Deferred Initialization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50000"/>
                    </a:schemeClr>
                  </a:solidFill>
                </a:rPr>
                <a:t>〮  Custom Layers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50000"/>
                    </a:schemeClr>
                  </a:solidFill>
                </a:rPr>
                <a:t>〮  File I/O</a:t>
              </a:r>
            </a:p>
            <a:p>
              <a:pPr>
                <a:spcBef>
                  <a:spcPts val="1200"/>
                </a:spcBef>
              </a:pPr>
              <a:r>
                <a:rPr lang="en-US" altLang="ko-KR" sz="1600" b="1" i="1" dirty="0">
                  <a:solidFill>
                    <a:schemeClr val="bg1">
                      <a:lumMod val="50000"/>
                    </a:schemeClr>
                  </a:solidFill>
                </a:rPr>
                <a:t>〮  GPUs</a:t>
              </a:r>
              <a:endParaRPr lang="ko-KR" altLang="en-US" sz="16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F0E5FBA-A892-437F-8537-FCEDA247963A}"/>
              </a:ext>
            </a:extLst>
          </p:cNvPr>
          <p:cNvSpPr txBox="1"/>
          <p:nvPr/>
        </p:nvSpPr>
        <p:spPr>
          <a:xfrm>
            <a:off x="3682474" y="812603"/>
            <a:ext cx="2219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u="none" strike="noStrike" dirty="0">
                <a:effectLst/>
                <a:latin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Layers and Blocks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44BF83-EC81-442A-9F98-088E2121A7A1}"/>
              </a:ext>
            </a:extLst>
          </p:cNvPr>
          <p:cNvSpPr txBox="1"/>
          <p:nvPr/>
        </p:nvSpPr>
        <p:spPr>
          <a:xfrm>
            <a:off x="3759748" y="1595382"/>
            <a:ext cx="60944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i="0" dirty="0">
                <a:effectLst/>
                <a:latin typeface="Roboto"/>
              </a:rPr>
              <a:t>블록은 단일 레이어</a:t>
            </a:r>
            <a:r>
              <a:rPr lang="en-US" altLang="ko-KR" sz="1600" b="0" i="0" dirty="0">
                <a:effectLst/>
                <a:latin typeface="Roboto"/>
              </a:rPr>
              <a:t>, </a:t>
            </a:r>
            <a:r>
              <a:rPr lang="ko-KR" altLang="en-US" sz="1600" b="0" i="0" dirty="0">
                <a:effectLst/>
                <a:latin typeface="Roboto"/>
              </a:rPr>
              <a:t>여러 레이어로 구성된 </a:t>
            </a:r>
            <a:endParaRPr lang="en-US" altLang="ko-KR" sz="1600" b="0" i="0" dirty="0">
              <a:effectLst/>
              <a:latin typeface="Roboto"/>
            </a:endParaRPr>
          </a:p>
          <a:p>
            <a:r>
              <a:rPr lang="ko-KR" altLang="en-US" sz="1600" b="0" i="0" dirty="0">
                <a:effectLst/>
                <a:latin typeface="Roboto"/>
              </a:rPr>
              <a:t>구성 요소 또는 전체 모델 자체를 설명</a:t>
            </a:r>
            <a:endParaRPr lang="en-US" altLang="ko-KR" sz="1600" b="0" i="0" dirty="0">
              <a:effectLst/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r>
              <a:rPr lang="ko-KR" altLang="en-US" sz="1600" dirty="0">
                <a:latin typeface="Roboto"/>
              </a:rPr>
              <a:t>블록형태로 결합하여 더 큰 모델의 반복패턴 형성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7D123A-0EB3-40EB-9A82-6535F4589FC9}"/>
              </a:ext>
            </a:extLst>
          </p:cNvPr>
          <p:cNvSpPr txBox="1"/>
          <p:nvPr/>
        </p:nvSpPr>
        <p:spPr>
          <a:xfrm>
            <a:off x="3826726" y="6089462"/>
            <a:ext cx="8647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- 256 </a:t>
            </a:r>
            <a:r>
              <a:rPr lang="ko-KR" alt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개  </a:t>
            </a:r>
            <a:r>
              <a:rPr lang="en-US" altLang="ko-KR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ReLU</a:t>
            </a:r>
            <a:r>
              <a:rPr lang="en-US" altLang="ko-KR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</a:rPr>
              <a:t>함수 사용</a:t>
            </a:r>
            <a:r>
              <a:rPr lang="ko-KR" alt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하는 </a:t>
            </a:r>
            <a:r>
              <a:rPr lang="ko-KR" alt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히든</a:t>
            </a:r>
            <a:r>
              <a:rPr lang="ko-KR" alt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 레이어 </a:t>
            </a:r>
            <a:endParaRPr lang="en-US" altLang="ko-KR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Roboto"/>
            </a:endParaRPr>
          </a:p>
          <a:p>
            <a:r>
              <a:rPr lang="en-US" altLang="ko-KR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- 10 </a:t>
            </a:r>
            <a:r>
              <a:rPr lang="ko-KR" alt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개 출력 계층이 있는 네트워크를 생성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BF7A800-8D46-4A85-8714-1C597656F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710" y="169801"/>
            <a:ext cx="3488299" cy="394002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CDF0C1F-C9C3-444A-A7C7-4B010DB5E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748" y="2879356"/>
            <a:ext cx="5277803" cy="16892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77C9E1-FC5A-446D-8F07-35560CCB9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748" y="4666202"/>
            <a:ext cx="6163442" cy="11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1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accent1">
                <a:lumMod val="5000"/>
                <a:lumOff val="95000"/>
              </a:schemeClr>
            </a:gs>
            <a:gs pos="73000">
              <a:schemeClr val="bg1">
                <a:lumMod val="85000"/>
              </a:schemeClr>
            </a:gs>
            <a:gs pos="73000">
              <a:schemeClr val="bg1">
                <a:lumMod val="85000"/>
              </a:schemeClr>
            </a:gs>
            <a:gs pos="73000">
              <a:schemeClr val="bg1">
                <a:lumMod val="85000"/>
              </a:schemeClr>
            </a:gs>
            <a:gs pos="73000">
              <a:schemeClr val="bg1">
                <a:lumMod val="8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AA3226-BFF0-4E67-9A2E-849019DCD150}"/>
              </a:ext>
            </a:extLst>
          </p:cNvPr>
          <p:cNvSpPr txBox="1"/>
          <p:nvPr/>
        </p:nvSpPr>
        <p:spPr>
          <a:xfrm>
            <a:off x="3815334" y="704088"/>
            <a:ext cx="4414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530982-1487-44D8-A1EC-B0A772AEB362}"/>
              </a:ext>
            </a:extLst>
          </p:cNvPr>
          <p:cNvSpPr/>
          <p:nvPr/>
        </p:nvSpPr>
        <p:spPr>
          <a:xfrm>
            <a:off x="520391" y="458243"/>
            <a:ext cx="2713260" cy="1195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/>
              <a:t>Dive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into</a:t>
            </a:r>
          </a:p>
          <a:p>
            <a:pPr latinLnBrk="0">
              <a:defRPr/>
            </a:pPr>
            <a:r>
              <a:rPr lang="en-US" altLang="ko-KR" sz="2800" b="1" kern="0" dirty="0"/>
              <a:t>Deep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Learning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Introduction</a:t>
            </a:r>
            <a:endParaRPr lang="en-US" altLang="ko-KR" sz="9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20450-A04C-443F-86D6-B29EC6A89FB6}"/>
              </a:ext>
            </a:extLst>
          </p:cNvPr>
          <p:cNvSpPr txBox="1"/>
          <p:nvPr/>
        </p:nvSpPr>
        <p:spPr>
          <a:xfrm>
            <a:off x="5239512" y="3172968"/>
            <a:ext cx="3255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Thank</a:t>
            </a:r>
            <a:r>
              <a:rPr lang="ko-KR" altLang="en-US" sz="4000" dirty="0"/>
              <a:t> </a:t>
            </a:r>
            <a:r>
              <a:rPr lang="en-US" altLang="ko-KR" sz="4000" dirty="0"/>
              <a:t>you </a:t>
            </a:r>
            <a:r>
              <a:rPr lang="en-US" altLang="ko-KR" sz="4000" dirty="0">
                <a:sym typeface="Wingdings" panose="05000000000000000000" pitchFamily="2" charset="2"/>
              </a:rPr>
              <a:t>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731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FAFAFA"/>
            </a:gs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31F794-964A-45B5-AC24-2EF9B212A8CB}"/>
              </a:ext>
            </a:extLst>
          </p:cNvPr>
          <p:cNvSpPr/>
          <p:nvPr/>
        </p:nvSpPr>
        <p:spPr>
          <a:xfrm>
            <a:off x="520391" y="458243"/>
            <a:ext cx="2713260" cy="1195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/>
              <a:t>Dive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into</a:t>
            </a:r>
          </a:p>
          <a:p>
            <a:pPr latinLnBrk="0">
              <a:defRPr/>
            </a:pPr>
            <a:r>
              <a:rPr lang="en-US" altLang="ko-KR" sz="2800" b="1" kern="0" dirty="0"/>
              <a:t>Deep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Learning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Introduction</a:t>
            </a:r>
            <a:endParaRPr lang="en-US" altLang="ko-KR" sz="900" kern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BF732-D86E-49F5-8DAA-C27F89B38209}"/>
              </a:ext>
            </a:extLst>
          </p:cNvPr>
          <p:cNvSpPr txBox="1"/>
          <p:nvPr/>
        </p:nvSpPr>
        <p:spPr>
          <a:xfrm>
            <a:off x="423143" y="3929452"/>
            <a:ext cx="28105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b="1" i="1" dirty="0"/>
              <a:t>〮  Layers and Blocks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Parameter Management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Deferred Initialization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Custom Layers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File I/O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GPUs</a:t>
            </a:r>
            <a:endParaRPr lang="ko-KR" altLang="en-US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C5C641-E1C3-43CA-9408-C8AAAA44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560" y="4641644"/>
            <a:ext cx="7096125" cy="561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A3C93B-4B26-4537-87AC-EE96F01B9D5D}"/>
              </a:ext>
            </a:extLst>
          </p:cNvPr>
          <p:cNvSpPr txBox="1"/>
          <p:nvPr/>
        </p:nvSpPr>
        <p:spPr>
          <a:xfrm>
            <a:off x="3709224" y="264056"/>
            <a:ext cx="195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u="none" strike="noStrike" dirty="0">
                <a:effectLst/>
                <a:latin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Custom Block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0D1EC7-2B87-451C-8161-A982B6DD5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559" y="1058181"/>
            <a:ext cx="7096125" cy="36319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48182A-6A20-47F7-8151-3B2C48632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327" y="4922631"/>
            <a:ext cx="5696923" cy="1124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11BA5A-99AC-4E43-ACC3-2B10C84056FF}"/>
              </a:ext>
            </a:extLst>
          </p:cNvPr>
          <p:cNvSpPr txBox="1"/>
          <p:nvPr/>
        </p:nvSpPr>
        <p:spPr>
          <a:xfrm>
            <a:off x="6177775" y="303029"/>
            <a:ext cx="6097464" cy="638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블록의</a:t>
            </a:r>
            <a:r>
              <a:rPr lang="ko-KR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핵심은</a:t>
            </a:r>
            <a:r>
              <a:rPr lang="ko-KR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다양성</a:t>
            </a:r>
            <a:r>
              <a:rPr lang="en-US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400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블록을</a:t>
            </a:r>
            <a:r>
              <a:rPr lang="ko-KR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서브</a:t>
            </a:r>
            <a:r>
              <a:rPr lang="ko-KR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클래싱하여</a:t>
            </a:r>
            <a:r>
              <a:rPr lang="ko-KR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다양한</a:t>
            </a:r>
            <a:r>
              <a:rPr lang="ko-KR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구성</a:t>
            </a:r>
            <a:r>
              <a:rPr lang="ko-KR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요소를</a:t>
            </a:r>
            <a:r>
              <a:rPr lang="ko-KR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만들</a:t>
            </a:r>
            <a:r>
              <a:rPr lang="ko-KR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</a:t>
            </a:r>
            <a:r>
              <a:rPr lang="ko-KR" altLang="en-US" sz="14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음</a:t>
            </a:r>
            <a:endParaRPr lang="ko-KR" altLang="ko-KR" sz="1400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3D080-ECB2-4200-A29E-CAB190C5D28F}"/>
              </a:ext>
            </a:extLst>
          </p:cNvPr>
          <p:cNvSpPr txBox="1"/>
          <p:nvPr/>
        </p:nvSpPr>
        <p:spPr>
          <a:xfrm>
            <a:off x="4158202" y="6035921"/>
            <a:ext cx="5009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모델의 매개변수로 레이어를 선언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Block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생성자 호출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두 개의 레이어를 인스턴스화</a:t>
            </a:r>
          </a:p>
        </p:txBody>
      </p:sp>
    </p:spTree>
    <p:extLst>
      <p:ext uri="{BB962C8B-B14F-4D97-AF65-F5344CB8AC3E}">
        <p14:creationId xmlns:p14="http://schemas.microsoft.com/office/powerpoint/2010/main" val="327936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FAFAFA"/>
            </a:gs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31F794-964A-45B5-AC24-2EF9B212A8CB}"/>
              </a:ext>
            </a:extLst>
          </p:cNvPr>
          <p:cNvSpPr/>
          <p:nvPr/>
        </p:nvSpPr>
        <p:spPr>
          <a:xfrm>
            <a:off x="520391" y="458243"/>
            <a:ext cx="2713260" cy="1195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/>
              <a:t>Dive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into</a:t>
            </a:r>
          </a:p>
          <a:p>
            <a:pPr latinLnBrk="0">
              <a:defRPr/>
            </a:pPr>
            <a:r>
              <a:rPr lang="en-US" altLang="ko-KR" sz="2800" b="1" kern="0" dirty="0"/>
              <a:t>Deep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Learning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Introduction</a:t>
            </a:r>
            <a:endParaRPr lang="en-US" altLang="ko-KR" sz="900" kern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BF732-D86E-49F5-8DAA-C27F89B38209}"/>
              </a:ext>
            </a:extLst>
          </p:cNvPr>
          <p:cNvSpPr txBox="1"/>
          <p:nvPr/>
        </p:nvSpPr>
        <p:spPr>
          <a:xfrm>
            <a:off x="423143" y="3929452"/>
            <a:ext cx="28105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b="1" i="1" dirty="0"/>
              <a:t>〮  Layers and Blocks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Parameter Management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Deferred Initialization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Custom Layers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File I/O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GPUs</a:t>
            </a:r>
            <a:endParaRPr lang="ko-KR" altLang="en-US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3C93B-4B26-4537-87AC-EE96F01B9D5D}"/>
              </a:ext>
            </a:extLst>
          </p:cNvPr>
          <p:cNvSpPr txBox="1"/>
          <p:nvPr/>
        </p:nvSpPr>
        <p:spPr>
          <a:xfrm>
            <a:off x="3709224" y="264056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u="none" strike="noStrike" dirty="0">
                <a:effectLst/>
                <a:latin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Sequential Block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5C5BD6-2A45-4927-A9F6-AB09FF913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630" y="1361303"/>
            <a:ext cx="7726979" cy="30066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ED1320-01FC-4013-927E-B22436FA5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630" y="4368002"/>
            <a:ext cx="7726979" cy="8567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4E3FFA-E742-437F-9E1B-77CC0C252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158" y="5311432"/>
            <a:ext cx="7458476" cy="1426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639B9C-D13C-40EE-A886-FCB0BC838317}"/>
              </a:ext>
            </a:extLst>
          </p:cNvPr>
          <p:cNvSpPr txBox="1"/>
          <p:nvPr/>
        </p:nvSpPr>
        <p:spPr>
          <a:xfrm>
            <a:off x="4078881" y="675318"/>
            <a:ext cx="81436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목록에 블록을 하나씩 추가하는 기능</a:t>
            </a:r>
            <a:endParaRPr lang="en-US" altLang="ko-KR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Roboto"/>
            </a:endParaRPr>
          </a:p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추가 된 순서대로 블록 체인을 통해 입력을 전달하는 기능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8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FAFAFA"/>
            </a:gs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AA3226-BFF0-4E67-9A2E-849019DCD150}"/>
              </a:ext>
            </a:extLst>
          </p:cNvPr>
          <p:cNvSpPr txBox="1"/>
          <p:nvPr/>
        </p:nvSpPr>
        <p:spPr>
          <a:xfrm>
            <a:off x="3815334" y="704088"/>
            <a:ext cx="4414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319E7-925E-434A-B423-1D6C4E7A41C3}"/>
              </a:ext>
            </a:extLst>
          </p:cNvPr>
          <p:cNvSpPr/>
          <p:nvPr/>
        </p:nvSpPr>
        <p:spPr>
          <a:xfrm>
            <a:off x="520391" y="458243"/>
            <a:ext cx="2713260" cy="1195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/>
              <a:t>Dive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into</a:t>
            </a:r>
          </a:p>
          <a:p>
            <a:pPr latinLnBrk="0">
              <a:defRPr/>
            </a:pPr>
            <a:r>
              <a:rPr lang="en-US" altLang="ko-KR" sz="2800" b="1" kern="0" dirty="0"/>
              <a:t>Deep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Learning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Introduction</a:t>
            </a:r>
            <a:endParaRPr lang="en-US" altLang="ko-KR" sz="900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0FA57-6862-4DAD-A9AF-6E9EFECEEF59}"/>
              </a:ext>
            </a:extLst>
          </p:cNvPr>
          <p:cNvSpPr txBox="1"/>
          <p:nvPr/>
        </p:nvSpPr>
        <p:spPr>
          <a:xfrm>
            <a:off x="423143" y="3929452"/>
            <a:ext cx="28105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Layers and Blocks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Parameter Management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Deferred Initialization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Custom Layers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File I/O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GPUs</a:t>
            </a:r>
            <a:endParaRPr lang="ko-KR" altLang="en-US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0DD440-2B95-4E35-BC4A-7F566D527214}"/>
              </a:ext>
            </a:extLst>
          </p:cNvPr>
          <p:cNvSpPr txBox="1"/>
          <p:nvPr/>
        </p:nvSpPr>
        <p:spPr>
          <a:xfrm>
            <a:off x="4440682" y="732598"/>
            <a:ext cx="738688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/>
              </a:rPr>
              <a:t>-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/>
              </a:rPr>
              <a:t>    매개 변수 초기화</a:t>
            </a:r>
            <a:endParaRPr lang="en-US" altLang="ko-KR" sz="1600" b="0" i="0" dirty="0">
              <a:solidFill>
                <a:schemeClr val="bg1">
                  <a:lumMod val="50000"/>
                </a:schemeClr>
              </a:solidFill>
              <a:effectLst/>
              <a:latin typeface="Roboto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/>
              </a:rPr>
              <a:t>여러 모델 구성 요소간 매개 변수 공유</a:t>
            </a:r>
            <a:endParaRPr lang="en-US" altLang="ko-KR" sz="1600" b="0" i="0" dirty="0">
              <a:solidFill>
                <a:schemeClr val="bg1">
                  <a:lumMod val="50000"/>
                </a:schemeClr>
              </a:solidFill>
              <a:effectLst/>
              <a:latin typeface="Roboto"/>
            </a:endParaRPr>
          </a:p>
          <a:p>
            <a:pPr marL="285750" indent="-285750">
              <a:buFontTx/>
              <a:buChar char="-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모델이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anose="020B0604020202020204" pitchFamily="50" charset="-127"/>
                <a:ea typeface="Menlo"/>
              </a:rPr>
              <a:t>Sequential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클래스를 통해 정의되면 모든 레이어에 액세스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가능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endParaRPr lang="ko-KR" altLang="en-US" sz="1600" b="0" i="0" dirty="0">
              <a:solidFill>
                <a:schemeClr val="bg1">
                  <a:lumMod val="50000"/>
                </a:schemeClr>
              </a:solidFill>
              <a:effectLst/>
              <a:latin typeface="Robo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D6789-487B-4DCA-B4BF-626A2D4146DE}"/>
              </a:ext>
            </a:extLst>
          </p:cNvPr>
          <p:cNvSpPr txBox="1"/>
          <p:nvPr/>
        </p:nvSpPr>
        <p:spPr>
          <a:xfrm>
            <a:off x="4055364" y="22489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sng" dirty="0">
                <a:effectLst/>
                <a:latin typeface="Roboto"/>
              </a:rPr>
              <a:t>Parameter Management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546676-8FD7-4733-AA63-401CD86A7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694" y="2375684"/>
            <a:ext cx="6401355" cy="21033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3A4CED-A9BE-462E-A969-FB6FFD7E4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694" y="4478269"/>
            <a:ext cx="5822185" cy="8001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9E5C89B-6C6E-473C-BBA9-C96438076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694" y="5274817"/>
            <a:ext cx="4968671" cy="4496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5F4261-3548-42F9-8B65-B71C8D880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206" y="5835115"/>
            <a:ext cx="5393143" cy="8712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A66BFA-1C42-41DA-A9C7-2621A6953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3516" y="6421604"/>
            <a:ext cx="3103286" cy="2586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520481-A860-4062-A853-A288C9549726}"/>
              </a:ext>
            </a:extLst>
          </p:cNvPr>
          <p:cNvSpPr txBox="1"/>
          <p:nvPr/>
        </p:nvSpPr>
        <p:spPr>
          <a:xfrm>
            <a:off x="4055364" y="1660122"/>
            <a:ext cx="71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u="none" strike="noStrike" dirty="0">
                <a:effectLst/>
                <a:latin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Parameter Access</a:t>
            </a:r>
            <a:endParaRPr lang="en-US" altLang="ko-KR" sz="16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EEFFEA7-6C6A-44B2-A41F-258F1788D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694" y="2068332"/>
            <a:ext cx="6401355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5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FAFAFA"/>
            </a:gs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AA3226-BFF0-4E67-9A2E-849019DCD150}"/>
              </a:ext>
            </a:extLst>
          </p:cNvPr>
          <p:cNvSpPr txBox="1"/>
          <p:nvPr/>
        </p:nvSpPr>
        <p:spPr>
          <a:xfrm>
            <a:off x="3815334" y="704088"/>
            <a:ext cx="4414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319E7-925E-434A-B423-1D6C4E7A41C3}"/>
              </a:ext>
            </a:extLst>
          </p:cNvPr>
          <p:cNvSpPr/>
          <p:nvPr/>
        </p:nvSpPr>
        <p:spPr>
          <a:xfrm>
            <a:off x="520391" y="458243"/>
            <a:ext cx="2713260" cy="1195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/>
              <a:t>Dive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into</a:t>
            </a:r>
          </a:p>
          <a:p>
            <a:pPr latinLnBrk="0">
              <a:defRPr/>
            </a:pPr>
            <a:r>
              <a:rPr lang="en-US" altLang="ko-KR" sz="2800" b="1" kern="0" dirty="0"/>
              <a:t>Deep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Learning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Introduction</a:t>
            </a:r>
            <a:endParaRPr lang="en-US" altLang="ko-KR" sz="900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0FA57-6862-4DAD-A9AF-6E9EFECEEF59}"/>
              </a:ext>
            </a:extLst>
          </p:cNvPr>
          <p:cNvSpPr txBox="1"/>
          <p:nvPr/>
        </p:nvSpPr>
        <p:spPr>
          <a:xfrm>
            <a:off x="423143" y="3929452"/>
            <a:ext cx="28105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Layers and Blocks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Parameter Management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Deferred Initialization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Custom Layers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File I/O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GPUs</a:t>
            </a:r>
            <a:endParaRPr lang="ko-KR" altLang="en-US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2CE31-FCCD-4255-A5B9-494B6050C3B5}"/>
              </a:ext>
            </a:extLst>
          </p:cNvPr>
          <p:cNvSpPr txBox="1"/>
          <p:nvPr/>
        </p:nvSpPr>
        <p:spPr>
          <a:xfrm>
            <a:off x="3815334" y="519422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sng" dirty="0">
                <a:effectLst/>
                <a:latin typeface="Roboto"/>
              </a:rPr>
              <a:t>All Parameters at Once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AC79F2-59C4-4A26-978A-682FB1235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334" y="1084754"/>
            <a:ext cx="7221925" cy="30100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F831C8-C846-4298-95DC-9830EF7FA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703" y="2606576"/>
            <a:ext cx="1358048" cy="2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5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FAFAFA"/>
            </a:gs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AA3226-BFF0-4E67-9A2E-849019DCD150}"/>
              </a:ext>
            </a:extLst>
          </p:cNvPr>
          <p:cNvSpPr txBox="1"/>
          <p:nvPr/>
        </p:nvSpPr>
        <p:spPr>
          <a:xfrm>
            <a:off x="3815334" y="704088"/>
            <a:ext cx="4414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D4668-E9DB-4575-B210-E6CA6EA2A846}"/>
              </a:ext>
            </a:extLst>
          </p:cNvPr>
          <p:cNvSpPr txBox="1"/>
          <p:nvPr/>
        </p:nvSpPr>
        <p:spPr>
          <a:xfrm>
            <a:off x="4082796" y="586990"/>
            <a:ext cx="71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u="sng" dirty="0">
                <a:effectLst/>
                <a:latin typeface="Roboto"/>
              </a:rPr>
              <a:t>Collecting Parameters from Nested Blocks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319E7-925E-434A-B423-1D6C4E7A41C3}"/>
              </a:ext>
            </a:extLst>
          </p:cNvPr>
          <p:cNvSpPr/>
          <p:nvPr/>
        </p:nvSpPr>
        <p:spPr>
          <a:xfrm>
            <a:off x="520391" y="458243"/>
            <a:ext cx="2713260" cy="1195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/>
              <a:t>Dive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into</a:t>
            </a:r>
          </a:p>
          <a:p>
            <a:pPr latinLnBrk="0">
              <a:defRPr/>
            </a:pPr>
            <a:r>
              <a:rPr lang="en-US" altLang="ko-KR" sz="2800" b="1" kern="0" dirty="0"/>
              <a:t>Deep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Learning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Introduction</a:t>
            </a:r>
            <a:endParaRPr lang="en-US" altLang="ko-KR" sz="900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0FA57-6862-4DAD-A9AF-6E9EFECEEF59}"/>
              </a:ext>
            </a:extLst>
          </p:cNvPr>
          <p:cNvSpPr txBox="1"/>
          <p:nvPr/>
        </p:nvSpPr>
        <p:spPr>
          <a:xfrm>
            <a:off x="423143" y="3929452"/>
            <a:ext cx="28105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Layers and Blocks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Parameter Management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Deferred Initialization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Custom Layers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File I/O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GPUs</a:t>
            </a:r>
            <a:endParaRPr lang="ko-KR" altLang="en-US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86DFE4-C1AD-48BD-A4CC-785F9D48F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192" y="1101549"/>
            <a:ext cx="6774767" cy="34978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D4D9D5-6686-437E-9060-3CA977B07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192" y="4830474"/>
            <a:ext cx="5644412" cy="92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FAFAFA"/>
            </a:gs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AA3226-BFF0-4E67-9A2E-849019DCD150}"/>
              </a:ext>
            </a:extLst>
          </p:cNvPr>
          <p:cNvSpPr txBox="1"/>
          <p:nvPr/>
        </p:nvSpPr>
        <p:spPr>
          <a:xfrm>
            <a:off x="3815334" y="704088"/>
            <a:ext cx="4414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319E7-925E-434A-B423-1D6C4E7A41C3}"/>
              </a:ext>
            </a:extLst>
          </p:cNvPr>
          <p:cNvSpPr/>
          <p:nvPr/>
        </p:nvSpPr>
        <p:spPr>
          <a:xfrm>
            <a:off x="520391" y="458243"/>
            <a:ext cx="2713260" cy="1195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/>
              <a:t>Dive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into</a:t>
            </a:r>
          </a:p>
          <a:p>
            <a:pPr latinLnBrk="0">
              <a:defRPr/>
            </a:pPr>
            <a:r>
              <a:rPr lang="en-US" altLang="ko-KR" sz="2800" b="1" kern="0" dirty="0"/>
              <a:t>Deep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Learning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Introduction</a:t>
            </a:r>
            <a:endParaRPr lang="en-US" altLang="ko-KR" sz="900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0FA57-6862-4DAD-A9AF-6E9EFECEEF59}"/>
              </a:ext>
            </a:extLst>
          </p:cNvPr>
          <p:cNvSpPr txBox="1"/>
          <p:nvPr/>
        </p:nvSpPr>
        <p:spPr>
          <a:xfrm>
            <a:off x="423143" y="3929452"/>
            <a:ext cx="28105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Layers and Blocks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Parameter Management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Deferred Initialization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Custom Layers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File I/O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GPUs</a:t>
            </a:r>
            <a:endParaRPr lang="ko-KR" altLang="en-US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419D4D-FF10-481E-9437-69A2BE97B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41" y="871273"/>
            <a:ext cx="6518718" cy="3693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010432-7EAF-4678-8366-618AD2932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41" y="1653635"/>
            <a:ext cx="6729043" cy="29568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2D6A2E-6433-4926-8178-415682BA7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130" y="5004205"/>
            <a:ext cx="8445360" cy="76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8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FAFAFA"/>
            </a:gs>
            <a:gs pos="72000">
              <a:schemeClr val="bg1"/>
            </a:gs>
            <a:gs pos="72000">
              <a:schemeClr val="bg1">
                <a:lumMod val="8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AA3226-BFF0-4E67-9A2E-849019DCD150}"/>
              </a:ext>
            </a:extLst>
          </p:cNvPr>
          <p:cNvSpPr txBox="1"/>
          <p:nvPr/>
        </p:nvSpPr>
        <p:spPr>
          <a:xfrm>
            <a:off x="3815334" y="704088"/>
            <a:ext cx="4414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  <a:p>
            <a:endParaRPr lang="en-US" altLang="ko-KR" sz="1600" dirty="0">
              <a:latin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D4668-E9DB-4575-B210-E6CA6EA2A846}"/>
              </a:ext>
            </a:extLst>
          </p:cNvPr>
          <p:cNvSpPr txBox="1"/>
          <p:nvPr/>
        </p:nvSpPr>
        <p:spPr>
          <a:xfrm>
            <a:off x="3815334" y="395333"/>
            <a:ext cx="71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u="sng" dirty="0">
                <a:effectLst/>
                <a:latin typeface="Roboto"/>
              </a:rPr>
              <a:t>Parameter Initialization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319E7-925E-434A-B423-1D6C4E7A41C3}"/>
              </a:ext>
            </a:extLst>
          </p:cNvPr>
          <p:cNvSpPr/>
          <p:nvPr/>
        </p:nvSpPr>
        <p:spPr>
          <a:xfrm>
            <a:off x="520391" y="458243"/>
            <a:ext cx="2713260" cy="1195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/>
              <a:t>Dive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into</a:t>
            </a:r>
          </a:p>
          <a:p>
            <a:pPr latinLnBrk="0">
              <a:defRPr/>
            </a:pPr>
            <a:r>
              <a:rPr lang="en-US" altLang="ko-KR" sz="2800" b="1" kern="0" dirty="0"/>
              <a:t>Deep</a:t>
            </a:r>
            <a:r>
              <a:rPr lang="ko-KR" altLang="en-US" sz="2800" b="1" kern="0" dirty="0"/>
              <a:t> </a:t>
            </a:r>
            <a:r>
              <a:rPr lang="en-US" altLang="ko-KR" sz="2800" b="1" kern="0" dirty="0"/>
              <a:t>Learning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Introduction</a:t>
            </a:r>
            <a:endParaRPr lang="en-US" altLang="ko-KR" sz="900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0FA57-6862-4DAD-A9AF-6E9EFECEEF59}"/>
              </a:ext>
            </a:extLst>
          </p:cNvPr>
          <p:cNvSpPr txBox="1"/>
          <p:nvPr/>
        </p:nvSpPr>
        <p:spPr>
          <a:xfrm>
            <a:off x="423143" y="3929452"/>
            <a:ext cx="28105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Layers and Blocks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/>
              <a:t>〮  Parameter Management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Deferred Initialization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Custom Layers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File I/O</a:t>
            </a:r>
          </a:p>
          <a:p>
            <a:pPr>
              <a:spcBef>
                <a:spcPts val="1200"/>
              </a:spcBef>
            </a:pP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〮  GPUs</a:t>
            </a:r>
            <a:endParaRPr lang="ko-KR" altLang="en-US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72585A-B6C6-4045-A17F-BFB7B747EDD7}"/>
              </a:ext>
            </a:extLst>
          </p:cNvPr>
          <p:cNvSpPr txBox="1"/>
          <p:nvPr/>
        </p:nvSpPr>
        <p:spPr>
          <a:xfrm>
            <a:off x="4264327" y="5405898"/>
            <a:ext cx="68999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/>
              </a:rPr>
              <a:t>- 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/>
              </a:rPr>
              <a:t>모든 가중치 매개 변수를 표준 편차 </a:t>
            </a:r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/>
              </a:rPr>
              <a:t>0.01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/>
              </a:rPr>
              <a:t>의  랜덤 변수로 초기화</a:t>
            </a:r>
            <a:endParaRPr lang="en-US" altLang="ko-KR" sz="1600" b="0" i="0" dirty="0">
              <a:solidFill>
                <a:schemeClr val="bg1">
                  <a:lumMod val="50000"/>
                </a:schemeClr>
              </a:solidFill>
              <a:effectLst/>
              <a:latin typeface="Roboto"/>
            </a:endParaRPr>
          </a:p>
          <a:p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/>
              </a:rPr>
              <a:t>- 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/>
              </a:rPr>
              <a:t>편향 매개 변수는 </a:t>
            </a:r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/>
              </a:rPr>
              <a:t>0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/>
              </a:rPr>
              <a:t>으로 초기화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5C321A-7AD7-4C9C-AEE8-280A10BAF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327" y="867326"/>
            <a:ext cx="7407282" cy="23624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ED1A41-7621-4604-A442-BA399A0B3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023" y="3399714"/>
            <a:ext cx="7338696" cy="16079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6535A2A-C687-41CB-8FEF-5188FC0BE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760" y="5063180"/>
            <a:ext cx="2408129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772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3495</TotalTime>
  <Words>753</Words>
  <Application>Microsoft Office PowerPoint</Application>
  <PresentationFormat>와이드스크린</PresentationFormat>
  <Paragraphs>259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 Unicode MS</vt:lpstr>
      <vt:lpstr>맑은 고딕</vt:lpstr>
      <vt:lpstr>Arial</vt:lpstr>
      <vt:lpstr>Roboto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김예진</cp:lastModifiedBy>
  <cp:revision>394</cp:revision>
  <dcterms:created xsi:type="dcterms:W3CDTF">2020-09-22T02:49:34Z</dcterms:created>
  <dcterms:modified xsi:type="dcterms:W3CDTF">2021-04-29T05:09:36Z</dcterms:modified>
</cp:coreProperties>
</file>