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2" r:id="rId4"/>
    <p:sldId id="283" r:id="rId5"/>
    <p:sldId id="284" r:id="rId6"/>
    <p:sldId id="281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9B1"/>
    <a:srgbClr val="60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290813" y="2861129"/>
            <a:ext cx="3248643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C5A48D"/>
                </a:solidFill>
              </a:rPr>
              <a:t>Preliminaries / </a:t>
            </a:r>
            <a:r>
              <a:rPr lang="en-US" altLang="ko-KR" sz="1400" b="1" err="1">
                <a:solidFill>
                  <a:srgbClr val="C5A48D"/>
                </a:solidFill>
              </a:rPr>
              <a:t>JunHo</a:t>
            </a:r>
            <a:r>
              <a:rPr lang="en-US" altLang="ko-KR" sz="1400" b="1">
                <a:solidFill>
                  <a:srgbClr val="C5A48D"/>
                </a:solidFill>
              </a:rPr>
              <a:t> Yoon</a:t>
            </a: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From FC Layers to Convolutions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Convolutions for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Padding and Stride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Multiple(I/O) Channels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Pooling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err="1">
                <a:solidFill>
                  <a:schemeClr val="bg1"/>
                </a:solidFill>
                <a:cs typeface="Aharoni" panose="02010803020104030203" pitchFamily="2" charset="-79"/>
              </a:rPr>
              <a:t>LeNet</a:t>
            </a:r>
            <a:endParaRPr lang="en-US" altLang="ko-KR" sz="1400" b="1" i="1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375135" y="1233029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AEC4A-6DC8-4C3B-A5BF-A32693A6AD71}"/>
              </a:ext>
            </a:extLst>
          </p:cNvPr>
          <p:cNvGrpSpPr/>
          <p:nvPr/>
        </p:nvGrpSpPr>
        <p:grpSpPr>
          <a:xfrm>
            <a:off x="4166007" y="650059"/>
            <a:ext cx="5659637" cy="2508777"/>
            <a:chOff x="4706334" y="1714088"/>
            <a:chExt cx="5659637" cy="25087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A19975-759C-41E4-BE94-5BF7C5E983E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334" y="1714088"/>
              <a:ext cx="5659637" cy="2508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F20A7C-65C8-4325-83F7-99B54500B6C6}"/>
                </a:ext>
              </a:extLst>
            </p:cNvPr>
            <p:cNvSpPr/>
            <p:nvPr/>
          </p:nvSpPr>
          <p:spPr>
            <a:xfrm>
              <a:off x="5372955" y="1959895"/>
              <a:ext cx="4145117" cy="1754326"/>
            </a:xfrm>
            <a:prstGeom prst="rect">
              <a:avLst/>
            </a:prstGeom>
            <a:solidFill>
              <a:srgbClr val="536580"/>
            </a:solidFill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kern="0">
                  <a:solidFill>
                    <a:prstClr val="white"/>
                  </a:solidFill>
                </a:rPr>
                <a:t>Dive into</a:t>
              </a:r>
            </a:p>
            <a:p>
              <a:pPr latinLnBrk="0">
                <a:defRPr/>
              </a:pPr>
              <a:r>
                <a:rPr lang="en-US" altLang="ko-KR" sz="4400" b="1" kern="0">
                  <a:solidFill>
                    <a:prstClr val="white"/>
                  </a:solidFill>
                </a:rPr>
                <a:t>Deep Learning</a:t>
              </a:r>
            </a:p>
            <a:p>
              <a:r>
                <a:rPr lang="en-US" altLang="ko-Kore-KR" sz="2000" kern="0">
                  <a:solidFill>
                    <a:srgbClr val="8899B2"/>
                  </a:solidFill>
                </a:rPr>
                <a:t>Convolutional Neural Networks</a:t>
              </a:r>
              <a:endParaRPr lang="en" altLang="ko-Kore-KR" sz="200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D2AA2A4-A1CC-46C6-8DAB-77EA480B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28" y="3699165"/>
            <a:ext cx="5924041" cy="25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714640"/>
            <a:chOff x="521146" y="458243"/>
            <a:chExt cx="3566688" cy="5714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98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From FC Layers to Convolutions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Convolutions for Images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Padding and Stride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Multiple(I/O) Channels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Pooling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 err="1">
                  <a:solidFill>
                    <a:srgbClr val="8899B1"/>
                  </a:solidFill>
                  <a:cs typeface="Aharoni" panose="02010803020104030203" pitchFamily="2" charset="-79"/>
                </a:rPr>
                <a:t>LeNet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80E3A0-BC72-45DE-8FEE-7D0AF08340C5}"/>
              </a:ext>
            </a:extLst>
          </p:cNvPr>
          <p:cNvGrpSpPr/>
          <p:nvPr/>
        </p:nvGrpSpPr>
        <p:grpSpPr>
          <a:xfrm>
            <a:off x="4328846" y="642049"/>
            <a:ext cx="4200842" cy="2553170"/>
            <a:chOff x="4096326" y="525879"/>
            <a:chExt cx="4200842" cy="25531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B53E219-C3F8-4F4A-95A4-7CE44D1510A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62827" y="525879"/>
              <a:ext cx="3568245" cy="228367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466DC7B-6AC2-4AAA-B955-018B4DA1CD0A}"/>
                </a:ext>
              </a:extLst>
            </p:cNvPr>
            <p:cNvSpPr/>
            <p:nvPr/>
          </p:nvSpPr>
          <p:spPr>
            <a:xfrm>
              <a:off x="4096326" y="2765502"/>
              <a:ext cx="4200842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>
                  <a:solidFill>
                    <a:srgbClr val="8899B1"/>
                  </a:solidFill>
                </a:rPr>
                <a:t>* CNN</a:t>
              </a:r>
              <a:r>
                <a:rPr lang="ko-KR" altLang="en-US" sz="1100">
                  <a:solidFill>
                    <a:srgbClr val="8899B1"/>
                  </a:solidFill>
                </a:rPr>
                <a:t>은 고차원 데이터를 학습하기 위해 개발</a:t>
              </a:r>
              <a:endParaRPr lang="en-US" altLang="ko-KR" sz="1100">
                <a:solidFill>
                  <a:srgbClr val="8899B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BD1A9F-8C9C-4FE8-A192-7558A77C0561}"/>
              </a:ext>
            </a:extLst>
          </p:cNvPr>
          <p:cNvGrpSpPr/>
          <p:nvPr/>
        </p:nvGrpSpPr>
        <p:grpSpPr>
          <a:xfrm>
            <a:off x="4328846" y="3429000"/>
            <a:ext cx="4200842" cy="2828692"/>
            <a:chOff x="4105377" y="499164"/>
            <a:chExt cx="4200842" cy="28286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1CE17E-D25C-4063-9910-F99044AA56BF}"/>
                </a:ext>
              </a:extLst>
            </p:cNvPr>
            <p:cNvGrpSpPr/>
            <p:nvPr/>
          </p:nvGrpSpPr>
          <p:grpSpPr>
            <a:xfrm>
              <a:off x="4105377" y="499164"/>
              <a:ext cx="4200842" cy="1588368"/>
              <a:chOff x="4105377" y="499164"/>
              <a:chExt cx="4200842" cy="158836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D03959C-36A7-4A4E-ABFF-E0BFD52F0644}"/>
                  </a:ext>
                </a:extLst>
              </p:cNvPr>
              <p:cNvSpPr/>
              <p:nvPr/>
            </p:nvSpPr>
            <p:spPr>
              <a:xfrm>
                <a:off x="4105377" y="1390482"/>
                <a:ext cx="4200842" cy="697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>
                    <a:solidFill>
                      <a:prstClr val="white"/>
                    </a:solidFill>
                  </a:rPr>
                  <a:t>Translation Invariance 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이미지의 모든 패치가 동일한 방식으로 처리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7B5D742-CE2A-4F2B-9586-928DC5AB1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3168" y="499164"/>
                <a:ext cx="3933825" cy="953135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75CC37F-C652-4AB7-A543-495D4E4CEC9B}"/>
                </a:ext>
              </a:extLst>
            </p:cNvPr>
            <p:cNvGrpSpPr/>
            <p:nvPr/>
          </p:nvGrpSpPr>
          <p:grpSpPr>
            <a:xfrm>
              <a:off x="4163168" y="2281376"/>
              <a:ext cx="3770493" cy="1046480"/>
              <a:chOff x="4163168" y="2281376"/>
              <a:chExt cx="3770493" cy="104648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EFC6D53-46E5-41E9-B8DA-BA1122B3C8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168" y="2281376"/>
                <a:ext cx="1276350" cy="104648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A28B0E8-A825-44B1-B871-D380926E3EAE}"/>
                  </a:ext>
                </a:extLst>
              </p:cNvPr>
              <p:cNvSpPr/>
              <p:nvPr/>
            </p:nvSpPr>
            <p:spPr>
              <a:xfrm>
                <a:off x="5426421" y="2419756"/>
                <a:ext cx="2507240" cy="697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>
                    <a:solidFill>
                      <a:prstClr val="white"/>
                    </a:solidFill>
                  </a:rPr>
                  <a:t>Loclity 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>
                    <a:solidFill>
                      <a:prstClr val="white"/>
                    </a:solidFill>
                  </a:rPr>
                  <a:t>근접 픽셀들 간의 종속성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0AB2863-20F3-4D91-BB4E-42444132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982" y="3429000"/>
            <a:ext cx="3204469" cy="17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714640"/>
            <a:chOff x="521146" y="458243"/>
            <a:chExt cx="3566688" cy="5714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98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From FC Layers to Convolutions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Convolutions for Images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Padding and Stride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Multiple(I/O) Channels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Pooling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 err="1">
                  <a:solidFill>
                    <a:srgbClr val="8899B1"/>
                  </a:solidFill>
                  <a:cs typeface="Aharoni" panose="02010803020104030203" pitchFamily="2" charset="-79"/>
                </a:rPr>
                <a:t>LeNet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AF67D9-38C5-4D9D-80A3-C2011AB96380}"/>
              </a:ext>
            </a:extLst>
          </p:cNvPr>
          <p:cNvGrpSpPr/>
          <p:nvPr/>
        </p:nvGrpSpPr>
        <p:grpSpPr>
          <a:xfrm>
            <a:off x="4330800" y="1040270"/>
            <a:ext cx="3415822" cy="2051390"/>
            <a:chOff x="4024137" y="375229"/>
            <a:chExt cx="3415822" cy="20513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F078FED-FBD7-483A-A73D-A33C375F040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065702" y="375229"/>
              <a:ext cx="3362325" cy="12573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0C36F0-B883-40AD-B43F-D9424515553C}"/>
                </a:ext>
              </a:extLst>
            </p:cNvPr>
            <p:cNvSpPr/>
            <p:nvPr/>
          </p:nvSpPr>
          <p:spPr>
            <a:xfrm>
              <a:off x="4024137" y="2113072"/>
              <a:ext cx="3415822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>
                  <a:solidFill>
                    <a:srgbClr val="8899B1"/>
                  </a:solidFill>
                </a:rPr>
                <a:t>* Convolution Layer </a:t>
              </a:r>
              <a:r>
                <a:rPr lang="ko-KR" altLang="en-US" sz="1100">
                  <a:solidFill>
                    <a:srgbClr val="8899B1"/>
                  </a:solidFill>
                </a:rPr>
                <a:t>연산 방법</a:t>
              </a:r>
              <a:endParaRPr lang="en-US" altLang="ko-KR" sz="1100">
                <a:solidFill>
                  <a:srgbClr val="8899B1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BE61F41-124D-4583-AFB8-4D169403ACF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065702" y="1632528"/>
              <a:ext cx="3362325" cy="528781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257804-C106-4B3E-B218-9BAA2C5D77BF}"/>
              </a:ext>
            </a:extLst>
          </p:cNvPr>
          <p:cNvGrpSpPr/>
          <p:nvPr/>
        </p:nvGrpSpPr>
        <p:grpSpPr>
          <a:xfrm>
            <a:off x="4330800" y="3786219"/>
            <a:ext cx="5919310" cy="2146783"/>
            <a:chOff x="4024137" y="3700764"/>
            <a:chExt cx="5919310" cy="21467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6AA3BA-BB7C-4089-BE43-E0038A1E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5702" y="3700764"/>
              <a:ext cx="5877745" cy="1867161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49E9ED-0C0F-4323-8DC7-48489200170A}"/>
                </a:ext>
              </a:extLst>
            </p:cNvPr>
            <p:cNvSpPr/>
            <p:nvPr/>
          </p:nvSpPr>
          <p:spPr>
            <a:xfrm>
              <a:off x="4024137" y="5534000"/>
              <a:ext cx="5919310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>
                  <a:solidFill>
                    <a:srgbClr val="8899B1"/>
                  </a:solidFill>
                </a:rPr>
                <a:t>* </a:t>
              </a:r>
              <a:r>
                <a:rPr lang="ko-KR" altLang="en-US" sz="1100">
                  <a:solidFill>
                    <a:srgbClr val="8899B1"/>
                  </a:solidFill>
                </a:rPr>
                <a:t>이미지 분류를 위한 특징 추출</a:t>
              </a:r>
              <a:endParaRPr lang="en-US" altLang="ko-KR" sz="1100">
                <a:solidFill>
                  <a:srgbClr val="8899B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4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7B2B5E-5C47-4281-ADA4-BE3F970223FC}"/>
              </a:ext>
            </a:extLst>
          </p:cNvPr>
          <p:cNvSpPr/>
          <p:nvPr/>
        </p:nvSpPr>
        <p:spPr>
          <a:xfrm>
            <a:off x="4330800" y="999039"/>
            <a:ext cx="4200842" cy="192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padding</a:t>
            </a:r>
            <a:r>
              <a:rPr lang="ko-KR" altLang="en-US" sz="1400" b="1">
                <a:solidFill>
                  <a:prstClr val="white"/>
                </a:solidFill>
              </a:rPr>
              <a:t> </a:t>
            </a:r>
            <a:r>
              <a:rPr lang="en-US" altLang="ko-KR" sz="1400" b="1">
                <a:solidFill>
                  <a:prstClr val="white"/>
                </a:solidFill>
              </a:rPr>
              <a:t>: Input </a:t>
            </a:r>
            <a:r>
              <a:rPr lang="ko-KR" altLang="en-US" sz="1400" b="1">
                <a:solidFill>
                  <a:prstClr val="white"/>
                </a:solidFill>
              </a:rPr>
              <a:t>가장자리에 특정 값을 추가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Convolution Layer</a:t>
            </a:r>
            <a:r>
              <a:rPr lang="ko-KR" altLang="en-US" sz="1400" b="1">
                <a:solidFill>
                  <a:prstClr val="white"/>
                </a:solidFill>
              </a:rPr>
              <a:t>를 지날때 이미지 축소 방지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stride : kernel</a:t>
            </a:r>
            <a:r>
              <a:rPr lang="ko-KR" altLang="en-US" sz="1400" b="1">
                <a:solidFill>
                  <a:prstClr val="white"/>
                </a:solidFill>
              </a:rPr>
              <a:t>의 이동 간격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출력 해상도를 줄일 때 사용 </a:t>
            </a:r>
            <a:r>
              <a:rPr lang="en-US" altLang="ko-KR" sz="1400" b="1">
                <a:solidFill>
                  <a:prstClr val="white"/>
                </a:solidFill>
              </a:rPr>
              <a:t>1/stride </a:t>
            </a:r>
            <a:r>
              <a:rPr lang="ko-KR" altLang="en-US" sz="1400" b="1">
                <a:solidFill>
                  <a:prstClr val="white"/>
                </a:solidFill>
              </a:rPr>
              <a:t>만큼  </a:t>
            </a:r>
            <a:r>
              <a:rPr lang="en-US" altLang="ko-KR" sz="1400" b="1">
                <a:solidFill>
                  <a:prstClr val="white"/>
                </a:solidFill>
              </a:rPr>
              <a:t>resize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default : padding = 0, stride = 1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714640"/>
            <a:chOff x="521146" y="458243"/>
            <a:chExt cx="3566688" cy="5714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98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From FC Layers to Convolutions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Convolutions for Images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Padding and Stride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Multiple(I/O) Channels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Pooling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 err="1">
                  <a:solidFill>
                    <a:srgbClr val="8899B1"/>
                  </a:solidFill>
                  <a:cs typeface="Aharoni" panose="02010803020104030203" pitchFamily="2" charset="-79"/>
                </a:rPr>
                <a:t>LeNet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84B7DE-B999-4210-BA7B-13DD84EA1CB5}"/>
              </a:ext>
            </a:extLst>
          </p:cNvPr>
          <p:cNvGrpSpPr/>
          <p:nvPr/>
        </p:nvGrpSpPr>
        <p:grpSpPr>
          <a:xfrm>
            <a:off x="4289235" y="3984696"/>
            <a:ext cx="5212574" cy="1777129"/>
            <a:chOff x="4289235" y="2801943"/>
            <a:chExt cx="4929050" cy="177712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5485CDB-2EEC-4A8B-B078-807A0CD19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800" y="2801943"/>
              <a:ext cx="4887485" cy="149499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7EB927-D344-4B8F-8334-A0FCE9878B8B}"/>
                </a:ext>
              </a:extLst>
            </p:cNvPr>
            <p:cNvSpPr/>
            <p:nvPr/>
          </p:nvSpPr>
          <p:spPr>
            <a:xfrm>
              <a:off x="4289235" y="4245455"/>
              <a:ext cx="420084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>
                  <a:solidFill>
                    <a:schemeClr val="bg1"/>
                  </a:solidFill>
                </a:rPr>
                <a:t>padding(W,H) = (kernel(W,H) – 1) / 2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7C31E2D-9E8E-4D97-9E8C-693266D2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191" y="3984696"/>
            <a:ext cx="5168618" cy="17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714640"/>
            <a:chOff x="521146" y="458243"/>
            <a:chExt cx="3566688" cy="5714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98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From FC Layers to Convolutions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Convolutions for Images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Padding and Stride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Multiple(I/O) Channels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Pooling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 err="1">
                  <a:solidFill>
                    <a:srgbClr val="8899B1"/>
                  </a:solidFill>
                  <a:cs typeface="Aharoni" panose="02010803020104030203" pitchFamily="2" charset="-79"/>
                </a:rPr>
                <a:t>LeNet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132666-913F-49FF-B11D-9C6D6F81346B}"/>
              </a:ext>
            </a:extLst>
          </p:cNvPr>
          <p:cNvGrpSpPr/>
          <p:nvPr/>
        </p:nvGrpSpPr>
        <p:grpSpPr>
          <a:xfrm>
            <a:off x="4284025" y="704572"/>
            <a:ext cx="4713809" cy="3098452"/>
            <a:chOff x="4284025" y="972925"/>
            <a:chExt cx="4713809" cy="309845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FA624E0-D20B-416C-B71B-6370921CAB94}"/>
                </a:ext>
              </a:extLst>
            </p:cNvPr>
            <p:cNvSpPr/>
            <p:nvPr/>
          </p:nvSpPr>
          <p:spPr>
            <a:xfrm>
              <a:off x="4284025" y="3111499"/>
              <a:ext cx="4713809" cy="959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고차원 데이터의 경우 각각에 해당하는 </a:t>
              </a:r>
              <a:r>
                <a:rPr lang="en-US" altLang="ko-KR" sz="1400" b="1">
                  <a:solidFill>
                    <a:prstClr val="white"/>
                  </a:solidFill>
                </a:rPr>
                <a:t>kernel </a:t>
              </a:r>
              <a:r>
                <a:rPr lang="ko-KR" altLang="en-US" sz="1400" b="1">
                  <a:solidFill>
                    <a:prstClr val="white"/>
                  </a:solidFill>
                </a:rPr>
                <a:t>생성 가능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채널 축소로 이한 연산량 감소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>
                  <a:solidFill>
                    <a:srgbClr val="8899B1"/>
                  </a:solidFill>
                </a:rPr>
                <a:t>* Input</a:t>
              </a:r>
              <a:r>
                <a:rPr lang="ko-KR" altLang="en-US" sz="1100">
                  <a:solidFill>
                    <a:srgbClr val="8899B1"/>
                  </a:solidFill>
                </a:rPr>
                <a:t>과 </a:t>
              </a:r>
              <a:r>
                <a:rPr lang="en-US" altLang="ko-KR" sz="1100">
                  <a:solidFill>
                    <a:srgbClr val="8899B1"/>
                  </a:solidFill>
                </a:rPr>
                <a:t>kernel</a:t>
              </a:r>
              <a:r>
                <a:rPr lang="ko-KR" altLang="en-US" sz="1100">
                  <a:solidFill>
                    <a:srgbClr val="8899B1"/>
                  </a:solidFill>
                </a:rPr>
                <a:t>의 </a:t>
              </a:r>
              <a:r>
                <a:rPr lang="en-US" altLang="ko-KR" sz="1100">
                  <a:solidFill>
                    <a:srgbClr val="8899B1"/>
                  </a:solidFill>
                </a:rPr>
                <a:t>channel</a:t>
              </a:r>
              <a:r>
                <a:rPr lang="ko-KR" altLang="en-US" sz="1100">
                  <a:solidFill>
                    <a:srgbClr val="8899B1"/>
                  </a:solidFill>
                </a:rPr>
                <a:t>은 동일해야함</a:t>
              </a:r>
              <a:endParaRPr lang="en-US" altLang="ko-KR" sz="1100">
                <a:solidFill>
                  <a:srgbClr val="8899B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7F97EE0-75F4-43B6-A64F-6FFDF46B51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330800" y="972925"/>
              <a:ext cx="4584600" cy="217777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4331CD-FF91-4EB2-B4E2-998AD712D471}"/>
              </a:ext>
            </a:extLst>
          </p:cNvPr>
          <p:cNvGrpSpPr/>
          <p:nvPr/>
        </p:nvGrpSpPr>
        <p:grpSpPr>
          <a:xfrm>
            <a:off x="4284025" y="4377359"/>
            <a:ext cx="4713809" cy="1855769"/>
            <a:chOff x="4284025" y="4417115"/>
            <a:chExt cx="4713809" cy="185576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DDF14EC-9C2C-45FD-B9AD-790356DD170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30800" y="4417115"/>
              <a:ext cx="4620260" cy="15621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0ADBB3-FE54-487E-BA47-A80C4C8B3F29}"/>
                </a:ext>
              </a:extLst>
            </p:cNvPr>
            <p:cNvSpPr/>
            <p:nvPr/>
          </p:nvSpPr>
          <p:spPr>
            <a:xfrm>
              <a:off x="4284025" y="5959337"/>
              <a:ext cx="4713809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>
                  <a:solidFill>
                    <a:srgbClr val="8899B1"/>
                  </a:solidFill>
                </a:rPr>
                <a:t>* Output channel</a:t>
              </a:r>
              <a:r>
                <a:rPr lang="ko-KR" altLang="en-US" sz="1100">
                  <a:solidFill>
                    <a:srgbClr val="8899B1"/>
                  </a:solidFill>
                </a:rPr>
                <a:t>을 한 개가 아닌 여러 개로도 가능</a:t>
              </a:r>
              <a:endParaRPr lang="en-US" altLang="ko-KR" sz="1100">
                <a:solidFill>
                  <a:srgbClr val="8899B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5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7B2B5E-5C47-4281-ADA4-BE3F970223FC}"/>
              </a:ext>
            </a:extLst>
          </p:cNvPr>
          <p:cNvSpPr/>
          <p:nvPr/>
        </p:nvSpPr>
        <p:spPr>
          <a:xfrm>
            <a:off x="4330799" y="580956"/>
            <a:ext cx="5349913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Maximum Pooling : </a:t>
            </a:r>
            <a:r>
              <a:rPr lang="ko-KR" altLang="en-US" sz="1400" b="1">
                <a:solidFill>
                  <a:prstClr val="white"/>
                </a:solidFill>
              </a:rPr>
              <a:t>최대 값을 계산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Average Pooling : </a:t>
            </a:r>
            <a:r>
              <a:rPr lang="ko-KR" altLang="en-US" sz="1400" b="1">
                <a:solidFill>
                  <a:prstClr val="white"/>
                </a:solidFill>
              </a:rPr>
              <a:t>평균 값을 계산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>
                <a:solidFill>
                  <a:prstClr val="white"/>
                </a:solidFill>
              </a:rPr>
              <a:t>padding &amp; strid</a:t>
            </a:r>
            <a:r>
              <a:rPr lang="ko-KR" altLang="en-US" sz="1400" b="1">
                <a:solidFill>
                  <a:prstClr val="white"/>
                </a:solidFill>
              </a:rPr>
              <a:t>와 달리 </a:t>
            </a:r>
            <a:r>
              <a:rPr lang="en-US" altLang="ko-KR" sz="1400" b="1">
                <a:solidFill>
                  <a:prstClr val="white"/>
                </a:solidFill>
              </a:rPr>
              <a:t>Input &amp; Output channel</a:t>
            </a:r>
            <a:r>
              <a:rPr lang="ko-KR" altLang="en-US" sz="1400" b="1">
                <a:solidFill>
                  <a:prstClr val="white"/>
                </a:solidFill>
              </a:rPr>
              <a:t>이 동일</a:t>
            </a:r>
            <a:endParaRPr lang="en-US" altLang="ko-KR" sz="1400" b="1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prstClr val="white"/>
                </a:solidFill>
              </a:rPr>
              <a:t>연산량 증가에 따른 </a:t>
            </a:r>
            <a:r>
              <a:rPr lang="en-US" altLang="ko-KR" sz="1400" b="1">
                <a:solidFill>
                  <a:prstClr val="white"/>
                </a:solidFill>
              </a:rPr>
              <a:t>overfitting </a:t>
            </a:r>
            <a:r>
              <a:rPr lang="ko-KR" altLang="en-US" sz="1400" b="1">
                <a:solidFill>
                  <a:prstClr val="white"/>
                </a:solidFill>
              </a:rPr>
              <a:t>방지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714640"/>
            <a:chOff x="521146" y="458243"/>
            <a:chExt cx="3566688" cy="5714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98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From FC Layers to Convolutions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Convolutions for Images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Padding and Stride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Multiple(I/O) Channels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Pooling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 err="1">
                  <a:solidFill>
                    <a:srgbClr val="8899B1"/>
                  </a:solidFill>
                  <a:cs typeface="Aharoni" panose="02010803020104030203" pitchFamily="2" charset="-79"/>
                </a:rPr>
                <a:t>LeNet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E8CC29-113B-422C-A361-CC492D03E97A}"/>
              </a:ext>
            </a:extLst>
          </p:cNvPr>
          <p:cNvGrpSpPr/>
          <p:nvPr/>
        </p:nvGrpSpPr>
        <p:grpSpPr>
          <a:xfrm>
            <a:off x="4293965" y="2984285"/>
            <a:ext cx="4242710" cy="3379375"/>
            <a:chOff x="4293965" y="2984285"/>
            <a:chExt cx="4242710" cy="33793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798027-9D7C-4092-BE89-37338FFEC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799" y="2984285"/>
              <a:ext cx="4205875" cy="310558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BE8347-B703-49AE-80B8-647958A5682C}"/>
                </a:ext>
              </a:extLst>
            </p:cNvPr>
            <p:cNvSpPr/>
            <p:nvPr/>
          </p:nvSpPr>
          <p:spPr>
            <a:xfrm>
              <a:off x="4293965" y="6050113"/>
              <a:ext cx="4242710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>
                  <a:solidFill>
                    <a:srgbClr val="8899B1"/>
                  </a:solidFill>
                </a:rPr>
                <a:t>* stride(W,H)</a:t>
              </a:r>
              <a:r>
                <a:rPr lang="ko-KR" altLang="en-US" sz="1100">
                  <a:solidFill>
                    <a:srgbClr val="8899B1"/>
                  </a:solidFill>
                </a:rPr>
                <a:t> </a:t>
              </a:r>
              <a:r>
                <a:rPr lang="en-US" altLang="ko-KR" sz="1100">
                  <a:solidFill>
                    <a:srgbClr val="8899B1"/>
                  </a:solidFill>
                </a:rPr>
                <a:t>=</a:t>
              </a:r>
              <a:r>
                <a:rPr lang="ko-KR" altLang="en-US" sz="1100">
                  <a:solidFill>
                    <a:srgbClr val="8899B1"/>
                  </a:solidFill>
                </a:rPr>
                <a:t> </a:t>
              </a:r>
              <a:r>
                <a:rPr lang="en-US" altLang="ko-KR" sz="1100">
                  <a:solidFill>
                    <a:srgbClr val="8899B1"/>
                  </a:solidFill>
                </a:rPr>
                <a:t>pooling(W,H)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78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714640"/>
            <a:chOff x="521146" y="458243"/>
            <a:chExt cx="3566688" cy="5714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98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From FC Layers to Convolutions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Convolutions for Images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Padding and Stride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Multiple(I/O) Channels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Pooling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 err="1">
                  <a:solidFill>
                    <a:schemeClr val="bg1"/>
                  </a:solidFill>
                  <a:cs typeface="Aharoni" panose="02010803020104030203" pitchFamily="2" charset="-79"/>
                </a:rPr>
                <a:t>LeNet</a:t>
              </a:r>
              <a:endParaRPr lang="en-US" altLang="ko-KR" sz="1100" b="1" i="1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436BA0D-8AC5-47F0-8B3F-8D3AA8F3E0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0799" y="1197374"/>
            <a:ext cx="7317861" cy="23210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395E0B-322F-4060-A331-72BA0A5C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99" y="4100157"/>
            <a:ext cx="5058481" cy="17337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FE85C0-B014-4F73-B6D4-6F0235F8AB27}"/>
              </a:ext>
            </a:extLst>
          </p:cNvPr>
          <p:cNvSpPr/>
          <p:nvPr/>
        </p:nvSpPr>
        <p:spPr>
          <a:xfrm>
            <a:off x="4281104" y="3468757"/>
            <a:ext cx="424271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LeNet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89181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350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윤준호</cp:lastModifiedBy>
  <cp:revision>374</cp:revision>
  <dcterms:created xsi:type="dcterms:W3CDTF">2020-09-22T02:49:34Z</dcterms:created>
  <dcterms:modified xsi:type="dcterms:W3CDTF">2020-11-27T07:42:38Z</dcterms:modified>
</cp:coreProperties>
</file>