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1" r:id="rId4"/>
    <p:sldId id="262" r:id="rId5"/>
    <p:sldId id="276" r:id="rId6"/>
    <p:sldId id="282" r:id="rId7"/>
    <p:sldId id="263" r:id="rId8"/>
    <p:sldId id="265" r:id="rId9"/>
    <p:sldId id="266" r:id="rId10"/>
    <p:sldId id="258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58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B0E7-4AAE-4EC2-86CE-DF2678E8068F}" type="datetimeFigureOut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BA862-30A1-4E18-A6CB-B596CB654E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44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C9667-08F4-48B8-9B1C-26CA1A1AF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B67DAE-778E-449E-AC73-256B3D952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2DCB8-D18E-4B07-A4A5-124A2FCC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8DE6-B7BF-461C-BB02-24C79D42A616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9F7EB-1AE2-49C9-814E-55587F1C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6757F-5C78-4545-97E5-82A56EC8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0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C6C3-4530-44ED-B25E-5C97520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47501-74E9-486B-9B38-21BFFC0F3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1BDC8-FA23-4FA0-90FC-6A976973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7A80-DCF5-4808-B243-2F10DF6E9C62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C3990-B750-4DFA-B66B-737E2B3C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697C4-D713-4BCE-A749-C488A20A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8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402284-E68F-4C84-BD16-B5A390C48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027AA3-7159-4827-B82A-1F552173F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A4A4A-9846-4328-93DE-6D331DAB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57C6-76B8-46C7-82FE-72B5FC6420B7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845E2-67DD-4873-B479-103BE4FB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499E-DA09-4376-92C1-ACCED390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4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7414E-7BD1-4187-BC61-2CE08444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A2284-C3F4-493A-9BB9-5612F74B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DB6F-E9FF-41D1-8A44-A4D2DED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DC7F-2D5A-4C9C-91EB-B8B7F9119827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8E82F-2B6A-424A-8DDB-580F973A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556A3-F611-4B8E-BA20-85F5C77C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9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10DB2-37A2-4283-9281-A77CDF45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D4CCA-D155-4D13-9F1D-32A68F6A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791CF-B4DA-4E10-B074-D67F8862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1B43-3512-40FE-8A7E-1E27B92850CC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1B914-8217-479C-B817-FD98D37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A9F5-2742-41F3-A32E-B9A1050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B3342-520E-49F4-8FAC-6649CABE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EF26F-D1E6-4DD2-B17A-36BBB13A9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6A59A-4428-4D42-8897-29F9FDA1C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D3DF0-957C-4562-BCA2-FDBF8814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E00F-0A61-454B-86E7-17EE20915971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F49F1-C29C-4709-97D2-21D15C25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AD22D-9B5B-4437-A0F3-70A96713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4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87-46E4-4CE7-862F-01E19065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3E275-A843-4D71-A16D-15CD6923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4FA30-BA14-451B-B682-C63F4573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A9DE8-DEE3-4850-AA70-7CAACB94C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563A5A-DC80-4316-AE95-14A5149D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8C45D-4F3E-4305-BE9A-98ADA1AB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3407-C61F-4FDB-8E6E-EDBDCD182221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B106D1-F5AA-43CA-A6BE-863065B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800375-9D0F-4845-B093-89B76C7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4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CDFE9-9128-413B-9847-0938A651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56B45B-35A1-4978-AF73-8B63CC50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A374C-0272-4966-9881-E356F984C661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369AA-16B8-4E87-9120-1AB10E00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58B536-989D-42FF-9EB8-B957849C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44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B3389-5CD6-4C37-9804-30169F44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674A-26A0-4564-B8A9-662F14E0106B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C983F-9A44-470F-B355-BAD3460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7F43F-556F-4499-B28F-D7CC37C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B5BDB-370B-4B5D-B8B9-12FED120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3B2F5-AFCE-4713-A1F7-7AE5DCCB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CE035D-11AC-439E-A638-B474A5B8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40F9A-65B5-40CD-AF98-8EAFB5B5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3683-914A-416B-BA14-2CE5C7024526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71C9E-222B-45FD-931B-B57B639A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F198A-3C70-4DBA-938F-2D775DE5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72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E0EAD-F5ED-4B46-B669-102B3594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1921B-4687-4FB4-AD16-75074FC30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FBCAD-3D97-4076-931D-591EC3F2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238D-D617-4A7A-B89C-C9F65179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2E6E-E890-443D-90C6-CEFDA5A7DDD5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4262A-72A6-47C4-A4FF-273A15E2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3FDA1-52E3-4DA9-BEDF-38904E4B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7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FAB2E-20C6-4D0B-882A-40BBBC73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29C45-53D7-4905-B6F9-4D7C19B5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CF9DC-62CD-470C-8BB5-282E791E5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146E-CB71-4A50-BDFE-32B4644ADC49}" type="datetime1">
              <a:rPr lang="ko-KR" altLang="en-US" smtClean="0"/>
              <a:t>2022-08-16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018EB-1E2B-40CD-93AA-2055005F8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3BDFB-BDE1-4E2C-BDC5-B0DA4C103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1E8B-0B89-49B2-8253-8F441822A9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7F6BD-E33B-483C-8AF7-F81555004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19" y="2538670"/>
            <a:ext cx="9962155" cy="1017972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Lab Seminar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260460-FDDC-48FA-95EB-12DAB91DED15}"/>
              </a:ext>
            </a:extLst>
          </p:cNvPr>
          <p:cNvCxnSpPr>
            <a:cxnSpLocks/>
          </p:cNvCxnSpPr>
          <p:nvPr/>
        </p:nvCxnSpPr>
        <p:spPr>
          <a:xfrm>
            <a:off x="251520" y="3765891"/>
            <a:ext cx="1100068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213B4-5434-4A45-98A7-6B0D2F36632B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E7A36-34C6-49EB-B350-FB503619A42E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490DE-ECDB-48D0-B801-CCD125D5B32D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D85BE1-B998-428C-BDB2-1CEAC551BF2B}"/>
              </a:ext>
            </a:extLst>
          </p:cNvPr>
          <p:cNvSpPr txBox="1"/>
          <p:nvPr/>
        </p:nvSpPr>
        <p:spPr>
          <a:xfrm>
            <a:off x="9525024" y="397514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Inpyo-Hong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4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3553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10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Crypto-Protected AI (CPAI)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98098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보안 </a:t>
            </a:r>
            <a:r>
              <a:rPr lang="en-US" altLang="ko-KR" b="1" dirty="0"/>
              <a:t>AI (Secure AI)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97E41-5D81-008C-A597-62C7C8578766}"/>
              </a:ext>
            </a:extLst>
          </p:cNvPr>
          <p:cNvSpPr txBox="1"/>
          <p:nvPr/>
        </p:nvSpPr>
        <p:spPr>
          <a:xfrm>
            <a:off x="6738581" y="2607758"/>
            <a:ext cx="42431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70C0"/>
                </a:solidFill>
              </a:rPr>
              <a:t>대표 방어 대응책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1) </a:t>
            </a:r>
            <a:r>
              <a:rPr lang="ko-KR" altLang="en-US" b="1" dirty="0"/>
              <a:t>보안평가 </a:t>
            </a:r>
            <a:r>
              <a:rPr lang="ko-KR" altLang="en-US" b="1" dirty="0" err="1"/>
              <a:t>매커니즘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>
                <a:solidFill>
                  <a:srgbClr val="FF0000"/>
                </a:solidFill>
              </a:rPr>
              <a:t>2) </a:t>
            </a:r>
            <a:r>
              <a:rPr lang="ko-KR" altLang="en-US" b="1" dirty="0">
                <a:solidFill>
                  <a:srgbClr val="FF0000"/>
                </a:solidFill>
              </a:rPr>
              <a:t>훈련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검증 단계 대응 </a:t>
            </a:r>
            <a:r>
              <a:rPr lang="ko-KR" altLang="en-US" b="1" dirty="0" err="1">
                <a:solidFill>
                  <a:srgbClr val="FF0000"/>
                </a:solidFill>
              </a:rPr>
              <a:t>매커니즘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3) </a:t>
            </a:r>
            <a:r>
              <a:rPr lang="ko-KR" altLang="en-US" b="1" dirty="0"/>
              <a:t>데이터 보안 </a:t>
            </a:r>
            <a:r>
              <a:rPr lang="ko-KR" altLang="en-US" b="1" dirty="0" err="1"/>
              <a:t>매커니즘</a:t>
            </a:r>
            <a:br>
              <a:rPr lang="en-US" altLang="ko-KR" b="1" dirty="0"/>
            </a:b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B9622-19DD-FC89-CF81-C4C9A3E737D2}"/>
              </a:ext>
            </a:extLst>
          </p:cNvPr>
          <p:cNvSpPr txBox="1"/>
          <p:nvPr/>
        </p:nvSpPr>
        <p:spPr>
          <a:xfrm>
            <a:off x="1363980" y="260775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0070C0"/>
                </a:solidFill>
              </a:rPr>
              <a:t>대표 </a:t>
            </a:r>
            <a:r>
              <a:rPr lang="en-US" altLang="ko-KR" b="1">
                <a:solidFill>
                  <a:srgbClr val="0070C0"/>
                </a:solidFill>
              </a:rPr>
              <a:t>DL</a:t>
            </a:r>
            <a:r>
              <a:rPr lang="ko-KR" altLang="en-US" b="1">
                <a:solidFill>
                  <a:srgbClr val="0070C0"/>
                </a:solidFill>
              </a:rPr>
              <a:t>모델 공격방법</a:t>
            </a:r>
            <a:br>
              <a:rPr lang="en-US" altLang="ko-KR" b="1"/>
            </a:br>
            <a:br>
              <a:rPr lang="en-US" altLang="ko-KR" b="1"/>
            </a:br>
            <a:r>
              <a:rPr lang="en-US" altLang="ko-KR" b="1"/>
              <a:t>1) Inversion Attack</a:t>
            </a:r>
            <a:br>
              <a:rPr lang="en-US" altLang="ko-KR" b="1"/>
            </a:br>
            <a:br>
              <a:rPr lang="en-US" altLang="ko-KR" b="1"/>
            </a:br>
            <a:r>
              <a:rPr lang="en-US" altLang="ko-KR" b="1"/>
              <a:t>2) Extraction Attack</a:t>
            </a:r>
            <a:br>
              <a:rPr lang="en-US" altLang="ko-KR" b="1"/>
            </a:br>
            <a:br>
              <a:rPr lang="en-US" altLang="ko-KR" b="1"/>
            </a:br>
            <a:r>
              <a:rPr lang="en-US" altLang="ko-KR" b="1"/>
              <a:t>3) Poisoning Attack</a:t>
            </a:r>
            <a:br>
              <a:rPr lang="en-US" altLang="ko-KR" b="1"/>
            </a:br>
            <a:br>
              <a:rPr lang="en-US" altLang="ko-KR" b="1"/>
            </a:br>
            <a:r>
              <a:rPr lang="en-US" altLang="ko-KR" b="1"/>
              <a:t>4) Adversarial Attack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1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33553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11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Crypto-Protected AI (CPAI)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98098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훈련</a:t>
            </a:r>
            <a:r>
              <a:rPr lang="en-US" altLang="ko-KR" b="1" dirty="0"/>
              <a:t>/</a:t>
            </a:r>
            <a:r>
              <a:rPr lang="ko-KR" altLang="en-US" b="1" dirty="0"/>
              <a:t>검증 단계 대응 </a:t>
            </a:r>
            <a:r>
              <a:rPr lang="ko-KR" altLang="en-US" b="1" dirty="0" err="1"/>
              <a:t>매커니즘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B9622-19DD-FC89-CF81-C4C9A3E737D2}"/>
              </a:ext>
            </a:extLst>
          </p:cNvPr>
          <p:cNvSpPr txBox="1"/>
          <p:nvPr/>
        </p:nvSpPr>
        <p:spPr>
          <a:xfrm>
            <a:off x="2923839" y="362927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2"/>
                </a:solidFill>
              </a:rPr>
              <a:t>완전 동형 암호</a:t>
            </a:r>
            <a:r>
              <a:rPr lang="ko-KR" altLang="en-US" sz="2400" b="1" dirty="0"/>
              <a:t>를 통한 </a:t>
            </a:r>
            <a:r>
              <a:rPr lang="en-US" altLang="ko-KR" sz="2400" b="1" dirty="0"/>
              <a:t>AI</a:t>
            </a:r>
            <a:r>
              <a:rPr lang="ko-KR" altLang="en-US" sz="2400" b="1" dirty="0"/>
              <a:t>학습 </a:t>
            </a:r>
            <a:r>
              <a:rPr lang="en-US" altLang="ko-KR" sz="2400" b="1" dirty="0"/>
              <a:t>(2017~Current)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396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4DC4EC2F-9303-308C-C5A7-7C95599ABF60}"/>
              </a:ext>
            </a:extLst>
          </p:cNvPr>
          <p:cNvSpPr/>
          <p:nvPr/>
        </p:nvSpPr>
        <p:spPr>
          <a:xfrm>
            <a:off x="4899853" y="5931384"/>
            <a:ext cx="484095" cy="51881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25</a:t>
            </a:r>
            <a:endParaRPr lang="ko-KR" altLang="en-US" b="1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41436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12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Crypto-Protected AI (CPAI)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717123"/>
            <a:ext cx="940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완전동형암호란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/>
              <a:t>: </a:t>
            </a:r>
            <a:r>
              <a:rPr lang="ko-KR" altLang="en-US" b="1" dirty="0" err="1"/>
              <a:t>평문과</a:t>
            </a:r>
            <a:r>
              <a:rPr lang="ko-KR" altLang="en-US" b="1" dirty="0"/>
              <a:t> 암호문의 연산결과가 같은 값을 가지는 암호화 방식 </a:t>
            </a:r>
            <a:r>
              <a:rPr lang="en-US" altLang="ko-KR" b="1" dirty="0"/>
              <a:t>(1978)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1C70A6-309F-3936-1F77-E7ECA8A43CB7}"/>
              </a:ext>
            </a:extLst>
          </p:cNvPr>
          <p:cNvSpPr txBox="1"/>
          <p:nvPr/>
        </p:nvSpPr>
        <p:spPr>
          <a:xfrm>
            <a:off x="1464642" y="2926061"/>
            <a:ext cx="74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평문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5D2426-92F9-43E2-812F-8B34FC706B94}"/>
              </a:ext>
            </a:extLst>
          </p:cNvPr>
          <p:cNvSpPr/>
          <p:nvPr/>
        </p:nvSpPr>
        <p:spPr>
          <a:xfrm>
            <a:off x="3374126" y="2869423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650016-96B7-32F4-32C3-BFC65C39A0FC}"/>
              </a:ext>
            </a:extLst>
          </p:cNvPr>
          <p:cNvSpPr/>
          <p:nvPr/>
        </p:nvSpPr>
        <p:spPr>
          <a:xfrm>
            <a:off x="5805217" y="2869422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865E29-1C1F-59E8-B049-51DF3439A5AB}"/>
              </a:ext>
            </a:extLst>
          </p:cNvPr>
          <p:cNvSpPr/>
          <p:nvPr/>
        </p:nvSpPr>
        <p:spPr>
          <a:xfrm>
            <a:off x="8473205" y="2869422"/>
            <a:ext cx="484095" cy="51881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25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6387D-A9C5-DB7C-6635-66F6821F00C7}"/>
              </a:ext>
            </a:extLst>
          </p:cNvPr>
          <p:cNvSpPr txBox="1"/>
          <p:nvPr/>
        </p:nvSpPr>
        <p:spPr>
          <a:xfrm>
            <a:off x="4557506" y="2805663"/>
            <a:ext cx="745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+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51294-492E-19ED-1EFB-D7FB59CB6C96}"/>
              </a:ext>
            </a:extLst>
          </p:cNvPr>
          <p:cNvSpPr txBox="1"/>
          <p:nvPr/>
        </p:nvSpPr>
        <p:spPr>
          <a:xfrm>
            <a:off x="7250729" y="2773956"/>
            <a:ext cx="745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EFC47-986E-411E-78F4-8498FF75366F}"/>
              </a:ext>
            </a:extLst>
          </p:cNvPr>
          <p:cNvSpPr txBox="1"/>
          <p:nvPr/>
        </p:nvSpPr>
        <p:spPr>
          <a:xfrm>
            <a:off x="1393485" y="3739615"/>
            <a:ext cx="887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암호화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BC61CC-EFE2-599C-704E-A4966214BDF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58906" y="3388238"/>
            <a:ext cx="457268" cy="865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27C95B1-8278-F44F-5E99-EF080F8C115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616174" y="3388238"/>
            <a:ext cx="464010" cy="848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AB61E7-1649-0CE8-BDF7-39E24D649239}"/>
              </a:ext>
            </a:extLst>
          </p:cNvPr>
          <p:cNvSpPr/>
          <p:nvPr/>
        </p:nvSpPr>
        <p:spPr>
          <a:xfrm>
            <a:off x="2903445" y="4305466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6834B-9244-629B-97BB-FB321DC6E274}"/>
              </a:ext>
            </a:extLst>
          </p:cNvPr>
          <p:cNvSpPr/>
          <p:nvPr/>
        </p:nvSpPr>
        <p:spPr>
          <a:xfrm>
            <a:off x="3864307" y="4305466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D9E0DA-F2C1-1B28-491C-3F91CD263782}"/>
              </a:ext>
            </a:extLst>
          </p:cNvPr>
          <p:cNvSpPr txBox="1"/>
          <p:nvPr/>
        </p:nvSpPr>
        <p:spPr>
          <a:xfrm>
            <a:off x="2540748" y="3595392"/>
            <a:ext cx="104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/>
              <a:t>Mod 4</a:t>
            </a:r>
            <a:endParaRPr lang="ko-KR" alt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D39780-D9FF-8D33-BF19-B320A618810A}"/>
              </a:ext>
            </a:extLst>
          </p:cNvPr>
          <p:cNvSpPr txBox="1"/>
          <p:nvPr/>
        </p:nvSpPr>
        <p:spPr>
          <a:xfrm>
            <a:off x="3858221" y="3606852"/>
            <a:ext cx="104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/>
              <a:t>Mod 7</a:t>
            </a:r>
            <a:endParaRPr lang="ko-KR" altLang="en-US" i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965056-F66B-C1F0-F233-482284B70C94}"/>
              </a:ext>
            </a:extLst>
          </p:cNvPr>
          <p:cNvCxnSpPr>
            <a:cxnSpLocks/>
          </p:cNvCxnSpPr>
          <p:nvPr/>
        </p:nvCxnSpPr>
        <p:spPr>
          <a:xfrm flipH="1">
            <a:off x="5589997" y="3388238"/>
            <a:ext cx="457268" cy="865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DABACA4-4604-98A8-FAD1-62B661E6CBB2}"/>
              </a:ext>
            </a:extLst>
          </p:cNvPr>
          <p:cNvCxnSpPr>
            <a:cxnSpLocks/>
          </p:cNvCxnSpPr>
          <p:nvPr/>
        </p:nvCxnSpPr>
        <p:spPr>
          <a:xfrm>
            <a:off x="6047265" y="3388238"/>
            <a:ext cx="495736" cy="865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EB1613-8CB6-50C1-65A2-870475E47119}"/>
              </a:ext>
            </a:extLst>
          </p:cNvPr>
          <p:cNvSpPr/>
          <p:nvPr/>
        </p:nvSpPr>
        <p:spPr>
          <a:xfrm>
            <a:off x="5334536" y="4305466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20317D-DB23-6F60-D8BA-1586CDC1A35B}"/>
              </a:ext>
            </a:extLst>
          </p:cNvPr>
          <p:cNvSpPr/>
          <p:nvPr/>
        </p:nvSpPr>
        <p:spPr>
          <a:xfrm>
            <a:off x="6295398" y="4305466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788049-2066-974D-595C-0CF73DA69195}"/>
              </a:ext>
            </a:extLst>
          </p:cNvPr>
          <p:cNvSpPr txBox="1"/>
          <p:nvPr/>
        </p:nvSpPr>
        <p:spPr>
          <a:xfrm>
            <a:off x="4971839" y="3595392"/>
            <a:ext cx="104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/>
              <a:t>Mod 4</a:t>
            </a:r>
            <a:endParaRPr lang="ko-KR" altLang="en-US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3C62EA-390D-0A18-32E2-AE33C7255B29}"/>
              </a:ext>
            </a:extLst>
          </p:cNvPr>
          <p:cNvSpPr txBox="1"/>
          <p:nvPr/>
        </p:nvSpPr>
        <p:spPr>
          <a:xfrm>
            <a:off x="6289312" y="3606852"/>
            <a:ext cx="104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/>
              <a:t>Mod 7</a:t>
            </a:r>
            <a:endParaRPr lang="ko-KR" altLang="en-US" i="1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D17BE52-FA0A-5950-D229-6B28204D1444}"/>
              </a:ext>
            </a:extLst>
          </p:cNvPr>
          <p:cNvCxnSpPr>
            <a:cxnSpLocks/>
          </p:cNvCxnSpPr>
          <p:nvPr/>
        </p:nvCxnSpPr>
        <p:spPr>
          <a:xfrm flipH="1">
            <a:off x="8257985" y="3388548"/>
            <a:ext cx="457268" cy="8656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707B2F1-F65F-E493-7101-C13662B9F38A}"/>
              </a:ext>
            </a:extLst>
          </p:cNvPr>
          <p:cNvCxnSpPr>
            <a:cxnSpLocks/>
          </p:cNvCxnSpPr>
          <p:nvPr/>
        </p:nvCxnSpPr>
        <p:spPr>
          <a:xfrm>
            <a:off x="8715253" y="3388548"/>
            <a:ext cx="484094" cy="8653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8BF0E2-D9E7-4425-E8AD-8BD70D289BCE}"/>
              </a:ext>
            </a:extLst>
          </p:cNvPr>
          <p:cNvSpPr/>
          <p:nvPr/>
        </p:nvSpPr>
        <p:spPr>
          <a:xfrm>
            <a:off x="8002524" y="4305776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A0EBF1-1F6F-BFC4-C1D9-5EDC0C6F1716}"/>
              </a:ext>
            </a:extLst>
          </p:cNvPr>
          <p:cNvSpPr/>
          <p:nvPr/>
        </p:nvSpPr>
        <p:spPr>
          <a:xfrm>
            <a:off x="8963386" y="4305776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F42026-33D1-1C49-5A3A-93A93AB9AB42}"/>
              </a:ext>
            </a:extLst>
          </p:cNvPr>
          <p:cNvSpPr txBox="1"/>
          <p:nvPr/>
        </p:nvSpPr>
        <p:spPr>
          <a:xfrm>
            <a:off x="7639827" y="3595702"/>
            <a:ext cx="104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/>
              <a:t>Mod 4</a:t>
            </a:r>
            <a:endParaRPr lang="ko-KR" altLang="en-US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1525AE-3F2C-0D7F-9BC7-D22265B2173C}"/>
              </a:ext>
            </a:extLst>
          </p:cNvPr>
          <p:cNvSpPr txBox="1"/>
          <p:nvPr/>
        </p:nvSpPr>
        <p:spPr>
          <a:xfrm>
            <a:off x="8957300" y="3607162"/>
            <a:ext cx="104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/>
              <a:t>Mod 7</a:t>
            </a:r>
            <a:endParaRPr lang="ko-KR" altLang="en-US" i="1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131B1EB-88C0-B39B-1CCC-78DE4DE51B56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>
            <a:off x="3145493" y="4824281"/>
            <a:ext cx="1444957" cy="329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B934400-1305-79CF-1EAF-043D99BC3B46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4590450" y="4824281"/>
            <a:ext cx="986134" cy="329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8621EF-4E2C-C8CE-905B-EB6CFC7C5C6E}"/>
              </a:ext>
            </a:extLst>
          </p:cNvPr>
          <p:cNvSpPr/>
          <p:nvPr/>
        </p:nvSpPr>
        <p:spPr>
          <a:xfrm>
            <a:off x="4348402" y="5153563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07098B-AB8A-661B-8B2F-429746BB896A}"/>
              </a:ext>
            </a:extLst>
          </p:cNvPr>
          <p:cNvCxnSpPr>
            <a:cxnSpLocks/>
            <a:stCxn id="33" idx="2"/>
            <a:endCxn id="57" idx="0"/>
          </p:cNvCxnSpPr>
          <p:nvPr/>
        </p:nvCxnSpPr>
        <p:spPr>
          <a:xfrm flipH="1">
            <a:off x="5549059" y="4824281"/>
            <a:ext cx="988387" cy="337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8EA1455-92AA-E0EC-6C26-D1F1827FC2AC}"/>
              </a:ext>
            </a:extLst>
          </p:cNvPr>
          <p:cNvCxnSpPr>
            <a:cxnSpLocks/>
            <a:stCxn id="27" idx="2"/>
            <a:endCxn id="57" idx="0"/>
          </p:cNvCxnSpPr>
          <p:nvPr/>
        </p:nvCxnSpPr>
        <p:spPr>
          <a:xfrm>
            <a:off x="4106355" y="4824281"/>
            <a:ext cx="1442704" cy="337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212F6D-D7B3-AC15-D7D9-87E411E7302F}"/>
              </a:ext>
            </a:extLst>
          </p:cNvPr>
          <p:cNvSpPr/>
          <p:nvPr/>
        </p:nvSpPr>
        <p:spPr>
          <a:xfrm>
            <a:off x="5307011" y="5161562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D5F1019-3B7F-3689-D891-8BCED3BF029D}"/>
              </a:ext>
            </a:extLst>
          </p:cNvPr>
          <p:cNvSpPr/>
          <p:nvPr/>
        </p:nvSpPr>
        <p:spPr>
          <a:xfrm>
            <a:off x="4348402" y="5149564"/>
            <a:ext cx="484095" cy="5188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C516EA-A071-8B36-58DD-82DF11D13119}"/>
              </a:ext>
            </a:extLst>
          </p:cNvPr>
          <p:cNvSpPr/>
          <p:nvPr/>
        </p:nvSpPr>
        <p:spPr>
          <a:xfrm>
            <a:off x="7639827" y="4150608"/>
            <a:ext cx="2359105" cy="82822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93958AC-6803-D214-7A9A-75E2BB4FD4BD}"/>
              </a:ext>
            </a:extLst>
          </p:cNvPr>
          <p:cNvSpPr/>
          <p:nvPr/>
        </p:nvSpPr>
        <p:spPr>
          <a:xfrm>
            <a:off x="4035836" y="5067836"/>
            <a:ext cx="2043459" cy="65605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3F1854B-3B60-B0FF-355B-CE16E5F4B4A9}"/>
              </a:ext>
            </a:extLst>
          </p:cNvPr>
          <p:cNvCxnSpPr>
            <a:cxnSpLocks/>
            <a:stCxn id="60" idx="2"/>
            <a:endCxn id="71" idx="0"/>
          </p:cNvCxnSpPr>
          <p:nvPr/>
        </p:nvCxnSpPr>
        <p:spPr>
          <a:xfrm>
            <a:off x="4590450" y="5668379"/>
            <a:ext cx="551451" cy="26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8A5CCC5-82B9-6371-EFA8-5868B5139A59}"/>
              </a:ext>
            </a:extLst>
          </p:cNvPr>
          <p:cNvCxnSpPr>
            <a:cxnSpLocks/>
            <a:stCxn id="57" idx="2"/>
            <a:endCxn id="71" idx="0"/>
          </p:cNvCxnSpPr>
          <p:nvPr/>
        </p:nvCxnSpPr>
        <p:spPr>
          <a:xfrm flipH="1">
            <a:off x="5141901" y="5680377"/>
            <a:ext cx="407158" cy="251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D021F-91D9-0F32-0587-369686B54579}"/>
              </a:ext>
            </a:extLst>
          </p:cNvPr>
          <p:cNvSpPr txBox="1"/>
          <p:nvPr/>
        </p:nvSpPr>
        <p:spPr>
          <a:xfrm>
            <a:off x="4069634" y="5626563"/>
            <a:ext cx="104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/>
              <a:t>Mod 4</a:t>
            </a:r>
            <a:endParaRPr lang="ko-KR" altLang="en-US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C3E4A2-7E17-5DB4-C16D-E1CD52FADE03}"/>
              </a:ext>
            </a:extLst>
          </p:cNvPr>
          <p:cNvSpPr txBox="1"/>
          <p:nvPr/>
        </p:nvSpPr>
        <p:spPr>
          <a:xfrm>
            <a:off x="5387107" y="5638023"/>
            <a:ext cx="104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/>
              <a:t>Mod 7</a:t>
            </a:r>
            <a:endParaRPr lang="ko-KR" altLang="en-US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0B9983-95B1-FF3D-077D-B85AF1686CC6}"/>
              </a:ext>
            </a:extLst>
          </p:cNvPr>
          <p:cNvSpPr txBox="1"/>
          <p:nvPr/>
        </p:nvSpPr>
        <p:spPr>
          <a:xfrm>
            <a:off x="1393484" y="5590117"/>
            <a:ext cx="887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복호화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02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6" grpId="0"/>
      <p:bldP spid="24" grpId="0" animBg="1"/>
      <p:bldP spid="27" grpId="0" animBg="1"/>
      <p:bldP spid="28" grpId="0"/>
      <p:bldP spid="29" grpId="0"/>
      <p:bldP spid="32" grpId="0" animBg="1"/>
      <p:bldP spid="33" grpId="0" animBg="1"/>
      <p:bldP spid="34" grpId="0"/>
      <p:bldP spid="35" grpId="0"/>
      <p:bldP spid="38" grpId="0" animBg="1"/>
      <p:bldP spid="39" grpId="0" animBg="1"/>
      <p:bldP spid="40" grpId="0"/>
      <p:bldP spid="41" grpId="0"/>
      <p:bldP spid="47" grpId="0" animBg="1"/>
      <p:bldP spid="57" grpId="0" animBg="1"/>
      <p:bldP spid="60" grpId="0" animBg="1"/>
      <p:bldP spid="61" grpId="0" animBg="1"/>
      <p:bldP spid="62" grpId="0" animBg="1"/>
      <p:bldP spid="78" grpId="0"/>
      <p:bldP spid="79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88732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13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Crypto-Protected AI (CPAI)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98098"/>
            <a:ext cx="107004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ym typeface="Wingdings" panose="05000000000000000000" pitchFamily="2" charset="2"/>
              </a:rPr>
              <a:t>완전동형암호의 단점</a:t>
            </a:r>
            <a:br>
              <a:rPr lang="en-US" altLang="ko-KR" b="1">
                <a:sym typeface="Wingdings" panose="05000000000000000000" pitchFamily="2" charset="2"/>
              </a:rPr>
            </a:br>
            <a:br>
              <a:rPr lang="en-US" altLang="ko-KR" b="1">
                <a:sym typeface="Wingdings" panose="05000000000000000000" pitchFamily="2" charset="2"/>
              </a:rPr>
            </a:br>
            <a:br>
              <a:rPr lang="en-US" altLang="ko-KR" b="1">
                <a:sym typeface="Wingdings" panose="05000000000000000000" pitchFamily="2" charset="2"/>
              </a:rPr>
            </a:br>
            <a:br>
              <a:rPr lang="en-US" altLang="ko-KR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1) </a:t>
            </a:r>
            <a:r>
              <a:rPr lang="ko-KR" altLang="en-US" sz="1600" b="1">
                <a:sym typeface="Wingdings" panose="05000000000000000000" pitchFamily="2" charset="2"/>
              </a:rPr>
              <a:t>다양한 공격 시나리오에 대한 검증 이루어지지 않음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2) </a:t>
            </a:r>
            <a:r>
              <a:rPr lang="ko-KR" altLang="en-US" sz="1600" b="1">
                <a:sym typeface="Wingdings" panose="05000000000000000000" pitchFamily="2" charset="2"/>
              </a:rPr>
              <a:t>타 암호 대비 속도 저하 </a:t>
            </a:r>
            <a:r>
              <a:rPr lang="en-US" altLang="ko-KR" sz="1600" b="1">
                <a:sym typeface="Wingdings" panose="05000000000000000000" pitchFamily="2" charset="2"/>
              </a:rPr>
              <a:t>(RSA=1ms, </a:t>
            </a:r>
            <a:r>
              <a:rPr lang="ko-KR" altLang="en-US" sz="1600" b="1">
                <a:sym typeface="Wingdings" panose="05000000000000000000" pitchFamily="2" charset="2"/>
              </a:rPr>
              <a:t>완전동형암호</a:t>
            </a:r>
            <a:r>
              <a:rPr lang="en-US" altLang="ko-KR" sz="1600" b="1">
                <a:sym typeface="Wingdings" panose="05000000000000000000" pitchFamily="2" charset="2"/>
              </a:rPr>
              <a:t>=</a:t>
            </a:r>
            <a:r>
              <a:rPr lang="ko-KR" altLang="en-US" sz="1600" b="1">
                <a:sym typeface="Wingdings" panose="05000000000000000000" pitchFamily="2" charset="2"/>
              </a:rPr>
              <a:t>수백</a:t>
            </a:r>
            <a:r>
              <a:rPr lang="en-US" altLang="ko-KR" sz="1600" b="1">
                <a:sym typeface="Wingdings" panose="05000000000000000000" pitchFamily="2" charset="2"/>
              </a:rPr>
              <a:t>ms)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3) </a:t>
            </a:r>
            <a:r>
              <a:rPr lang="ko-KR" altLang="en-US" sz="1600" b="1">
                <a:sym typeface="Wingdings" panose="05000000000000000000" pitchFamily="2" charset="2"/>
              </a:rPr>
              <a:t>반복 연산 시 생기는 노이즈 제거를 위해 </a:t>
            </a:r>
            <a:r>
              <a:rPr lang="en-US" altLang="ko-KR" sz="1600" b="1">
                <a:solidFill>
                  <a:schemeClr val="accent2"/>
                </a:solidFill>
                <a:sym typeface="Wingdings" panose="05000000000000000000" pitchFamily="2" charset="2"/>
              </a:rPr>
              <a:t>Bootstrapping</a:t>
            </a:r>
            <a:r>
              <a:rPr lang="ko-KR" altLang="en-US" sz="1600" b="1">
                <a:sym typeface="Wingdings" panose="05000000000000000000" pitchFamily="2" charset="2"/>
              </a:rPr>
              <a:t>과정을 거침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8210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88732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14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Crypto-Protected AI (CPAI)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98098"/>
            <a:ext cx="107004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완전동형암호의 장점</a:t>
            </a:r>
            <a:br>
              <a:rPr lang="en-US" altLang="ko-KR" b="1"/>
            </a:br>
            <a:br>
              <a:rPr lang="en-US" altLang="ko-KR" b="1"/>
            </a:br>
            <a:br>
              <a:rPr lang="en-US" altLang="ko-KR" b="1"/>
            </a:br>
            <a:br>
              <a:rPr lang="en-US" altLang="ko-KR" b="1"/>
            </a:br>
            <a:r>
              <a:rPr lang="en-US" altLang="ko-KR" sz="1600" b="1"/>
              <a:t>1) </a:t>
            </a:r>
            <a:r>
              <a:rPr lang="ko-KR" altLang="en-US" sz="1600" b="1"/>
              <a:t>암호화된 데이터를 복호화 없이 연산 가능</a:t>
            </a:r>
            <a:r>
              <a:rPr lang="en-US" altLang="ko-KR" sz="1600" b="1"/>
              <a:t> </a:t>
            </a:r>
            <a:r>
              <a:rPr lang="en-US" altLang="ko-KR" sz="1600" b="1">
                <a:sym typeface="Wingdings" panose="05000000000000000000" pitchFamily="2" charset="2"/>
              </a:rPr>
              <a:t> </a:t>
            </a:r>
            <a:r>
              <a:rPr lang="ko-KR" altLang="en-US" sz="1600" b="1">
                <a:sym typeface="Wingdings" panose="05000000000000000000" pitchFamily="2" charset="2"/>
              </a:rPr>
              <a:t>암호화 후 </a:t>
            </a:r>
            <a:r>
              <a:rPr lang="ko-KR" altLang="en-US" sz="1600" b="1">
                <a:solidFill>
                  <a:srgbClr val="FF0000"/>
                </a:solidFill>
                <a:sym typeface="Wingdings" panose="05000000000000000000" pitchFamily="2" charset="2"/>
              </a:rPr>
              <a:t>성능저하 없이</a:t>
            </a:r>
            <a:r>
              <a:rPr lang="ko-KR" altLang="en-US" sz="1600" b="1">
                <a:sym typeface="Wingdings" panose="05000000000000000000" pitchFamily="2" charset="2"/>
              </a:rPr>
              <a:t> 기계학습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2) </a:t>
            </a:r>
            <a:r>
              <a:rPr lang="ko-KR" altLang="en-US" sz="1600" b="1">
                <a:sym typeface="Wingdings" panose="05000000000000000000" pitchFamily="2" charset="2"/>
              </a:rPr>
              <a:t>해커가 데이터를 유출해도 볼 수 없음 </a:t>
            </a:r>
            <a:r>
              <a:rPr lang="en-US" altLang="ko-KR" sz="1600" b="1">
                <a:sym typeface="Wingdings" panose="05000000000000000000" pitchFamily="2" charset="2"/>
              </a:rPr>
              <a:t>(</a:t>
            </a:r>
            <a:r>
              <a:rPr lang="ko-KR" altLang="en-US" sz="1600" b="1">
                <a:sym typeface="Wingdings" panose="05000000000000000000" pitchFamily="2" charset="2"/>
              </a:rPr>
              <a:t>데이터 보존</a:t>
            </a:r>
            <a:r>
              <a:rPr lang="en-US" altLang="ko-KR" sz="1600" b="1">
                <a:sym typeface="Wingdings" panose="05000000000000000000" pitchFamily="2" charset="2"/>
              </a:rPr>
              <a:t>)  </a:t>
            </a:r>
            <a:r>
              <a:rPr lang="ko-KR" altLang="en-US" sz="1600" b="1">
                <a:sym typeface="Wingdings" panose="05000000000000000000" pitchFamily="2" charset="2"/>
              </a:rPr>
              <a:t>민감데이터 활용가능 </a:t>
            </a:r>
            <a:r>
              <a:rPr lang="en-US" altLang="ko-KR" sz="1600" b="1">
                <a:sym typeface="Wingdings" panose="05000000000000000000" pitchFamily="2" charset="2"/>
              </a:rPr>
              <a:t>(ex. </a:t>
            </a:r>
            <a:r>
              <a:rPr lang="ko-KR" altLang="en-US" sz="1600" b="1">
                <a:sym typeface="Wingdings" panose="05000000000000000000" pitchFamily="2" charset="2"/>
              </a:rPr>
              <a:t>의료데이터</a:t>
            </a:r>
            <a:r>
              <a:rPr lang="en-US" altLang="ko-KR" sz="1600" b="1">
                <a:sym typeface="Wingdings" panose="05000000000000000000" pitchFamily="2" charset="2"/>
              </a:rPr>
              <a:t>, </a:t>
            </a:r>
            <a:r>
              <a:rPr lang="ko-KR" altLang="en-US" sz="1600" b="1">
                <a:sym typeface="Wingdings" panose="05000000000000000000" pitchFamily="2" charset="2"/>
              </a:rPr>
              <a:t>금융데이터</a:t>
            </a:r>
            <a:r>
              <a:rPr lang="en-US" altLang="ko-KR" sz="1600" b="1">
                <a:sym typeface="Wingdings" panose="05000000000000000000" pitchFamily="2" charset="2"/>
              </a:rPr>
              <a:t>)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3) </a:t>
            </a:r>
            <a:r>
              <a:rPr lang="ko-KR" altLang="en-US" sz="1600" b="1">
                <a:sym typeface="Wingdings" panose="05000000000000000000" pitchFamily="2" charset="2"/>
              </a:rPr>
              <a:t>향후 양자컴퓨팅에서도 보호될 수 있는 </a:t>
            </a:r>
            <a:r>
              <a:rPr lang="en-US" altLang="ko-KR" sz="1600" b="1">
                <a:sym typeface="Wingdings" panose="05000000000000000000" pitchFamily="2" charset="2"/>
              </a:rPr>
              <a:t>4</a:t>
            </a:r>
            <a:r>
              <a:rPr lang="ko-KR" altLang="en-US" sz="1600" b="1">
                <a:sym typeface="Wingdings" panose="05000000000000000000" pitchFamily="2" charset="2"/>
              </a:rPr>
              <a:t>세대 방어기법</a:t>
            </a:r>
            <a:endParaRPr lang="en-US" altLang="ko-KR" sz="1600" b="1">
              <a:sym typeface="Wingdings" panose="05000000000000000000" pitchFamily="2" charset="2"/>
            </a:endParaRPr>
          </a:p>
          <a:p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1024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88732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15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Crypto-Protected AI (CPAI)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98098"/>
            <a:ext cx="115432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완전동형암호의 </a:t>
            </a:r>
            <a:r>
              <a:rPr lang="en-US" altLang="ko-KR" b="1"/>
              <a:t>AI </a:t>
            </a:r>
            <a:r>
              <a:rPr lang="ko-KR" altLang="en-US" b="1"/>
              <a:t>응용</a:t>
            </a:r>
            <a:br>
              <a:rPr lang="en-US" altLang="ko-KR" b="1"/>
            </a:br>
            <a:br>
              <a:rPr lang="en-US" altLang="ko-KR" b="1"/>
            </a:br>
            <a:br>
              <a:rPr lang="en-US" altLang="ko-KR" b="1"/>
            </a:br>
            <a:br>
              <a:rPr lang="en-US" altLang="ko-KR" b="1"/>
            </a:br>
            <a:r>
              <a:rPr lang="en-US" altLang="ko-KR" sz="1600" b="1"/>
              <a:t>1) </a:t>
            </a:r>
            <a:r>
              <a:rPr lang="ko-KR" altLang="en-US" sz="1600" b="1"/>
              <a:t>완전동형암호로 </a:t>
            </a:r>
            <a:r>
              <a:rPr lang="en-US" altLang="ko-KR" sz="1600" b="1"/>
              <a:t>AI</a:t>
            </a:r>
            <a:r>
              <a:rPr lang="ko-KR" altLang="en-US" sz="1600" b="1"/>
              <a:t>모델의 </a:t>
            </a:r>
            <a:r>
              <a:rPr lang="en-US" altLang="ko-KR" sz="1600" b="1">
                <a:solidFill>
                  <a:schemeClr val="accent1"/>
                </a:solidFill>
              </a:rPr>
              <a:t>Backdoor Attack</a:t>
            </a:r>
            <a:r>
              <a:rPr lang="ko-KR" altLang="en-US" sz="1600" b="1">
                <a:solidFill>
                  <a:schemeClr val="accent1"/>
                </a:solidFill>
              </a:rPr>
              <a:t>을 막을 수 있음</a:t>
            </a:r>
            <a:r>
              <a:rPr lang="ko-KR" altLang="en-US" sz="1600" b="1"/>
              <a:t>을 증명 </a:t>
            </a:r>
            <a:r>
              <a:rPr lang="en-US" altLang="ko-KR" sz="1600" b="1"/>
              <a:t>(A.Dalvi et al. ,2021)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2) </a:t>
            </a:r>
            <a:r>
              <a:rPr lang="ko-KR" altLang="en-US" sz="1600" b="1">
                <a:sym typeface="Wingdings" panose="05000000000000000000" pitchFamily="2" charset="2"/>
              </a:rPr>
              <a:t>서버 정보유출을 방지하며 학습할 수 있는 </a:t>
            </a:r>
            <a:r>
              <a:rPr lang="en-US" altLang="ko-KR" sz="1600" b="1">
                <a:solidFill>
                  <a:schemeClr val="accent1"/>
                </a:solidFill>
                <a:sym typeface="Wingdings" panose="05000000000000000000" pitchFamily="2" charset="2"/>
              </a:rPr>
              <a:t>Deep-Learning &amp; </a:t>
            </a:r>
            <a:r>
              <a:rPr lang="ko-KR" altLang="en-US" sz="1600" b="1">
                <a:solidFill>
                  <a:schemeClr val="accent1"/>
                </a:solidFill>
                <a:sym typeface="Wingdings" panose="05000000000000000000" pitchFamily="2" charset="2"/>
              </a:rPr>
              <a:t>동형암호화 결합 모델 </a:t>
            </a:r>
            <a:r>
              <a:rPr lang="ko-KR" altLang="en-US" sz="1600" b="1">
                <a:sym typeface="Wingdings" panose="05000000000000000000" pitchFamily="2" charset="2"/>
              </a:rPr>
              <a:t>제안 </a:t>
            </a:r>
            <a:r>
              <a:rPr lang="en-US" altLang="ko-KR" sz="1600" b="1">
                <a:sym typeface="Wingdings" panose="05000000000000000000" pitchFamily="2" charset="2"/>
              </a:rPr>
              <a:t>(S.Moriai, 2019)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3) </a:t>
            </a:r>
            <a:r>
              <a:rPr lang="ko-KR" altLang="en-US" sz="1600" b="1">
                <a:solidFill>
                  <a:schemeClr val="accent1"/>
                </a:solidFill>
                <a:sym typeface="Wingdings" panose="05000000000000000000" pitchFamily="2" charset="2"/>
              </a:rPr>
              <a:t>블록체인</a:t>
            </a:r>
            <a:r>
              <a:rPr lang="en-US" altLang="ko-KR" sz="1600" b="1">
                <a:sym typeface="Wingdings" panose="05000000000000000000" pitchFamily="2" charset="2"/>
              </a:rPr>
              <a:t>, </a:t>
            </a:r>
            <a:r>
              <a:rPr lang="ko-KR" altLang="en-US" sz="1600" b="1">
                <a:solidFill>
                  <a:schemeClr val="accent1"/>
                </a:solidFill>
                <a:sym typeface="Wingdings" panose="05000000000000000000" pitchFamily="2" charset="2"/>
              </a:rPr>
              <a:t>완전동형 암호화</a:t>
            </a:r>
            <a:r>
              <a:rPr lang="en-US" altLang="ko-KR" sz="1600" b="1">
                <a:sym typeface="Wingdings" panose="05000000000000000000" pitchFamily="2" charset="2"/>
              </a:rPr>
              <a:t>, </a:t>
            </a:r>
            <a:r>
              <a:rPr lang="en-US" altLang="ko-KR" sz="1600" b="1">
                <a:solidFill>
                  <a:schemeClr val="accent1"/>
                </a:solidFill>
                <a:sym typeface="Wingdings" panose="05000000000000000000" pitchFamily="2" charset="2"/>
              </a:rPr>
              <a:t>Deep-Learning</a:t>
            </a:r>
            <a:r>
              <a:rPr lang="en-US" altLang="ko-KR" sz="1600" b="1">
                <a:sym typeface="Wingdings" panose="05000000000000000000" pitchFamily="2" charset="2"/>
              </a:rPr>
              <a:t> </a:t>
            </a:r>
            <a:r>
              <a:rPr lang="ko-KR" altLang="en-US" sz="1600" b="1">
                <a:sym typeface="Wingdings" panose="05000000000000000000" pitchFamily="2" charset="2"/>
              </a:rPr>
              <a:t>사용으로 차량 네트워크 데이터에 대한 예측모델 제안 </a:t>
            </a:r>
            <a:r>
              <a:rPr lang="en-US" altLang="ko-KR" sz="1600" b="1">
                <a:sym typeface="Wingdings" panose="05000000000000000000" pitchFamily="2" charset="2"/>
              </a:rPr>
              <a:t>(J.Paul et al. 2021)</a:t>
            </a:r>
            <a:br>
              <a:rPr lang="en-US" altLang="ko-KR" b="1" dirty="0">
                <a:sym typeface="Wingdings" panose="05000000000000000000" pitchFamily="2" charset="2"/>
              </a:rPr>
            </a:b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DBE62-70F7-971F-1906-E133C147AB08}"/>
              </a:ext>
            </a:extLst>
          </p:cNvPr>
          <p:cNvSpPr txBox="1"/>
          <p:nvPr/>
        </p:nvSpPr>
        <p:spPr>
          <a:xfrm>
            <a:off x="3651403" y="5987245"/>
            <a:ext cx="8464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/>
              <a:t>1) “Securing neural networks using homomorphic encryption,” in Proceedings of International Conference on Intelligent Technologies (CONIT), Hubli, India, June 2021.</a:t>
            </a:r>
            <a:br>
              <a:rPr lang="en-US" altLang="ko-KR" sz="800"/>
            </a:br>
            <a:r>
              <a:rPr lang="en-US" altLang="ko-KR" sz="800"/>
              <a:t>2) “Privacy-preserving deep learning via additively ho- momorphic encryption,” in Proceedings of IEEE 26th Symposium on Computer Arithmetic (ARITH), Kyoto, Japan, June 2019.</a:t>
            </a:r>
          </a:p>
          <a:p>
            <a:r>
              <a:rPr lang="en-US" altLang="ko-KR" sz="800"/>
              <a:t>3) “Privacy-preserving collective learning with homomorphic encryption,” IEEE Access (Early Access Article), pp. 1–10, 2021.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53738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88732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16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Future Roadmap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661610"/>
            <a:ext cx="1154322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Bio-Inspired AI</a:t>
            </a:r>
            <a:br>
              <a:rPr lang="en-US" altLang="ko-KR" b="1"/>
            </a:br>
            <a:r>
              <a:rPr lang="en-US" altLang="ko-KR" sz="2400" b="1"/>
              <a:t> </a:t>
            </a:r>
            <a:endParaRPr lang="en-US" altLang="ko-KR" b="1"/>
          </a:p>
          <a:p>
            <a:r>
              <a:rPr lang="en-US" altLang="ko-KR" sz="1600" b="1">
                <a:sym typeface="Wingdings" panose="05000000000000000000" pitchFamily="2" charset="2"/>
              </a:rPr>
              <a:t>    </a:t>
            </a:r>
            <a:r>
              <a:rPr lang="ko-KR" altLang="en-US" sz="1600" b="1">
                <a:sym typeface="Wingdings" panose="05000000000000000000" pitchFamily="2" charset="2"/>
              </a:rPr>
              <a:t>바이오 </a:t>
            </a:r>
            <a:r>
              <a:rPr lang="en-US" altLang="ko-KR" sz="1600" b="1">
                <a:sym typeface="Wingdings" panose="05000000000000000000" pitchFamily="2" charset="2"/>
              </a:rPr>
              <a:t>vs AI  </a:t>
            </a:r>
            <a:r>
              <a:rPr lang="ko-KR" altLang="en-US" sz="1600" b="1">
                <a:sym typeface="Wingdings" panose="05000000000000000000" pitchFamily="2" charset="2"/>
              </a:rPr>
              <a:t>독립적인 연구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    </a:t>
            </a:r>
            <a:r>
              <a:rPr lang="ko-KR" altLang="en-US" sz="1600" b="1">
                <a:sym typeface="Wingdings" panose="05000000000000000000" pitchFamily="2" charset="2"/>
              </a:rPr>
              <a:t>최근 </a:t>
            </a:r>
            <a:r>
              <a:rPr lang="en-US" altLang="ko-KR" sz="1600" b="1">
                <a:sym typeface="Wingdings" panose="05000000000000000000" pitchFamily="2" charset="2"/>
              </a:rPr>
              <a:t>AI</a:t>
            </a:r>
            <a:r>
              <a:rPr lang="ko-KR" altLang="en-US" sz="1600" b="1">
                <a:sym typeface="Wingdings" panose="05000000000000000000" pitchFamily="2" charset="2"/>
              </a:rPr>
              <a:t>분야의 발전 </a:t>
            </a:r>
            <a:r>
              <a:rPr lang="en-US" altLang="ko-KR" sz="1600" b="1">
                <a:sym typeface="Wingdings" panose="05000000000000000000" pitchFamily="2" charset="2"/>
              </a:rPr>
              <a:t></a:t>
            </a:r>
            <a:r>
              <a:rPr lang="ko-KR" altLang="en-US" sz="1600" b="1">
                <a:sym typeface="Wingdings" panose="05000000000000000000" pitchFamily="2" charset="2"/>
              </a:rPr>
              <a:t> 바이오 </a:t>
            </a:r>
            <a:r>
              <a:rPr lang="en-US" altLang="ko-KR" sz="1600" b="1">
                <a:sym typeface="Wingdings" panose="05000000000000000000" pitchFamily="2" charset="2"/>
              </a:rPr>
              <a:t>+ AI </a:t>
            </a:r>
            <a:r>
              <a:rPr lang="ko-KR" altLang="en-US" sz="1600" b="1">
                <a:sym typeface="Wingdings" panose="05000000000000000000" pitchFamily="2" charset="2"/>
              </a:rPr>
              <a:t>융합 연구가 활발히 수행 중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olidFill>
                  <a:srgbClr val="4472C4"/>
                </a:solidFill>
                <a:sym typeface="Wingdings" panose="05000000000000000000" pitchFamily="2" charset="2"/>
              </a:rPr>
              <a:t>   </a:t>
            </a:r>
            <a:r>
              <a:rPr lang="ko-KR" altLang="en-US" sz="1600" b="1">
                <a:solidFill>
                  <a:srgbClr val="4472C4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>
                <a:solidFill>
                  <a:srgbClr val="4472C4"/>
                </a:solidFill>
                <a:sym typeface="Wingdings" panose="05000000000000000000" pitchFamily="2" charset="2"/>
              </a:rPr>
              <a:t>Limitation : </a:t>
            </a:r>
            <a:r>
              <a:rPr lang="ko-KR" altLang="en-US" sz="1600" b="1">
                <a:sym typeface="Wingdings" panose="05000000000000000000" pitchFamily="2" charset="2"/>
              </a:rPr>
              <a:t>바이오</a:t>
            </a:r>
            <a:r>
              <a:rPr lang="en-US" altLang="ko-KR" sz="1600" b="1">
                <a:sym typeface="Wingdings" panose="05000000000000000000" pitchFamily="2" charset="2"/>
              </a:rPr>
              <a:t>AI </a:t>
            </a:r>
            <a:r>
              <a:rPr lang="ko-KR" altLang="en-US" sz="1600" b="1">
                <a:sym typeface="Wingdings" panose="05000000000000000000" pitchFamily="2" charset="2"/>
              </a:rPr>
              <a:t>적용 시 보안 문제 간과</a:t>
            </a:r>
            <a:r>
              <a:rPr lang="en-US" altLang="ko-KR" sz="1600" b="1">
                <a:sym typeface="Wingdings" panose="05000000000000000000" pitchFamily="2" charset="2"/>
              </a:rPr>
              <a:t>, </a:t>
            </a:r>
            <a:r>
              <a:rPr lang="ko-KR" altLang="en-US" sz="1600" b="1">
                <a:sym typeface="Wingdings" panose="05000000000000000000" pitchFamily="2" charset="2"/>
              </a:rPr>
              <a:t>정보 유출 타격이 매우 큼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ym typeface="Wingdings" panose="05000000000000000000" pitchFamily="2" charset="2"/>
              </a:rPr>
              <a:t>   ∴ </a:t>
            </a:r>
            <a:r>
              <a:rPr lang="ko-KR" altLang="en-US" sz="1600" b="1">
                <a:sym typeface="Wingdings" panose="05000000000000000000" pitchFamily="2" charset="2"/>
              </a:rPr>
              <a:t>추후 </a:t>
            </a:r>
            <a:r>
              <a:rPr lang="ko-KR" altLang="en-US" sz="1600" b="1">
                <a:solidFill>
                  <a:schemeClr val="accent1"/>
                </a:solidFill>
                <a:sym typeface="Wingdings" panose="05000000000000000000" pitchFamily="2" charset="2"/>
              </a:rPr>
              <a:t>바이오</a:t>
            </a:r>
            <a:r>
              <a:rPr lang="en-US" altLang="ko-KR" sz="1600" b="1">
                <a:solidFill>
                  <a:schemeClr val="accent1"/>
                </a:solidFill>
                <a:sym typeface="Wingdings" panose="05000000000000000000" pitchFamily="2" charset="2"/>
              </a:rPr>
              <a:t>AI </a:t>
            </a:r>
            <a:r>
              <a:rPr lang="ko-KR" altLang="en-US" sz="1600" b="1">
                <a:solidFill>
                  <a:schemeClr val="accent1"/>
                </a:solidFill>
                <a:sym typeface="Wingdings" panose="05000000000000000000" pitchFamily="2" charset="2"/>
              </a:rPr>
              <a:t>융합 시 보안위협에 대비</a:t>
            </a:r>
            <a:r>
              <a:rPr lang="ko-KR" altLang="en-US" sz="1600" b="1">
                <a:sym typeface="Wingdings" panose="05000000000000000000" pitchFamily="2" charset="2"/>
              </a:rPr>
              <a:t>하는 연구가 수행되어야 함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endParaRPr lang="en-US" altLang="ko-KR" sz="1600" b="1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>
                <a:sym typeface="Wingdings" panose="05000000000000000000" pitchFamily="2" charset="2"/>
              </a:rPr>
              <a:t>Quantum-Inspired AI</a:t>
            </a:r>
            <a:br>
              <a:rPr lang="en-US" altLang="ko-KR" b="1">
                <a:sym typeface="Wingdings" panose="05000000000000000000" pitchFamily="2" charset="2"/>
              </a:rPr>
            </a:br>
            <a:r>
              <a:rPr lang="en-US" altLang="ko-KR" sz="2400" b="1">
                <a:sym typeface="Wingdings" panose="05000000000000000000" pitchFamily="2" charset="2"/>
              </a:rPr>
              <a:t> </a:t>
            </a:r>
            <a:br>
              <a:rPr lang="en-US" altLang="ko-KR" b="1">
                <a:sym typeface="Wingdings" panose="05000000000000000000" pitchFamily="2" charset="2"/>
              </a:rPr>
            </a:br>
            <a:r>
              <a:rPr lang="en-US" altLang="ko-KR" sz="1600" b="1">
                <a:solidFill>
                  <a:schemeClr val="accent1"/>
                </a:solidFill>
                <a:sym typeface="Wingdings" panose="05000000000000000000" pitchFamily="2" charset="2"/>
              </a:rPr>
              <a:t>Current :</a:t>
            </a:r>
            <a:r>
              <a:rPr lang="en-US" altLang="ko-KR" b="1">
                <a:sym typeface="Wingdings" panose="05000000000000000000" pitchFamily="2" charset="2"/>
              </a:rPr>
              <a:t> </a:t>
            </a:r>
            <a:r>
              <a:rPr lang="en-US" altLang="ko-KR" sz="1600" b="1">
                <a:sym typeface="Wingdings" panose="05000000000000000000" pitchFamily="2" charset="2"/>
              </a:rPr>
              <a:t>AI</a:t>
            </a:r>
            <a:r>
              <a:rPr lang="ko-KR" altLang="en-US" sz="1600" b="1">
                <a:sym typeface="Wingdings" panose="05000000000000000000" pitchFamily="2" charset="2"/>
              </a:rPr>
              <a:t>의</a:t>
            </a:r>
            <a:r>
              <a:rPr lang="en-US" altLang="ko-KR" sz="1600" b="1">
                <a:sym typeface="Wingdings" panose="05000000000000000000" pitchFamily="2" charset="2"/>
              </a:rPr>
              <a:t> </a:t>
            </a:r>
            <a:r>
              <a:rPr lang="ko-KR" altLang="en-US" sz="1600" b="1">
                <a:sym typeface="Wingdings" panose="05000000000000000000" pitchFamily="2" charset="2"/>
              </a:rPr>
              <a:t>발전</a:t>
            </a:r>
            <a:r>
              <a:rPr lang="en-US" altLang="ko-KR" sz="1600" b="1">
                <a:sym typeface="Wingdings" panose="05000000000000000000" pitchFamily="2" charset="2"/>
              </a:rPr>
              <a:t>  </a:t>
            </a:r>
            <a:r>
              <a:rPr lang="ko-KR" altLang="en-US" sz="1600" b="1">
                <a:sym typeface="Wingdings" panose="05000000000000000000" pitchFamily="2" charset="2"/>
              </a:rPr>
              <a:t>암호학의 발전에 기여</a:t>
            </a:r>
            <a:br>
              <a:rPr lang="en-US" altLang="ko-KR" sz="1600" b="1">
                <a:sym typeface="Wingdings" panose="05000000000000000000" pitchFamily="2" charset="2"/>
              </a:rPr>
            </a:br>
            <a:br>
              <a:rPr lang="en-US" altLang="ko-KR" sz="1600" b="1">
                <a:sym typeface="Wingdings" panose="05000000000000000000" pitchFamily="2" charset="2"/>
              </a:rPr>
            </a:br>
            <a:r>
              <a:rPr lang="en-US" altLang="ko-KR" sz="1600" b="1">
                <a:solidFill>
                  <a:schemeClr val="accent1"/>
                </a:solidFill>
                <a:sym typeface="Wingdings" panose="05000000000000000000" pitchFamily="2" charset="2"/>
              </a:rPr>
              <a:t>Future :</a:t>
            </a:r>
            <a:r>
              <a:rPr lang="en-US" altLang="ko-KR" sz="1600" b="1">
                <a:sym typeface="Wingdings" panose="05000000000000000000" pitchFamily="2" charset="2"/>
              </a:rPr>
              <a:t> </a:t>
            </a:r>
            <a:r>
              <a:rPr lang="ko-KR" altLang="en-US" sz="1600" b="1">
                <a:sym typeface="Wingdings" panose="05000000000000000000" pitchFamily="2" charset="2"/>
              </a:rPr>
              <a:t>양자 컴퓨팅 </a:t>
            </a:r>
            <a:r>
              <a:rPr lang="en-US" altLang="ko-KR" sz="1600" b="1">
                <a:sym typeface="Wingdings" panose="05000000000000000000" pitchFamily="2" charset="2"/>
              </a:rPr>
              <a:t> </a:t>
            </a:r>
            <a:r>
              <a:rPr lang="ko-KR" altLang="en-US" sz="1600" b="1">
                <a:sym typeface="Wingdings" panose="05000000000000000000" pitchFamily="2" charset="2"/>
              </a:rPr>
              <a:t>기존 </a:t>
            </a:r>
            <a:r>
              <a:rPr lang="en-US" altLang="ko-KR" sz="1600" b="1">
                <a:sym typeface="Wingdings" panose="05000000000000000000" pitchFamily="2" charset="2"/>
              </a:rPr>
              <a:t>AI</a:t>
            </a:r>
            <a:r>
              <a:rPr lang="ko-KR" altLang="en-US" sz="1600" b="1">
                <a:sym typeface="Wingdings" panose="05000000000000000000" pitchFamily="2" charset="2"/>
              </a:rPr>
              <a:t>의 데이터처리 한계 극복 </a:t>
            </a:r>
            <a:r>
              <a:rPr lang="en-US" altLang="ko-KR" sz="1600" b="1">
                <a:sym typeface="Wingdings" panose="05000000000000000000" pitchFamily="2" charset="2"/>
              </a:rPr>
              <a:t> </a:t>
            </a:r>
            <a:r>
              <a:rPr lang="ko-KR" altLang="en-US" sz="1600" b="1">
                <a:sym typeface="Wingdings" panose="05000000000000000000" pitchFamily="2" charset="2"/>
              </a:rPr>
              <a:t>더욱 견고한 암호학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9237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88732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17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Review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98098"/>
            <a:ext cx="115432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/>
              <a:t>공개키</a:t>
            </a:r>
            <a:r>
              <a:rPr lang="en-US" altLang="ko-KR" b="1"/>
              <a:t>/</a:t>
            </a:r>
            <a:r>
              <a:rPr lang="ko-KR" altLang="en-US" b="1"/>
              <a:t>비밀키 기반 암호화의 한계</a:t>
            </a:r>
            <a:br>
              <a:rPr lang="en-US" altLang="ko-KR" b="1"/>
            </a:br>
            <a:endParaRPr lang="en-US" altLang="ko-KR" b="1"/>
          </a:p>
          <a:p>
            <a:endParaRPr lang="en-US" altLang="ko-KR" b="1"/>
          </a:p>
          <a:p>
            <a:pPr lvl="1"/>
            <a:r>
              <a:rPr lang="ko-KR" altLang="en-US" sz="1600" b="1"/>
              <a:t>현재 매우 막강한 암호화 방식</a:t>
            </a:r>
            <a:r>
              <a:rPr lang="en-US" altLang="ko-KR" sz="1600" b="1"/>
              <a:t> </a:t>
            </a:r>
            <a:r>
              <a:rPr lang="en-US" altLang="ko-KR" sz="1600" b="1">
                <a:sym typeface="Wingdings" panose="05000000000000000000" pitchFamily="2" charset="2"/>
              </a:rPr>
              <a:t></a:t>
            </a:r>
            <a:r>
              <a:rPr lang="en-US" altLang="ko-KR" sz="1600" b="1"/>
              <a:t> </a:t>
            </a:r>
            <a:r>
              <a:rPr lang="ko-KR" altLang="en-US" sz="1600" b="1"/>
              <a:t>향후 양자컴퓨팅 발전 시</a:t>
            </a:r>
            <a:r>
              <a:rPr lang="en-US" altLang="ko-KR" sz="1600" b="1"/>
              <a:t>, </a:t>
            </a:r>
            <a:r>
              <a:rPr lang="ko-KR" altLang="en-US" sz="1600" b="1"/>
              <a:t>무력화</a:t>
            </a:r>
            <a:br>
              <a:rPr lang="en-US" altLang="ko-KR" sz="1600" b="1"/>
            </a:br>
            <a:endParaRPr lang="en-US" altLang="ko-KR" sz="1600" b="1"/>
          </a:p>
          <a:p>
            <a:pPr lvl="1"/>
            <a:r>
              <a:rPr lang="ko-KR" altLang="en-US" sz="1600" b="1">
                <a:solidFill>
                  <a:schemeClr val="accent1"/>
                </a:solidFill>
              </a:rPr>
              <a:t>미래지향적 관점</a:t>
            </a:r>
            <a:r>
              <a:rPr lang="en-US" altLang="ko-KR" sz="1600" b="1">
                <a:solidFill>
                  <a:schemeClr val="accent1"/>
                </a:solidFill>
              </a:rPr>
              <a:t>: </a:t>
            </a:r>
            <a:r>
              <a:rPr lang="ko-KR" altLang="en-US" sz="1600" b="1"/>
              <a:t>차세대 암호화방식을 </a:t>
            </a:r>
            <a:r>
              <a:rPr lang="en-US" altLang="ko-KR" sz="1600" b="1"/>
              <a:t>AI</a:t>
            </a:r>
            <a:r>
              <a:rPr lang="ko-KR" altLang="en-US" sz="1600" b="1"/>
              <a:t>모델에 적용하는 것이 적합</a:t>
            </a:r>
            <a:endParaRPr lang="en-US" altLang="ko-KR" sz="1600" b="1"/>
          </a:p>
          <a:p>
            <a:pPr lvl="1"/>
            <a:endParaRPr lang="en-US" altLang="ko-KR" sz="1600" b="1"/>
          </a:p>
          <a:p>
            <a:br>
              <a:rPr lang="en-US" altLang="ko-KR" b="1"/>
            </a:br>
            <a:endParaRPr lang="en-US" altLang="ko-KR" b="1"/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b="1"/>
              <a:t>완전동형암호 기반 방어기법의 적대적공격 검증 </a:t>
            </a:r>
            <a:r>
              <a:rPr lang="en-US" altLang="ko-KR" b="1"/>
              <a:t>X</a:t>
            </a:r>
            <a:br>
              <a:rPr lang="en-US" altLang="ko-KR" b="1"/>
            </a:br>
            <a:br>
              <a:rPr lang="en-US" altLang="ko-KR" b="1"/>
            </a:br>
            <a:br>
              <a:rPr lang="en-US" altLang="ko-KR" b="1"/>
            </a:br>
            <a:r>
              <a:rPr lang="ko-KR" altLang="en-US" sz="1600" b="1"/>
              <a:t>완전동형암호 </a:t>
            </a:r>
            <a:r>
              <a:rPr lang="en-US" altLang="ko-KR" sz="1600" b="1"/>
              <a:t>vs </a:t>
            </a:r>
            <a:r>
              <a:rPr lang="ko-KR" altLang="en-US" sz="1600" b="1"/>
              <a:t>적대적공격 </a:t>
            </a:r>
            <a:r>
              <a:rPr lang="en-US" altLang="ko-KR" sz="1600" b="1">
                <a:sym typeface="Wingdings" panose="05000000000000000000" pitchFamily="2" charset="2"/>
              </a:rPr>
              <a:t></a:t>
            </a:r>
            <a:r>
              <a:rPr lang="en-US" altLang="ko-KR" sz="1600" b="1"/>
              <a:t> </a:t>
            </a:r>
            <a:r>
              <a:rPr lang="ko-KR" altLang="en-US" sz="1600" b="1"/>
              <a:t>독립적인 연구 수행 중</a:t>
            </a:r>
            <a:br>
              <a:rPr lang="en-US" altLang="ko-KR" sz="1600" b="1"/>
            </a:br>
            <a:br>
              <a:rPr lang="en-US" altLang="ko-KR" sz="1600" b="1"/>
            </a:br>
            <a:r>
              <a:rPr lang="en-US" altLang="ko-KR" sz="1600" b="1">
                <a:solidFill>
                  <a:srgbClr val="4472C4"/>
                </a:solidFill>
              </a:rPr>
              <a:t>Future work :</a:t>
            </a:r>
            <a:r>
              <a:rPr lang="en-US" altLang="ko-KR" sz="1600" b="1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완전동형암호의 적대적공격 안전성 검증</a:t>
            </a:r>
            <a:r>
              <a:rPr lang="ko-KR" altLang="en-US" sz="1600" b="1"/>
              <a:t> 연구 분석</a:t>
            </a:r>
            <a:br>
              <a:rPr lang="en-US" altLang="ko-KR" b="1"/>
            </a:b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77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2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515DD-EF47-43B8-A7E9-D219DC2AD135}"/>
              </a:ext>
            </a:extLst>
          </p:cNvPr>
          <p:cNvSpPr txBox="1"/>
          <p:nvPr/>
        </p:nvSpPr>
        <p:spPr>
          <a:xfrm>
            <a:off x="452199" y="881569"/>
            <a:ext cx="8232011" cy="515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400" b="1" dirty="0">
              <a:latin typeface="Raleway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01. Proposed Structure</a:t>
            </a:r>
            <a:endParaRPr lang="en-US" altLang="ko-KR" sz="700" b="1" dirty="0">
              <a:latin typeface="Raleway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02. Introduction</a:t>
            </a:r>
            <a:br>
              <a:rPr lang="en-US" altLang="ko-KR" sz="1000" b="1" dirty="0">
                <a:latin typeface="Raleway" pitchFamily="34" charset="0"/>
              </a:rPr>
            </a:br>
            <a:r>
              <a:rPr lang="en-US" altLang="ko-KR" sz="2400" b="1" dirty="0">
                <a:latin typeface="Raleway" pitchFamily="34" charset="0"/>
              </a:rPr>
              <a:t>03. Evolution Stage of </a:t>
            </a:r>
            <a:r>
              <a:rPr lang="en-US" altLang="ko-KR" sz="2400" b="1" i="1" u="sng" dirty="0">
                <a:solidFill>
                  <a:schemeClr val="accent1">
                    <a:lumMod val="50000"/>
                  </a:schemeClr>
                </a:solidFill>
                <a:latin typeface="Raleway" pitchFamily="34" charset="0"/>
              </a:rPr>
              <a:t>Crypto Influenced AI (CIAI)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04. Crypto-Protected AI (CPAI)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05. Future Roadmap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latin typeface="Raleway" pitchFamily="34" charset="0"/>
              </a:rPr>
              <a:t>06. Review</a:t>
            </a:r>
          </a:p>
        </p:txBody>
      </p:sp>
    </p:spTree>
    <p:extLst>
      <p:ext uri="{BB962C8B-B14F-4D97-AF65-F5344CB8AC3E}">
        <p14:creationId xmlns:p14="http://schemas.microsoft.com/office/powerpoint/2010/main" val="32220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1CDFBF-FDB6-A70F-A010-6393565D3A26}"/>
              </a:ext>
            </a:extLst>
          </p:cNvPr>
          <p:cNvSpPr/>
          <p:nvPr/>
        </p:nvSpPr>
        <p:spPr>
          <a:xfrm>
            <a:off x="544668" y="3002369"/>
            <a:ext cx="1579629" cy="32502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AF075A-FCC3-1085-3F9E-EAE293C8E751}"/>
              </a:ext>
            </a:extLst>
          </p:cNvPr>
          <p:cNvSpPr/>
          <p:nvPr/>
        </p:nvSpPr>
        <p:spPr>
          <a:xfrm>
            <a:off x="256854" y="2229493"/>
            <a:ext cx="11303306" cy="41404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47209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3</a:t>
            </a:fld>
            <a:endParaRPr lang="ko-KR" altLang="en-US" sz="16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0A172-CB69-DCAB-5C68-4FA54FC2638A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 Structure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8CC5C76-609F-1D51-CA83-3723DA07A586}"/>
              </a:ext>
            </a:extLst>
          </p:cNvPr>
          <p:cNvSpPr/>
          <p:nvPr/>
        </p:nvSpPr>
        <p:spPr>
          <a:xfrm>
            <a:off x="2882900" y="3866252"/>
            <a:ext cx="5219700" cy="2197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B4BF419-88F9-95C0-CF3C-24C348CC3710}"/>
              </a:ext>
            </a:extLst>
          </p:cNvPr>
          <p:cNvSpPr/>
          <p:nvPr/>
        </p:nvSpPr>
        <p:spPr>
          <a:xfrm>
            <a:off x="1949450" y="4665786"/>
            <a:ext cx="647700" cy="521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6DB9F-8E45-DE47-F4A0-81416C55B768}"/>
              </a:ext>
            </a:extLst>
          </p:cNvPr>
          <p:cNvSpPr txBox="1"/>
          <p:nvPr/>
        </p:nvSpPr>
        <p:spPr>
          <a:xfrm>
            <a:off x="628652" y="5782821"/>
            <a:ext cx="13207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/>
              <a:t>학습자</a:t>
            </a:r>
            <a:endParaRPr lang="en-US" altLang="ko-KR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5CCFF0-E2A8-74C3-9463-0422A5055392}"/>
              </a:ext>
            </a:extLst>
          </p:cNvPr>
          <p:cNvSpPr/>
          <p:nvPr/>
        </p:nvSpPr>
        <p:spPr>
          <a:xfrm>
            <a:off x="3251200" y="4394701"/>
            <a:ext cx="2578100" cy="111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9E826B6-DBB7-96AF-4214-81E26609CFE5}"/>
              </a:ext>
            </a:extLst>
          </p:cNvPr>
          <p:cNvSpPr/>
          <p:nvPr/>
        </p:nvSpPr>
        <p:spPr>
          <a:xfrm>
            <a:off x="5999586" y="4704169"/>
            <a:ext cx="647700" cy="521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CE9905F-9273-A108-0EE8-CC1C354DDCCC}"/>
              </a:ext>
            </a:extLst>
          </p:cNvPr>
          <p:cNvSpPr/>
          <p:nvPr/>
        </p:nvSpPr>
        <p:spPr>
          <a:xfrm>
            <a:off x="6817572" y="4033557"/>
            <a:ext cx="756816" cy="18165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Soft</a:t>
            </a:r>
          </a:p>
          <a:p>
            <a:pPr algn="ctr"/>
            <a:r>
              <a:rPr lang="en-US" altLang="ko-KR"/>
              <a:t>max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45B9D7-A44D-615D-82B2-368EA4834B34}"/>
              </a:ext>
            </a:extLst>
          </p:cNvPr>
          <p:cNvSpPr/>
          <p:nvPr/>
        </p:nvSpPr>
        <p:spPr>
          <a:xfrm>
            <a:off x="8363259" y="3932159"/>
            <a:ext cx="398801" cy="20426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암호인증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EEF2908-7356-EF52-AA77-029808BF27A1}"/>
              </a:ext>
            </a:extLst>
          </p:cNvPr>
          <p:cNvSpPr/>
          <p:nvPr/>
        </p:nvSpPr>
        <p:spPr>
          <a:xfrm>
            <a:off x="7635558" y="4741753"/>
            <a:ext cx="647700" cy="521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7AA524C-52BF-099B-C80F-0C30799DFB3B}"/>
              </a:ext>
            </a:extLst>
          </p:cNvPr>
          <p:cNvSpPr/>
          <p:nvPr/>
        </p:nvSpPr>
        <p:spPr>
          <a:xfrm>
            <a:off x="8842061" y="4712657"/>
            <a:ext cx="647700" cy="5212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AEBB74-FE25-884A-8EDC-19D755EEF703}"/>
              </a:ext>
            </a:extLst>
          </p:cNvPr>
          <p:cNvSpPr txBox="1"/>
          <p:nvPr/>
        </p:nvSpPr>
        <p:spPr>
          <a:xfrm>
            <a:off x="9489761" y="4786942"/>
            <a:ext cx="13207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/>
              <a:t>Predict</a:t>
            </a:r>
            <a:endParaRPr lang="en-US" altLang="ko-KR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530B60-8D3E-D333-373F-664DA0090A00}"/>
              </a:ext>
            </a:extLst>
          </p:cNvPr>
          <p:cNvSpPr txBox="1"/>
          <p:nvPr/>
        </p:nvSpPr>
        <p:spPr>
          <a:xfrm>
            <a:off x="4281756" y="3430766"/>
            <a:ext cx="2421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/>
              <a:t>Encryption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361047-9878-62C6-212E-E7B528505D63}"/>
              </a:ext>
            </a:extLst>
          </p:cNvPr>
          <p:cNvSpPr txBox="1"/>
          <p:nvPr/>
        </p:nvSpPr>
        <p:spPr>
          <a:xfrm>
            <a:off x="7351665" y="3429000"/>
            <a:ext cx="2421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/>
              <a:t>Decryption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5F0A2D-CEC6-C304-773F-6228F2356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00" y="4635970"/>
            <a:ext cx="1084128" cy="1084128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43A5D9-7AEB-70AF-22A9-5FBCF5DA672B}"/>
              </a:ext>
            </a:extLst>
          </p:cNvPr>
          <p:cNvSpPr/>
          <p:nvPr/>
        </p:nvSpPr>
        <p:spPr>
          <a:xfrm>
            <a:off x="672070" y="3864596"/>
            <a:ext cx="1324823" cy="4616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비밀키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A6D8B84-9FED-7224-CAC4-B41CB2E85860}"/>
              </a:ext>
            </a:extLst>
          </p:cNvPr>
          <p:cNvSpPr/>
          <p:nvPr/>
        </p:nvSpPr>
        <p:spPr>
          <a:xfrm>
            <a:off x="672069" y="3368813"/>
            <a:ext cx="1324823" cy="4616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공개키</a:t>
            </a: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CB4B6F2B-BE62-29C5-871E-D61BB255F736}"/>
              </a:ext>
            </a:extLst>
          </p:cNvPr>
          <p:cNvCxnSpPr>
            <a:cxnSpLocks/>
            <a:stCxn id="28" idx="3"/>
            <a:endCxn id="19" idx="0"/>
          </p:cNvCxnSpPr>
          <p:nvPr/>
        </p:nvCxnSpPr>
        <p:spPr>
          <a:xfrm flipV="1">
            <a:off x="1996893" y="3932159"/>
            <a:ext cx="6565767" cy="163269"/>
          </a:xfrm>
          <a:prstGeom prst="curvedConnector4">
            <a:avLst>
              <a:gd name="adj1" fmla="val 69687"/>
              <a:gd name="adj2" fmla="val 198291"/>
            </a:avLst>
          </a:prstGeom>
          <a:ln w="254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CEA89D8-B9A1-7CA8-D08C-14132819D74C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334481" y="1929810"/>
            <a:ext cx="3503310" cy="1439003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411961-9C18-EC86-D0B5-A0F6603302DB}"/>
              </a:ext>
            </a:extLst>
          </p:cNvPr>
          <p:cNvSpPr txBox="1"/>
          <p:nvPr/>
        </p:nvSpPr>
        <p:spPr>
          <a:xfrm>
            <a:off x="4261525" y="1535772"/>
            <a:ext cx="2421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/>
              <a:t>Publish</a:t>
            </a:r>
            <a:endParaRPr lang="en-US" altLang="ko-KR" sz="200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9408AC9-0A09-3C73-9663-A1F7B840288C}"/>
              </a:ext>
            </a:extLst>
          </p:cNvPr>
          <p:cNvCxnSpPr>
            <a:cxnSpLocks/>
          </p:cNvCxnSpPr>
          <p:nvPr/>
        </p:nvCxnSpPr>
        <p:spPr>
          <a:xfrm>
            <a:off x="6182524" y="1929810"/>
            <a:ext cx="2180735" cy="1508678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2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4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Paper Information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707986" y="2063207"/>
            <a:ext cx="740805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Title : Crypto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Makes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AI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Evolve</a:t>
            </a:r>
          </a:p>
          <a:p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Author : Behrouz </a:t>
            </a:r>
            <a:r>
              <a:rPr lang="en-US" altLang="ko-KR" sz="1600" b="1" dirty="0" err="1"/>
              <a:t>Zolfaghari</a:t>
            </a:r>
            <a:r>
              <a:rPr lang="en-US" altLang="ko-KR" sz="1600" b="1" dirty="0"/>
              <a:t> et al.</a:t>
            </a:r>
            <a:br>
              <a:rPr lang="en-US" altLang="ko-KR" sz="1600" b="1" dirty="0"/>
            </a:br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ArXiv</a:t>
            </a:r>
            <a:r>
              <a:rPr lang="en-US" altLang="ko-KR" sz="1600" b="1" dirty="0"/>
              <a:t> preprinted paper</a:t>
            </a:r>
            <a:br>
              <a:rPr lang="en-US" altLang="ko-KR" sz="1600" b="1" dirty="0"/>
            </a:br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Citation: 1</a:t>
            </a:r>
            <a:br>
              <a:rPr lang="en-US" altLang="ko-KR" sz="1600" b="1" dirty="0"/>
            </a:br>
            <a:br>
              <a:rPr lang="en-US" altLang="ko-KR" sz="1600" b="1" dirty="0"/>
            </a:b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Submitted Date</a:t>
            </a:r>
            <a:r>
              <a:rPr lang="en-US" altLang="ko-KR" sz="1600" b="1"/>
              <a:t>: 2022.06.25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4FE27C-B63F-4CDF-BD61-C6D19BCD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5" y="1547423"/>
            <a:ext cx="3476206" cy="48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5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5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D17B5E-96D9-D15D-4D0F-2DE75F6087D0}"/>
              </a:ext>
            </a:extLst>
          </p:cNvPr>
          <p:cNvSpPr/>
          <p:nvPr/>
        </p:nvSpPr>
        <p:spPr>
          <a:xfrm>
            <a:off x="7058618" y="2460905"/>
            <a:ext cx="1765300" cy="17398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암호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AA79199-1E35-12B7-D347-4968DD0935EA}"/>
              </a:ext>
            </a:extLst>
          </p:cNvPr>
          <p:cNvSpPr/>
          <p:nvPr/>
        </p:nvSpPr>
        <p:spPr>
          <a:xfrm>
            <a:off x="3581997" y="3356967"/>
            <a:ext cx="962619" cy="9458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AI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406F9-CC0E-1060-57A4-FF14966DBA9A}"/>
              </a:ext>
            </a:extLst>
          </p:cNvPr>
          <p:cNvSpPr txBox="1"/>
          <p:nvPr/>
        </p:nvSpPr>
        <p:spPr>
          <a:xfrm>
            <a:off x="367620" y="1898098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Crypto vs AI    </a:t>
            </a:r>
            <a:r>
              <a:rPr lang="en-US" altLang="ko-KR" b="1">
                <a:solidFill>
                  <a:srgbClr val="0070C0"/>
                </a:solidFill>
              </a:rPr>
              <a:t>(Before 2017)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8415B8F-44AE-1229-88D3-CE7DFB50F8EE}"/>
              </a:ext>
            </a:extLst>
          </p:cNvPr>
          <p:cNvCxnSpPr>
            <a:stCxn id="4" idx="6"/>
            <a:endCxn id="3" idx="2"/>
          </p:cNvCxnSpPr>
          <p:nvPr/>
        </p:nvCxnSpPr>
        <p:spPr>
          <a:xfrm flipV="1">
            <a:off x="4544616" y="3330854"/>
            <a:ext cx="2514002" cy="499048"/>
          </a:xfrm>
          <a:prstGeom prst="curvedConnector3">
            <a:avLst>
              <a:gd name="adj1" fmla="val 3969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1F9270-9DDF-0DD8-2C3A-47737BC20A1E}"/>
              </a:ext>
            </a:extLst>
          </p:cNvPr>
          <p:cNvSpPr txBox="1"/>
          <p:nvPr/>
        </p:nvSpPr>
        <p:spPr>
          <a:xfrm>
            <a:off x="5190637" y="3018413"/>
            <a:ext cx="109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Support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D8F4B-6334-1A8B-328E-1466F654A09B}"/>
              </a:ext>
            </a:extLst>
          </p:cNvPr>
          <p:cNvSpPr txBox="1"/>
          <p:nvPr/>
        </p:nvSpPr>
        <p:spPr>
          <a:xfrm>
            <a:off x="429222" y="5236409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AI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를 통한 암호학의 발전</a:t>
            </a:r>
            <a:r>
              <a:rPr lang="ko-KR" altLang="en-US" b="1" dirty="0"/>
              <a:t>에 중점을 맞춘 연구</a:t>
            </a:r>
          </a:p>
        </p:txBody>
      </p:sp>
    </p:spTree>
    <p:extLst>
      <p:ext uri="{BB962C8B-B14F-4D97-AF65-F5344CB8AC3E}">
        <p14:creationId xmlns:p14="http://schemas.microsoft.com/office/powerpoint/2010/main" val="203359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6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D17B5E-96D9-D15D-4D0F-2DE75F6087D0}"/>
              </a:ext>
            </a:extLst>
          </p:cNvPr>
          <p:cNvSpPr/>
          <p:nvPr/>
        </p:nvSpPr>
        <p:spPr>
          <a:xfrm>
            <a:off x="3672985" y="3231255"/>
            <a:ext cx="962619" cy="9458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암호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AA79199-1E35-12B7-D347-4968DD0935EA}"/>
              </a:ext>
            </a:extLst>
          </p:cNvPr>
          <p:cNvSpPr/>
          <p:nvPr/>
        </p:nvSpPr>
        <p:spPr>
          <a:xfrm>
            <a:off x="6810908" y="2291369"/>
            <a:ext cx="1765299" cy="17398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AI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406F9-CC0E-1060-57A4-FF14966DBA9A}"/>
              </a:ext>
            </a:extLst>
          </p:cNvPr>
          <p:cNvSpPr txBox="1"/>
          <p:nvPr/>
        </p:nvSpPr>
        <p:spPr>
          <a:xfrm>
            <a:off x="367620" y="1898098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Crypto vs AI    </a:t>
            </a:r>
            <a:r>
              <a:rPr lang="en-US" altLang="ko-KR" b="1" dirty="0">
                <a:solidFill>
                  <a:srgbClr val="0070C0"/>
                </a:solidFill>
              </a:rPr>
              <a:t>(2017 ~ Current)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8415B8F-44AE-1229-88D3-CE7DFB50F8EE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4635604" y="3161318"/>
            <a:ext cx="2175304" cy="542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1F9270-9DDF-0DD8-2C3A-47737BC20A1E}"/>
              </a:ext>
            </a:extLst>
          </p:cNvPr>
          <p:cNvSpPr txBox="1"/>
          <p:nvPr/>
        </p:nvSpPr>
        <p:spPr>
          <a:xfrm>
            <a:off x="5190637" y="2835533"/>
            <a:ext cx="109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Support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1CE85-11AF-59B4-B1B8-A68D21C76E54}"/>
              </a:ext>
            </a:extLst>
          </p:cNvPr>
          <p:cNvSpPr txBox="1"/>
          <p:nvPr/>
        </p:nvSpPr>
        <p:spPr>
          <a:xfrm>
            <a:off x="429222" y="5175449"/>
            <a:ext cx="940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암호화를 통한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AI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보안 </a:t>
            </a:r>
            <a:r>
              <a:rPr lang="ko-KR" altLang="en-US" b="1" dirty="0"/>
              <a:t>연구는</a:t>
            </a:r>
            <a:r>
              <a:rPr lang="en-US" altLang="ko-KR" b="1" dirty="0"/>
              <a:t> </a:t>
            </a:r>
            <a:r>
              <a:rPr lang="ko-KR" altLang="en-US" b="1" dirty="0"/>
              <a:t>체계적으로 정리되지 않음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842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7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898098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Paper’s objectives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09F30-EEC1-8E90-281E-405306470EE4}"/>
              </a:ext>
            </a:extLst>
          </p:cNvPr>
          <p:cNvSpPr txBox="1"/>
          <p:nvPr/>
        </p:nvSpPr>
        <p:spPr>
          <a:xfrm>
            <a:off x="1017912" y="2791289"/>
            <a:ext cx="82274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/>
              <a:t>AI</a:t>
            </a:r>
            <a:r>
              <a:rPr lang="ko-KR" altLang="en-US" b="1"/>
              <a:t>의 암호화를 위해 어떤 </a:t>
            </a:r>
            <a:r>
              <a:rPr lang="ko-KR" altLang="en-US" b="1">
                <a:solidFill>
                  <a:schemeClr val="accent2"/>
                </a:solidFill>
              </a:rPr>
              <a:t>단계</a:t>
            </a:r>
            <a:r>
              <a:rPr lang="ko-KR" altLang="en-US" b="1"/>
              <a:t>를 거쳤는지 분석</a:t>
            </a:r>
            <a:br>
              <a:rPr lang="en-US" altLang="ko-KR" b="1"/>
            </a:br>
            <a:endParaRPr lang="en-US" altLang="ko-KR" b="1"/>
          </a:p>
          <a:p>
            <a:pPr marL="342900" indent="-342900">
              <a:buFont typeface="+mj-lt"/>
              <a:buAutoNum type="arabicPeriod"/>
            </a:pPr>
            <a:endParaRPr lang="en-US" altLang="ko-KR" b="1"/>
          </a:p>
          <a:p>
            <a:pPr marL="342900" indent="-342900">
              <a:buFont typeface="+mj-lt"/>
              <a:buAutoNum type="arabicPeriod"/>
            </a:pPr>
            <a:r>
              <a:rPr lang="ko-KR" altLang="en-US" b="1"/>
              <a:t>현재 </a:t>
            </a:r>
            <a:r>
              <a:rPr lang="en-US" altLang="ko-KR" b="1"/>
              <a:t>AI</a:t>
            </a:r>
            <a:r>
              <a:rPr lang="ko-KR" altLang="en-US" b="1"/>
              <a:t>보안에서 </a:t>
            </a:r>
            <a:r>
              <a:rPr lang="ko-KR" altLang="en-US" b="1">
                <a:solidFill>
                  <a:schemeClr val="accent2"/>
                </a:solidFill>
              </a:rPr>
              <a:t>추가적으로 갖춰야하는 기능</a:t>
            </a:r>
            <a:r>
              <a:rPr lang="ko-KR" altLang="en-US" b="1"/>
              <a:t>이 무엇인지 제안</a:t>
            </a:r>
            <a:br>
              <a:rPr lang="en-US" altLang="ko-KR" b="1"/>
            </a:br>
            <a:endParaRPr lang="en-US" altLang="ko-KR" b="1"/>
          </a:p>
          <a:p>
            <a:pPr marL="342900" indent="-342900">
              <a:buFont typeface="+mj-lt"/>
              <a:buAutoNum type="arabicPeriod"/>
            </a:pPr>
            <a:endParaRPr lang="en-US" altLang="ko-KR" b="1"/>
          </a:p>
          <a:p>
            <a:pPr marL="342900" indent="-342900">
              <a:buFont typeface="+mj-lt"/>
              <a:buAutoNum type="arabicPeriod"/>
            </a:pPr>
            <a:r>
              <a:rPr lang="ko-KR" altLang="en-US" b="1"/>
              <a:t> </a:t>
            </a:r>
            <a:r>
              <a:rPr lang="ko-KR" altLang="en-US" b="1">
                <a:solidFill>
                  <a:schemeClr val="accent2"/>
                </a:solidFill>
              </a:rPr>
              <a:t>미래</a:t>
            </a:r>
            <a:r>
              <a:rPr lang="ko-KR" altLang="en-US" b="1"/>
              <a:t> </a:t>
            </a:r>
            <a:r>
              <a:rPr lang="en-US" altLang="ko-KR" b="1"/>
              <a:t>CIAI(Crypto-Influenced AI)</a:t>
            </a:r>
            <a:r>
              <a:rPr lang="ko-KR" altLang="en-US" b="1"/>
              <a:t>에서 </a:t>
            </a:r>
            <a:r>
              <a:rPr lang="ko-KR" altLang="en-US" b="1">
                <a:solidFill>
                  <a:schemeClr val="accent2"/>
                </a:solidFill>
              </a:rPr>
              <a:t>적용가능한 역할</a:t>
            </a:r>
            <a:r>
              <a:rPr lang="ko-KR" altLang="en-US" b="1"/>
              <a:t>은 무엇인지 제시</a:t>
            </a:r>
            <a:br>
              <a:rPr lang="en-US" altLang="ko-KR" b="1"/>
            </a:br>
            <a:endParaRPr lang="en-US" altLang="ko-KR" b="1"/>
          </a:p>
          <a:p>
            <a:pPr marL="342900" indent="-342900">
              <a:buFont typeface="+mj-lt"/>
              <a:buAutoNum type="arabicPeriod"/>
            </a:pPr>
            <a:endParaRPr lang="en-US" altLang="ko-KR" b="1"/>
          </a:p>
          <a:p>
            <a:pPr marL="342900" indent="-342900">
              <a:buFont typeface="+mj-lt"/>
              <a:buAutoNum type="arabicPeriod"/>
            </a:pPr>
            <a:r>
              <a:rPr lang="en-US" altLang="ko-KR" b="1"/>
              <a:t>AI </a:t>
            </a:r>
            <a:r>
              <a:rPr lang="ko-KR" altLang="en-US" b="1"/>
              <a:t>및 암호화기존추세에서 </a:t>
            </a:r>
            <a:r>
              <a:rPr lang="en-US" altLang="ko-KR" b="1">
                <a:solidFill>
                  <a:schemeClr val="accent2"/>
                </a:solidFill>
              </a:rPr>
              <a:t>CIAI</a:t>
            </a:r>
            <a:r>
              <a:rPr lang="ko-KR" altLang="en-US" b="1">
                <a:solidFill>
                  <a:schemeClr val="accent2"/>
                </a:solidFill>
              </a:rPr>
              <a:t>의 미래 예상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9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8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Evolution Stage of CIAI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367620" y="1679023"/>
            <a:ext cx="94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CIAI(Crypto-Influenced AI) </a:t>
            </a:r>
            <a:r>
              <a:rPr lang="ko-KR" altLang="en-US" b="1"/>
              <a:t>의</a:t>
            </a:r>
            <a:r>
              <a:rPr lang="en-US" altLang="ko-KR" b="1"/>
              <a:t> </a:t>
            </a:r>
            <a:r>
              <a:rPr lang="ko-KR" altLang="en-US" b="1"/>
              <a:t>발전방향 및 분야</a:t>
            </a:r>
            <a:endParaRPr lang="ko-KR" altLang="en-US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984B3C0-81CE-295D-A661-E8A4629DBBE0}"/>
              </a:ext>
            </a:extLst>
          </p:cNvPr>
          <p:cNvSpPr/>
          <p:nvPr/>
        </p:nvSpPr>
        <p:spPr>
          <a:xfrm>
            <a:off x="556260" y="2601846"/>
            <a:ext cx="10530840" cy="14097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990D50F-2D6E-D897-DC25-3816CE8B5C5A}"/>
              </a:ext>
            </a:extLst>
          </p:cNvPr>
          <p:cNvSpPr/>
          <p:nvPr/>
        </p:nvSpPr>
        <p:spPr>
          <a:xfrm>
            <a:off x="958115" y="2601846"/>
            <a:ext cx="1655742" cy="14097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CSAI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87F3A77-D9BE-323C-9FC4-6E920176AB53}"/>
              </a:ext>
            </a:extLst>
          </p:cNvPr>
          <p:cNvSpPr/>
          <p:nvPr/>
        </p:nvSpPr>
        <p:spPr>
          <a:xfrm>
            <a:off x="3005614" y="2601846"/>
            <a:ext cx="1655742" cy="14097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CAAI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268905-7E40-358F-50FF-2A6AEF9CF39F}"/>
              </a:ext>
            </a:extLst>
          </p:cNvPr>
          <p:cNvSpPr/>
          <p:nvPr/>
        </p:nvSpPr>
        <p:spPr>
          <a:xfrm>
            <a:off x="5016943" y="2601846"/>
            <a:ext cx="1655742" cy="14097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CFAI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99AF49-AC95-88DA-6D92-0C750C5BA3F0}"/>
              </a:ext>
            </a:extLst>
          </p:cNvPr>
          <p:cNvSpPr/>
          <p:nvPr/>
        </p:nvSpPr>
        <p:spPr>
          <a:xfrm>
            <a:off x="7028272" y="2601846"/>
            <a:ext cx="1655742" cy="14097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CEAI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D76599-6ECE-3D13-6C0D-CB794C8FF83F}"/>
              </a:ext>
            </a:extLst>
          </p:cNvPr>
          <p:cNvSpPr/>
          <p:nvPr/>
        </p:nvSpPr>
        <p:spPr>
          <a:xfrm>
            <a:off x="9039601" y="2601846"/>
            <a:ext cx="1655742" cy="1409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CPAI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4E356-09E1-F3A2-9C68-0EC4162DA0C7}"/>
              </a:ext>
            </a:extLst>
          </p:cNvPr>
          <p:cNvSpPr txBox="1"/>
          <p:nvPr/>
        </p:nvSpPr>
        <p:spPr>
          <a:xfrm>
            <a:off x="461364" y="4271713"/>
            <a:ext cx="94061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CSAI (Crypto-Sensitive AI) : </a:t>
            </a:r>
            <a:r>
              <a:rPr lang="ko-KR" altLang="en-US" sz="1600" b="1" dirty="0"/>
              <a:t>암호문이 악성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정상 암호화 여부인지 판단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CAAI (Crypto-Adapted AI) : </a:t>
            </a:r>
            <a:r>
              <a:rPr lang="ko-KR" altLang="en-US" sz="1600" b="1" dirty="0"/>
              <a:t>암호화된 데이터를 판단 </a:t>
            </a:r>
            <a:r>
              <a:rPr lang="en-US" altLang="ko-KR" sz="1600" b="1" dirty="0">
                <a:sym typeface="Wingdings" panose="05000000000000000000" pitchFamily="2" charset="2"/>
              </a:rPr>
              <a:t></a:t>
            </a:r>
            <a:r>
              <a:rPr lang="en-US" altLang="ko-KR" sz="1600" b="1" dirty="0"/>
              <a:t> AI</a:t>
            </a:r>
            <a:r>
              <a:rPr lang="ko-KR" altLang="en-US" sz="1600" b="1" dirty="0"/>
              <a:t>모델 처리 시 배제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CFAI (Crypto-Friendly AI) : </a:t>
            </a:r>
            <a:r>
              <a:rPr lang="ko-KR" altLang="en-US" sz="1600" b="1" dirty="0"/>
              <a:t>암호화된 데이터로 </a:t>
            </a:r>
            <a:r>
              <a:rPr lang="en-US" altLang="ko-KR" sz="1600" b="1" dirty="0"/>
              <a:t>AI</a:t>
            </a:r>
            <a:r>
              <a:rPr lang="ko-KR" altLang="en-US" sz="1600" b="1" dirty="0"/>
              <a:t>가 학습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CEAI (Crypto-Enabled AI) : AI</a:t>
            </a:r>
            <a:r>
              <a:rPr lang="ko-KR" altLang="en-US" sz="1600" b="1" dirty="0"/>
              <a:t>를 통해 암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복호화 기능 개선 </a:t>
            </a:r>
            <a:r>
              <a:rPr lang="en-US" altLang="ko-KR" sz="1600" b="1" dirty="0"/>
              <a:t>(ex. </a:t>
            </a:r>
            <a:r>
              <a:rPr lang="ko-KR" altLang="en-US" sz="1600" b="1" dirty="0"/>
              <a:t>복잡한 암호문 작성</a:t>
            </a:r>
            <a:r>
              <a:rPr lang="en-US" altLang="ko-KR" sz="1600" b="1" dirty="0"/>
              <a:t>)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6492ADB-E023-F675-71D7-B0FC0A8AEFBC}"/>
              </a:ext>
            </a:extLst>
          </p:cNvPr>
          <p:cNvSpPr/>
          <p:nvPr/>
        </p:nvSpPr>
        <p:spPr>
          <a:xfrm>
            <a:off x="1403717" y="2347648"/>
            <a:ext cx="8495872" cy="21014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4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DC2B-53AB-4AD6-B750-10896CB6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709" y="6455884"/>
            <a:ext cx="381001" cy="365125"/>
          </a:xfrm>
        </p:spPr>
        <p:txBody>
          <a:bodyPr/>
          <a:lstStyle/>
          <a:p>
            <a:fld id="{1B551E8B-0B89-49B2-8253-8F441822A91D}" type="slidenum">
              <a:rPr lang="ko-KR" altLang="en-US" sz="1600" b="1" smtClean="0"/>
              <a:t>9</a:t>
            </a:fld>
            <a:endParaRPr lang="ko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3A1FC-9470-4852-A27B-113463A48E1F}"/>
              </a:ext>
            </a:extLst>
          </p:cNvPr>
          <p:cNvSpPr/>
          <p:nvPr/>
        </p:nvSpPr>
        <p:spPr>
          <a:xfrm>
            <a:off x="0" y="6455884"/>
            <a:ext cx="11303306" cy="402116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E23E5-D5CE-41E6-8DC3-8AA272EB2ED1}"/>
              </a:ext>
            </a:extLst>
          </p:cNvPr>
          <p:cNvSpPr/>
          <p:nvPr/>
        </p:nvSpPr>
        <p:spPr>
          <a:xfrm>
            <a:off x="0" y="0"/>
            <a:ext cx="12191999" cy="405442"/>
          </a:xfrm>
          <a:prstGeom prst="rect">
            <a:avLst/>
          </a:prstGeom>
          <a:solidFill>
            <a:srgbClr val="658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b="1" i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84D62-40DB-4B05-99F2-D08EB9A8B8BC}"/>
              </a:ext>
            </a:extLst>
          </p:cNvPr>
          <p:cNvSpPr txBox="1"/>
          <p:nvPr/>
        </p:nvSpPr>
        <p:spPr>
          <a:xfrm>
            <a:off x="11153275" y="29136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IIP LAB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FC527A-94E9-4F4D-BE53-B8F83BD6D300}"/>
              </a:ext>
            </a:extLst>
          </p:cNvPr>
          <p:cNvCxnSpPr/>
          <p:nvPr/>
        </p:nvCxnSpPr>
        <p:spPr>
          <a:xfrm>
            <a:off x="452199" y="1473401"/>
            <a:ext cx="31297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A51B2-E404-4C9B-8F00-099E5D895E79}"/>
              </a:ext>
            </a:extLst>
          </p:cNvPr>
          <p:cNvSpPr/>
          <p:nvPr/>
        </p:nvSpPr>
        <p:spPr>
          <a:xfrm>
            <a:off x="429222" y="1003492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pc="-15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Crypto-Protected AI (CPAI)</a:t>
            </a:r>
            <a:endParaRPr lang="ko-KR" altLang="en-US" sz="2400" spc="-15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4CB04-F75D-4D4B-8B42-8159C6BEEFA6}"/>
              </a:ext>
            </a:extLst>
          </p:cNvPr>
          <p:cNvSpPr txBox="1"/>
          <p:nvPr/>
        </p:nvSpPr>
        <p:spPr>
          <a:xfrm>
            <a:off x="429222" y="4336454"/>
            <a:ext cx="9406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AI </a:t>
            </a:r>
            <a:r>
              <a:rPr lang="ko-KR" altLang="en-US" b="1"/>
              <a:t>관점</a:t>
            </a:r>
            <a:r>
              <a:rPr lang="en-US" altLang="ko-KR" b="1"/>
              <a:t>: AI</a:t>
            </a:r>
            <a:r>
              <a:rPr lang="ko-KR" altLang="en-US" b="1"/>
              <a:t>모델이 암호화로 보호</a:t>
            </a:r>
            <a:br>
              <a:rPr lang="en-US" altLang="ko-KR" b="1"/>
            </a:b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암호 관점</a:t>
            </a:r>
            <a:r>
              <a:rPr lang="en-US" altLang="ko-KR" b="1"/>
              <a:t>: </a:t>
            </a:r>
            <a:r>
              <a:rPr lang="ko-KR" altLang="en-US" b="1"/>
              <a:t>발전된 </a:t>
            </a:r>
            <a:r>
              <a:rPr lang="en-US" altLang="ko-KR" b="1"/>
              <a:t>AI</a:t>
            </a:r>
            <a:r>
              <a:rPr lang="ko-KR" altLang="en-US" b="1"/>
              <a:t>의 활용으로 더욱 강력해진 암호화 기술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89942-1E6D-BED9-A6C2-525FC19694EE}"/>
              </a:ext>
            </a:extLst>
          </p:cNvPr>
          <p:cNvSpPr txBox="1"/>
          <p:nvPr/>
        </p:nvSpPr>
        <p:spPr>
          <a:xfrm>
            <a:off x="4827179" y="2577640"/>
            <a:ext cx="563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AI + </a:t>
            </a:r>
            <a:r>
              <a:rPr lang="ko-KR" altLang="en-US" sz="3600" b="1"/>
              <a:t>암호</a:t>
            </a:r>
            <a:endParaRPr lang="en-US" altLang="ko-KR" sz="3600" b="1"/>
          </a:p>
        </p:txBody>
      </p:sp>
    </p:spTree>
    <p:extLst>
      <p:ext uri="{BB962C8B-B14F-4D97-AF65-F5344CB8AC3E}">
        <p14:creationId xmlns:p14="http://schemas.microsoft.com/office/powerpoint/2010/main" val="289787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907</Words>
  <Application>Microsoft Office PowerPoint</Application>
  <PresentationFormat>와이드스크린</PresentationFormat>
  <Paragraphs>157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Raleway</vt:lpstr>
      <vt:lpstr>times</vt:lpstr>
      <vt:lpstr>Office 테마</vt:lpstr>
      <vt:lpstr>Lab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model for  resistance to multi adversarial attacks</dc:title>
  <dc:creator>홍인표</dc:creator>
  <cp:lastModifiedBy>홍인표</cp:lastModifiedBy>
  <cp:revision>179</cp:revision>
  <dcterms:created xsi:type="dcterms:W3CDTF">2022-04-27T07:26:45Z</dcterms:created>
  <dcterms:modified xsi:type="dcterms:W3CDTF">2022-08-16T06:55:24Z</dcterms:modified>
</cp:coreProperties>
</file>