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58" r:id="rId5"/>
    <p:sldId id="266" r:id="rId6"/>
    <p:sldId id="268" r:id="rId7"/>
    <p:sldId id="267" r:id="rId8"/>
    <p:sldId id="272" r:id="rId9"/>
    <p:sldId id="273" r:id="rId10"/>
    <p:sldId id="274" r:id="rId11"/>
    <p:sldId id="275" r:id="rId12"/>
    <p:sldId id="260" r:id="rId13"/>
    <p:sldId id="269" r:id="rId14"/>
    <p:sldId id="261" r:id="rId15"/>
    <p:sldId id="270" r:id="rId16"/>
    <p:sldId id="276" r:id="rId17"/>
    <p:sldId id="277" r:id="rId18"/>
    <p:sldId id="282" r:id="rId19"/>
    <p:sldId id="264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B0E7-4AAE-4EC2-86CE-DF2678E8068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BA862-30A1-4E18-A6CB-B596CB65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C9667-08F4-48B8-9B1C-26CA1A1AF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67DAE-778E-449E-AC73-256B3D952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2DCB8-D18E-4B07-A4A5-124A2FCC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8DE6-B7BF-461C-BB02-24C79D42A616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F7EB-1AE2-49C9-814E-55587F1C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6757F-5C78-4545-97E5-82A56EC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C6C3-4530-44ED-B25E-5C97520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47501-74E9-486B-9B38-21BFFC0F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BDC8-FA23-4FA0-90FC-6A97697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7A80-DCF5-4808-B243-2F10DF6E9C62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C3990-B750-4DFA-B66B-737E2B3C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97C4-D713-4BCE-A749-C488A20A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02284-E68F-4C84-BD16-B5A390C48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27AA3-7159-4827-B82A-1F552173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A4A4A-9846-4328-93DE-6D331DAB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57C6-76B8-46C7-82FE-72B5FC6420B7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845E2-67DD-4873-B479-103BE4F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499E-DA09-4376-92C1-ACCED390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414E-7BD1-4187-BC61-2CE0844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A2284-C3F4-493A-9BB9-5612F74B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DB6F-E9FF-41D1-8A44-A4D2DED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DC7F-2D5A-4C9C-91EB-B8B7F9119827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8E82F-2B6A-424A-8DDB-580F973A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556A3-F611-4B8E-BA20-85F5C77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0DB2-37A2-4283-9281-A77CDF45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D4CCA-D155-4D13-9F1D-32A68F6A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791CF-B4DA-4E10-B074-D67F8862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B43-3512-40FE-8A7E-1E27B92850CC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1B914-8217-479C-B817-FD98D37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A9F5-2742-41F3-A32E-B9A1050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3342-520E-49F4-8FAC-6649CAB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EF26F-D1E6-4DD2-B17A-36BBB13A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6A59A-4428-4D42-8897-29F9FDA1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D3DF0-957C-4562-BCA2-FDBF881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E00F-0A61-454B-86E7-17EE20915971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F49F1-C29C-4709-97D2-21D15C2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AD22D-9B5B-4437-A0F3-70A9671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87-46E4-4CE7-862F-01E19065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3E275-A843-4D71-A16D-15CD6923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4FA30-BA14-451B-B682-C63F4573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A9DE8-DEE3-4850-AA70-7CAACB94C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563A5A-DC80-4316-AE95-14A5149D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8C45D-4F3E-4305-BE9A-98ADA1AB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3407-C61F-4FDB-8E6E-EDBDCD182221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B106D1-F5AA-43CA-A6BE-863065B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00375-9D0F-4845-B093-89B76C7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DFE9-9128-413B-9847-0938A651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6B45B-35A1-4978-AF73-8B63CC50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374C-0272-4966-9881-E356F984C661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369AA-16B8-4E87-9120-1AB10E0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8B536-989D-42FF-9EB8-B957849C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4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B3389-5CD6-4C37-9804-30169F44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674A-26A0-4564-B8A9-662F14E0106B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C983F-9A44-470F-B355-BAD3460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7F43F-556F-4499-B28F-D7CC37C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B5BDB-370B-4B5D-B8B9-12FED12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3B2F5-AFCE-4713-A1F7-7AE5DCCB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E035D-11AC-439E-A638-B474A5B8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40F9A-65B5-40CD-AF98-8EAFB5B5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3683-914A-416B-BA14-2CE5C7024526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71C9E-222B-45FD-931B-B57B639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F198A-3C70-4DBA-938F-2D775DE5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E0EAD-F5ED-4B46-B669-102B3594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921B-4687-4FB4-AD16-75074FC30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FBCAD-3D97-4076-931D-591EC3F2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238D-D617-4A7A-B89C-C9F65179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2E6E-E890-443D-90C6-CEFDA5A7DDD5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4262A-72A6-47C4-A4FF-273A15E2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3FDA1-52E3-4DA9-BEDF-38904E4B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FAB2E-20C6-4D0B-882A-40BBBC73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29C45-53D7-4905-B6F9-4D7C19B5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CF9DC-62CD-470C-8BB5-282E791E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146E-CB71-4A50-BDFE-32B4644ADC49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018EB-1E2B-40CD-93AA-2055005F8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3BDFB-BDE1-4E2C-BDC5-B0DA4C103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F6BD-E33B-483C-8AF7-F81555004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538670"/>
            <a:ext cx="8555596" cy="1017972"/>
          </a:xfrm>
        </p:spPr>
        <p:txBody>
          <a:bodyPr>
            <a:noAutofit/>
          </a:bodyPr>
          <a:lstStyle/>
          <a:p>
            <a:pPr algn="l"/>
            <a:r>
              <a:rPr lang="en-US" altLang="ko-KR" sz="3600">
                <a:latin typeface="Arial" panose="020B0604020202020204" pitchFamily="34" charset="0"/>
                <a:cs typeface="Arial" panose="020B0604020202020204" pitchFamily="34" charset="0"/>
              </a:rPr>
              <a:t>Paper Review</a:t>
            </a:r>
            <a:endParaRPr lang="ko-KR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260460-FDDC-48FA-95EB-12DAB91DED15}"/>
              </a:ext>
            </a:extLst>
          </p:cNvPr>
          <p:cNvCxnSpPr>
            <a:cxnSpLocks/>
          </p:cNvCxnSpPr>
          <p:nvPr/>
        </p:nvCxnSpPr>
        <p:spPr>
          <a:xfrm>
            <a:off x="251520" y="3765891"/>
            <a:ext cx="1100068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213B4-5434-4A45-98A7-6B0D2F36632B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E7A36-34C6-49EB-B350-FB503619A42E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490DE-ECDB-48D0-B801-CCD125D5B32D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85BE1-B998-428C-BDB2-1CEAC551BF2B}"/>
              </a:ext>
            </a:extLst>
          </p:cNvPr>
          <p:cNvSpPr txBox="1"/>
          <p:nvPr/>
        </p:nvSpPr>
        <p:spPr>
          <a:xfrm>
            <a:off x="9863104" y="390714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Inpyo-Hong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4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49622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10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</a:t>
            </a:r>
            <a:r>
              <a:rPr lang="ko-KR" altLang="en-US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Structure #1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8CABE-A576-6B2B-B32B-CAFB162464E6}"/>
              </a:ext>
            </a:extLst>
          </p:cNvPr>
          <p:cNvSpPr txBox="1"/>
          <p:nvPr/>
        </p:nvSpPr>
        <p:spPr>
          <a:xfrm>
            <a:off x="579252" y="1762945"/>
            <a:ext cx="107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Classmap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D6E125-2649-B481-AF08-48E035D9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05" y="4896153"/>
            <a:ext cx="2935575" cy="1000031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78C75D-FFD1-E377-4589-2BA4FF50B508}"/>
              </a:ext>
            </a:extLst>
          </p:cNvPr>
          <p:cNvSpPr/>
          <p:nvPr/>
        </p:nvSpPr>
        <p:spPr>
          <a:xfrm>
            <a:off x="5550749" y="2398358"/>
            <a:ext cx="1229834" cy="17969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D5B77B-607A-3A19-CF1F-9E04C3F65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54" b="33811"/>
          <a:stretch/>
        </p:blipFill>
        <p:spPr>
          <a:xfrm>
            <a:off x="2017098" y="2511729"/>
            <a:ext cx="2039011" cy="16314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C55923-E69C-5E2D-CECA-83787650E095}"/>
              </a:ext>
            </a:extLst>
          </p:cNvPr>
          <p:cNvCxnSpPr>
            <a:cxnSpLocks/>
          </p:cNvCxnSpPr>
          <p:nvPr/>
        </p:nvCxnSpPr>
        <p:spPr>
          <a:xfrm>
            <a:off x="4541524" y="3357012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7957AB-510E-2B84-E1FF-F9A2EDC2A67C}"/>
              </a:ext>
            </a:extLst>
          </p:cNvPr>
          <p:cNvCxnSpPr>
            <a:cxnSpLocks/>
          </p:cNvCxnSpPr>
          <p:nvPr/>
        </p:nvCxnSpPr>
        <p:spPr>
          <a:xfrm>
            <a:off x="7182717" y="3357012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2EF4AD-0EC5-4426-2106-00A2E445316F}"/>
              </a:ext>
            </a:extLst>
          </p:cNvPr>
          <p:cNvSpPr txBox="1"/>
          <p:nvPr/>
        </p:nvSpPr>
        <p:spPr>
          <a:xfrm>
            <a:off x="7928122" y="1724229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다른 클래스로 </a:t>
            </a:r>
            <a:r>
              <a:rPr lang="ko-KR" altLang="en-US" b="1" dirty="0" err="1"/>
              <a:t>오분류된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r>
              <a:rPr lang="en-US" altLang="ko-KR" b="1" dirty="0"/>
              <a:t>Confidence Vector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A1BB2-2363-FD01-ACA8-34889AFF72CD}"/>
              </a:ext>
            </a:extLst>
          </p:cNvPr>
          <p:cNvSpPr txBox="1"/>
          <p:nvPr/>
        </p:nvSpPr>
        <p:spPr>
          <a:xfrm>
            <a:off x="4931080" y="5214212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=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클래스가 </a:t>
            </a:r>
            <a:r>
              <a:rPr lang="ko-KR" altLang="en-US" b="1" dirty="0" err="1"/>
              <a:t>공격이미지에</a:t>
            </a:r>
            <a:r>
              <a:rPr lang="ko-KR" altLang="en-US" b="1" dirty="0"/>
              <a:t> 얼마나 취약한 결정경계를 </a:t>
            </a:r>
            <a:br>
              <a:rPr lang="en-US" altLang="ko-KR" b="1" dirty="0"/>
            </a:br>
            <a:r>
              <a:rPr lang="en-US" altLang="ko-KR" b="1" dirty="0"/>
              <a:t>   </a:t>
            </a:r>
            <a:r>
              <a:rPr lang="ko-KR" altLang="en-US" b="1" dirty="0"/>
              <a:t>가지고 있는지 판단할 수 있는 지표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7CDE751-B388-D6C2-F6B0-F434DC294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96875"/>
              </p:ext>
            </p:extLst>
          </p:nvPr>
        </p:nvGraphicFramePr>
        <p:xfrm>
          <a:off x="8365662" y="2523373"/>
          <a:ext cx="1755742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871">
                  <a:extLst>
                    <a:ext uri="{9D8B030D-6E8A-4147-A177-3AD203B41FA5}">
                      <a16:colId xmlns:a16="http://schemas.microsoft.com/office/drawing/2014/main" val="1200527776"/>
                    </a:ext>
                  </a:extLst>
                </a:gridCol>
                <a:gridCol w="877871">
                  <a:extLst>
                    <a:ext uri="{9D8B030D-6E8A-4147-A177-3AD203B41FA5}">
                      <a16:colId xmlns:a16="http://schemas.microsoft.com/office/drawing/2014/main" val="183238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Rabbit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5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Horse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Bird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9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5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2037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11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</a:t>
            </a:r>
            <a:r>
              <a:rPr lang="ko-KR" altLang="en-US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Structure #1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8CABE-A576-6B2B-B32B-CAFB162464E6}"/>
              </a:ext>
            </a:extLst>
          </p:cNvPr>
          <p:cNvSpPr txBox="1"/>
          <p:nvPr/>
        </p:nvSpPr>
        <p:spPr>
          <a:xfrm>
            <a:off x="579252" y="1762945"/>
            <a:ext cx="107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Classmap</a:t>
            </a:r>
            <a:endParaRPr lang="en-US" altLang="ko-KR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C28547-8243-993D-9BC2-5D5D58BD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91" y="2132746"/>
            <a:ext cx="2200582" cy="23053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B57A54-5738-D052-61CC-C10BC19F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05" y="2132277"/>
            <a:ext cx="2067213" cy="23434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4316F2-6ACE-2FE6-2D2E-80D768CD4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478" y="2108460"/>
            <a:ext cx="2467319" cy="23911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7ABC41-9396-18EC-4B50-6B26A1E05E2C}"/>
              </a:ext>
            </a:extLst>
          </p:cNvPr>
          <p:cNvSpPr txBox="1"/>
          <p:nvPr/>
        </p:nvSpPr>
        <p:spPr>
          <a:xfrm>
            <a:off x="493601" y="2665709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약한 강도 공격</a:t>
            </a:r>
            <a:endParaRPr lang="en-US" altLang="ko-KR" b="1"/>
          </a:p>
          <a:p>
            <a:pPr algn="ctr"/>
            <a:r>
              <a:rPr lang="en-US" altLang="ko-KR" b="1"/>
              <a:t>Classmap</a:t>
            </a:r>
            <a:endParaRPr lang="ko-KR" altLang="en-US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D0AF2B8-F851-2448-E273-A0856E280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877" y="4609001"/>
            <a:ext cx="1692296" cy="17605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15753CF-AF50-4770-EC60-174F13CCDCF4}"/>
              </a:ext>
            </a:extLst>
          </p:cNvPr>
          <p:cNvSpPr txBox="1"/>
          <p:nvPr/>
        </p:nvSpPr>
        <p:spPr>
          <a:xfrm>
            <a:off x="579251" y="4952955"/>
            <a:ext cx="1733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강한 강도 공격</a:t>
            </a:r>
            <a:endParaRPr lang="en-US" altLang="ko-KR" b="1"/>
          </a:p>
          <a:p>
            <a:pPr algn="ctr"/>
            <a:r>
              <a:rPr lang="en-US" altLang="ko-KR" b="1"/>
              <a:t>Classmap</a:t>
            </a:r>
            <a:endParaRPr lang="ko-KR" altLang="en-US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7B222A7-BA0F-FE5C-4537-6082D2D26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513" y="4529918"/>
            <a:ext cx="1594771" cy="173250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8FE84C-0482-FF68-F026-CB534F73B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943" y="4480284"/>
            <a:ext cx="1700388" cy="18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8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B05A36-041D-D55A-0D5C-4801C79C4C5A}"/>
              </a:ext>
            </a:extLst>
          </p:cNvPr>
          <p:cNvSpPr/>
          <p:nvPr/>
        </p:nvSpPr>
        <p:spPr>
          <a:xfrm>
            <a:off x="5260879" y="1385307"/>
            <a:ext cx="2172303" cy="49907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47219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12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</a:t>
            </a:r>
            <a:r>
              <a:rPr lang="ko-KR" altLang="en-US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Structure #2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5C2588-2868-6AE8-4592-04F92BBB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7" y="2191217"/>
            <a:ext cx="1957993" cy="1516851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96C392-BE32-32BC-6D44-A6CB237910CE}"/>
              </a:ext>
            </a:extLst>
          </p:cNvPr>
          <p:cNvCxnSpPr>
            <a:cxnSpLocks/>
          </p:cNvCxnSpPr>
          <p:nvPr/>
        </p:nvCxnSpPr>
        <p:spPr>
          <a:xfrm>
            <a:off x="2624834" y="3019645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E46625-C3BC-E1B1-7EE5-4A084FCF31B9}"/>
              </a:ext>
            </a:extLst>
          </p:cNvPr>
          <p:cNvSpPr/>
          <p:nvPr/>
        </p:nvSpPr>
        <p:spPr>
          <a:xfrm>
            <a:off x="3384686" y="2084424"/>
            <a:ext cx="1229834" cy="17969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758C57-FC31-D189-A92B-64FAC6DAB02F}"/>
              </a:ext>
            </a:extLst>
          </p:cNvPr>
          <p:cNvCxnSpPr>
            <a:cxnSpLocks/>
          </p:cNvCxnSpPr>
          <p:nvPr/>
        </p:nvCxnSpPr>
        <p:spPr>
          <a:xfrm>
            <a:off x="4776155" y="3019645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0D822335-1BAA-B335-22E5-AE3894E2C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78706"/>
              </p:ext>
            </p:extLst>
          </p:nvPr>
        </p:nvGraphicFramePr>
        <p:xfrm>
          <a:off x="5470815" y="2027127"/>
          <a:ext cx="1755742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871">
                  <a:extLst>
                    <a:ext uri="{9D8B030D-6E8A-4147-A177-3AD203B41FA5}">
                      <a16:colId xmlns:a16="http://schemas.microsoft.com/office/drawing/2014/main" val="1200527776"/>
                    </a:ext>
                  </a:extLst>
                </a:gridCol>
                <a:gridCol w="877871">
                  <a:extLst>
                    <a:ext uri="{9D8B030D-6E8A-4147-A177-3AD203B41FA5}">
                      <a16:colId xmlns:a16="http://schemas.microsoft.com/office/drawing/2014/main" val="183238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Rabbit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5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Horse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Bird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926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064AD33-29AD-8D36-6DE2-392FA65D49C5}"/>
              </a:ext>
            </a:extLst>
          </p:cNvPr>
          <p:cNvSpPr txBox="1"/>
          <p:nvPr/>
        </p:nvSpPr>
        <p:spPr>
          <a:xfrm>
            <a:off x="5802866" y="1678592"/>
            <a:ext cx="109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Logit layer</a:t>
            </a:r>
            <a:endParaRPr lang="ko-KR" altLang="en-US" sz="14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90FD63-55F7-E0B7-DC99-C6C74D34564A}"/>
              </a:ext>
            </a:extLst>
          </p:cNvPr>
          <p:cNvCxnSpPr>
            <a:cxnSpLocks/>
          </p:cNvCxnSpPr>
          <p:nvPr/>
        </p:nvCxnSpPr>
        <p:spPr>
          <a:xfrm>
            <a:off x="7448471" y="2980659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F56E220-9EA2-A3CC-782A-03A90BD18F31}"/>
              </a:ext>
            </a:extLst>
          </p:cNvPr>
          <p:cNvSpPr/>
          <p:nvPr/>
        </p:nvSpPr>
        <p:spPr>
          <a:xfrm>
            <a:off x="8082852" y="2670433"/>
            <a:ext cx="1229834" cy="6204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Softmax</a:t>
            </a:r>
            <a:endParaRPr lang="ko-KR" altLang="en-US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758BF16-EDD4-94D5-253E-817AC1ADA1B8}"/>
              </a:ext>
            </a:extLst>
          </p:cNvPr>
          <p:cNvCxnSpPr>
            <a:cxnSpLocks/>
          </p:cNvCxnSpPr>
          <p:nvPr/>
        </p:nvCxnSpPr>
        <p:spPr>
          <a:xfrm>
            <a:off x="9529035" y="2992171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9E653F-0D5F-5705-146E-04388CB321F3}"/>
              </a:ext>
            </a:extLst>
          </p:cNvPr>
          <p:cNvSpPr txBox="1"/>
          <p:nvPr/>
        </p:nvSpPr>
        <p:spPr>
          <a:xfrm>
            <a:off x="10264681" y="2795753"/>
            <a:ext cx="149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Label : Panda</a:t>
            </a:r>
            <a:endParaRPr lang="ko-KR" altLang="en-US" sz="16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3F11CF-53A1-2285-D8B2-E672A32BD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54" b="33811"/>
          <a:stretch/>
        </p:blipFill>
        <p:spPr>
          <a:xfrm>
            <a:off x="354948" y="4605207"/>
            <a:ext cx="2039011" cy="1631471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D4EBAD-C371-3BFB-07BF-D93BE93EA950}"/>
              </a:ext>
            </a:extLst>
          </p:cNvPr>
          <p:cNvCxnSpPr>
            <a:cxnSpLocks/>
          </p:cNvCxnSpPr>
          <p:nvPr/>
        </p:nvCxnSpPr>
        <p:spPr>
          <a:xfrm>
            <a:off x="2660472" y="5420943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B04EBF9-F9A0-62E0-7CD5-BEF9243D8358}"/>
              </a:ext>
            </a:extLst>
          </p:cNvPr>
          <p:cNvSpPr/>
          <p:nvPr/>
        </p:nvSpPr>
        <p:spPr>
          <a:xfrm>
            <a:off x="3420324" y="4485722"/>
            <a:ext cx="1229834" cy="17969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912072-39B8-04A9-AF2E-F87866B85A00}"/>
              </a:ext>
            </a:extLst>
          </p:cNvPr>
          <p:cNvCxnSpPr>
            <a:cxnSpLocks/>
          </p:cNvCxnSpPr>
          <p:nvPr/>
        </p:nvCxnSpPr>
        <p:spPr>
          <a:xfrm>
            <a:off x="4811793" y="5420943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표 18">
            <a:extLst>
              <a:ext uri="{FF2B5EF4-FFF2-40B4-BE49-F238E27FC236}">
                <a16:creationId xmlns:a16="http://schemas.microsoft.com/office/drawing/2014/main" id="{FD550E72-3209-D47C-82DF-D3327A898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62715"/>
              </p:ext>
            </p:extLst>
          </p:nvPr>
        </p:nvGraphicFramePr>
        <p:xfrm>
          <a:off x="5506453" y="4428425"/>
          <a:ext cx="1755742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871">
                  <a:extLst>
                    <a:ext uri="{9D8B030D-6E8A-4147-A177-3AD203B41FA5}">
                      <a16:colId xmlns:a16="http://schemas.microsoft.com/office/drawing/2014/main" val="1200527776"/>
                    </a:ext>
                  </a:extLst>
                </a:gridCol>
                <a:gridCol w="877871">
                  <a:extLst>
                    <a:ext uri="{9D8B030D-6E8A-4147-A177-3AD203B41FA5}">
                      <a16:colId xmlns:a16="http://schemas.microsoft.com/office/drawing/2014/main" val="183238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Rabbit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5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Horse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Bird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9262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1CCE9E2-0E36-8E89-F238-3C9977D27B18}"/>
              </a:ext>
            </a:extLst>
          </p:cNvPr>
          <p:cNvSpPr txBox="1"/>
          <p:nvPr/>
        </p:nvSpPr>
        <p:spPr>
          <a:xfrm>
            <a:off x="5902299" y="4151810"/>
            <a:ext cx="109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Logit layer</a:t>
            </a:r>
            <a:endParaRPr lang="ko-KR" altLang="en-US" sz="14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09034B6-AF4D-5FE1-2386-F6786B03DD37}"/>
              </a:ext>
            </a:extLst>
          </p:cNvPr>
          <p:cNvCxnSpPr>
            <a:cxnSpLocks/>
          </p:cNvCxnSpPr>
          <p:nvPr/>
        </p:nvCxnSpPr>
        <p:spPr>
          <a:xfrm>
            <a:off x="7484109" y="5381957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F6CD4C-4DE2-EB98-089E-364E791B6C79}"/>
              </a:ext>
            </a:extLst>
          </p:cNvPr>
          <p:cNvSpPr/>
          <p:nvPr/>
        </p:nvSpPr>
        <p:spPr>
          <a:xfrm>
            <a:off x="8118490" y="5071731"/>
            <a:ext cx="1229834" cy="6204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Softmax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EF5B6E-F5DA-D6A1-FBBB-6F6E6BC89284}"/>
              </a:ext>
            </a:extLst>
          </p:cNvPr>
          <p:cNvCxnSpPr>
            <a:cxnSpLocks/>
          </p:cNvCxnSpPr>
          <p:nvPr/>
        </p:nvCxnSpPr>
        <p:spPr>
          <a:xfrm>
            <a:off x="9564673" y="5393469"/>
            <a:ext cx="533026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355382-8383-FE74-CFA8-7E0051EE38BF}"/>
              </a:ext>
            </a:extLst>
          </p:cNvPr>
          <p:cNvSpPr txBox="1"/>
          <p:nvPr/>
        </p:nvSpPr>
        <p:spPr>
          <a:xfrm>
            <a:off x="10229143" y="5197051"/>
            <a:ext cx="1638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Robust : Horse</a:t>
            </a:r>
            <a:endParaRPr lang="ko-KR" altLang="en-US" sz="1600" b="1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E3B0290-7E92-C2EA-97BF-B9418A62FF6F}"/>
              </a:ext>
            </a:extLst>
          </p:cNvPr>
          <p:cNvCxnSpPr>
            <a:stCxn id="35" idx="0"/>
          </p:cNvCxnSpPr>
          <p:nvPr/>
        </p:nvCxnSpPr>
        <p:spPr>
          <a:xfrm rot="5400000" flipH="1" flipV="1">
            <a:off x="7024034" y="326490"/>
            <a:ext cx="381815" cy="1735821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310014-D78C-B89D-C159-C62F17EA3539}"/>
              </a:ext>
            </a:extLst>
          </p:cNvPr>
          <p:cNvSpPr txBox="1"/>
          <p:nvPr/>
        </p:nvSpPr>
        <p:spPr>
          <a:xfrm>
            <a:off x="8125891" y="826269"/>
            <a:ext cx="2970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두 </a:t>
            </a:r>
            <a:r>
              <a:rPr lang="en-US" altLang="ko-KR" sz="1600" b="1" dirty="0"/>
              <a:t>logit</a:t>
            </a:r>
            <a:r>
              <a:rPr lang="ko-KR" altLang="en-US" sz="1600" b="1" dirty="0"/>
              <a:t>을 모두 반영하여 학습</a:t>
            </a:r>
          </a:p>
        </p:txBody>
      </p:sp>
    </p:spTree>
    <p:extLst>
      <p:ext uri="{BB962C8B-B14F-4D97-AF65-F5344CB8AC3E}">
        <p14:creationId xmlns:p14="http://schemas.microsoft.com/office/powerpoint/2010/main" val="8208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7" grpId="0" animBg="1"/>
      <p:bldP spid="30" grpId="0"/>
      <p:bldP spid="32" grpId="0" animBg="1"/>
      <p:bldP spid="34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511168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</a:t>
            </a:r>
            <a:r>
              <a:rPr lang="ko-KR" altLang="en-US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Structure #2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C71793-1AB6-0BDB-2C6B-78BF21FA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42" y="2063207"/>
            <a:ext cx="6067597" cy="35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87449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14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 Structure #2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2AC2BC-9763-10E4-2B31-5CCF23DA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46" y="2155741"/>
            <a:ext cx="6998464" cy="13532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ECC540-DFA0-A86F-DA88-CF0D825C4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01" b="3436"/>
          <a:stretch/>
        </p:blipFill>
        <p:spPr>
          <a:xfrm>
            <a:off x="1559898" y="3535390"/>
            <a:ext cx="8653381" cy="9423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5FF8C1-2244-E506-C969-CFB8E85AA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542" y="4306016"/>
            <a:ext cx="447737" cy="1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B026CC-7F5A-9EA2-E031-30127A6DC521}"/>
                  </a:ext>
                </a:extLst>
              </p:cNvPr>
              <p:cNvSpPr txBox="1"/>
              <p:nvPr/>
            </p:nvSpPr>
            <p:spPr>
              <a:xfrm>
                <a:off x="8459918" y="1493429"/>
                <a:ext cx="3544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B026CC-7F5A-9EA2-E031-30127A6D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918" y="1493429"/>
                <a:ext cx="3544240" cy="276999"/>
              </a:xfrm>
              <a:prstGeom prst="rect">
                <a:avLst/>
              </a:prstGeom>
              <a:blipFill>
                <a:blip r:embed="rId5"/>
                <a:stretch>
                  <a:fillRect l="-172" r="-6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F5B57BB-F008-A9B6-26AF-9CAF38B3E9B3}"/>
              </a:ext>
            </a:extLst>
          </p:cNvPr>
          <p:cNvSpPr txBox="1"/>
          <p:nvPr/>
        </p:nvSpPr>
        <p:spPr>
          <a:xfrm>
            <a:off x="579252" y="1762945"/>
            <a:ext cx="107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모델 학습 방법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72CE0-3B8D-86B1-64DB-378E00601BAF}"/>
              </a:ext>
            </a:extLst>
          </p:cNvPr>
          <p:cNvSpPr txBox="1"/>
          <p:nvPr/>
        </p:nvSpPr>
        <p:spPr>
          <a:xfrm>
            <a:off x="429221" y="5057784"/>
            <a:ext cx="1072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정상 이미지와 </a:t>
            </a:r>
            <a:r>
              <a:rPr lang="ko-KR" altLang="en-US" b="1" dirty="0" err="1"/>
              <a:t>공격이미지를</a:t>
            </a:r>
            <a:r>
              <a:rPr lang="ko-KR" altLang="en-US" b="1" dirty="0"/>
              <a:t> 모두 반영하여</a:t>
            </a:r>
            <a:r>
              <a:rPr lang="en-US" altLang="ko-KR" b="1" dirty="0"/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공격이미지에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내성있는</a:t>
            </a:r>
            <a:r>
              <a:rPr lang="ko-KR" altLang="en-US" b="1" dirty="0">
                <a:solidFill>
                  <a:srgbClr val="FF0000"/>
                </a:solidFill>
              </a:rPr>
              <a:t> 모델 가중치 조정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76817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15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 Structure #3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F79D582F-F6A0-80D5-3685-C750FC272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95024"/>
              </p:ext>
            </p:extLst>
          </p:nvPr>
        </p:nvGraphicFramePr>
        <p:xfrm>
          <a:off x="5972678" y="2627032"/>
          <a:ext cx="1755742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871">
                  <a:extLst>
                    <a:ext uri="{9D8B030D-6E8A-4147-A177-3AD203B41FA5}">
                      <a16:colId xmlns:a16="http://schemas.microsoft.com/office/drawing/2014/main" val="1200527776"/>
                    </a:ext>
                  </a:extLst>
                </a:gridCol>
                <a:gridCol w="877871">
                  <a:extLst>
                    <a:ext uri="{9D8B030D-6E8A-4147-A177-3AD203B41FA5}">
                      <a16:colId xmlns:a16="http://schemas.microsoft.com/office/drawing/2014/main" val="183238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Rabbit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5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Horse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Bird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926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3E066AF-EF2E-564B-C7CD-3E5752CB80FF}"/>
              </a:ext>
            </a:extLst>
          </p:cNvPr>
          <p:cNvSpPr txBox="1"/>
          <p:nvPr/>
        </p:nvSpPr>
        <p:spPr>
          <a:xfrm>
            <a:off x="10074340" y="222161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Z</a:t>
            </a:r>
            <a:r>
              <a:rPr lang="en-US" altLang="ko-KR" sz="2000" b="1" dirty="0"/>
              <a:t>’</a:t>
            </a:r>
            <a:endParaRPr lang="ko-KR" altLang="en-US" sz="1400" b="1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2FBD4D9-6463-C79C-1BC0-514E40A55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42960"/>
              </p:ext>
            </p:extLst>
          </p:nvPr>
        </p:nvGraphicFramePr>
        <p:xfrm>
          <a:off x="9379372" y="2645469"/>
          <a:ext cx="1755742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871">
                  <a:extLst>
                    <a:ext uri="{9D8B030D-6E8A-4147-A177-3AD203B41FA5}">
                      <a16:colId xmlns:a16="http://schemas.microsoft.com/office/drawing/2014/main" val="1200527776"/>
                    </a:ext>
                  </a:extLst>
                </a:gridCol>
                <a:gridCol w="877871">
                  <a:extLst>
                    <a:ext uri="{9D8B030D-6E8A-4147-A177-3AD203B41FA5}">
                      <a16:colId xmlns:a16="http://schemas.microsoft.com/office/drawing/2014/main" val="183238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Rabbit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5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Horse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Bird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926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12E3497-15BE-0297-6F9D-B0972E1334E6}"/>
              </a:ext>
            </a:extLst>
          </p:cNvPr>
          <p:cNvSpPr txBox="1"/>
          <p:nvPr/>
        </p:nvSpPr>
        <p:spPr>
          <a:xfrm>
            <a:off x="6648066" y="2267784"/>
            <a:ext cx="293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Z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2BD46-AF21-8A6F-676F-92B3287E175B}"/>
              </a:ext>
            </a:extLst>
          </p:cNvPr>
          <p:cNvSpPr txBox="1"/>
          <p:nvPr/>
        </p:nvSpPr>
        <p:spPr>
          <a:xfrm>
            <a:off x="8034931" y="584291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/>
              <a:t>Classmap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3A18CA-35AD-8870-6254-A3B7564B2011}"/>
              </a:ext>
            </a:extLst>
          </p:cNvPr>
          <p:cNvSpPr txBox="1"/>
          <p:nvPr/>
        </p:nvSpPr>
        <p:spPr>
          <a:xfrm>
            <a:off x="579252" y="1762945"/>
            <a:ext cx="107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Adversarial</a:t>
            </a:r>
            <a:r>
              <a:rPr lang="ko-KR" altLang="en-US" b="1" dirty="0"/>
              <a:t> </a:t>
            </a:r>
            <a:r>
              <a:rPr lang="en-US" altLang="ko-KR" b="1" dirty="0"/>
              <a:t>Attack</a:t>
            </a:r>
            <a:r>
              <a:rPr lang="ko-KR" altLang="en-US" b="1" dirty="0"/>
              <a:t> 구별 방안</a:t>
            </a:r>
            <a:endParaRPr lang="en-US" altLang="ko-KR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806636-A85F-8D7E-F100-D17968EC3EEE}"/>
              </a:ext>
            </a:extLst>
          </p:cNvPr>
          <p:cNvCxnSpPr>
            <a:cxnSpLocks/>
          </p:cNvCxnSpPr>
          <p:nvPr/>
        </p:nvCxnSpPr>
        <p:spPr>
          <a:xfrm>
            <a:off x="7831829" y="4583716"/>
            <a:ext cx="203102" cy="28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F62A62-41DB-F2B1-9B4D-11068824A6EE}"/>
              </a:ext>
            </a:extLst>
          </p:cNvPr>
          <p:cNvSpPr txBox="1"/>
          <p:nvPr/>
        </p:nvSpPr>
        <p:spPr>
          <a:xfrm>
            <a:off x="7949137" y="4439572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Comparison</a:t>
            </a:r>
            <a:endParaRPr lang="ko-KR" altLang="en-US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5603E7F-55BB-0CD4-C65F-27FE0A34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304" y="725852"/>
            <a:ext cx="1423183" cy="110253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D5FA04-2CF0-B4C3-5AA1-618EAE3EED37}"/>
              </a:ext>
            </a:extLst>
          </p:cNvPr>
          <p:cNvCxnSpPr>
            <a:cxnSpLocks/>
          </p:cNvCxnSpPr>
          <p:nvPr/>
        </p:nvCxnSpPr>
        <p:spPr>
          <a:xfrm flipH="1">
            <a:off x="7140625" y="1737870"/>
            <a:ext cx="424137" cy="44408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10C59D-781A-1227-2C1E-ED843A290C97}"/>
              </a:ext>
            </a:extLst>
          </p:cNvPr>
          <p:cNvCxnSpPr>
            <a:cxnSpLocks/>
          </p:cNvCxnSpPr>
          <p:nvPr/>
        </p:nvCxnSpPr>
        <p:spPr>
          <a:xfrm>
            <a:off x="9516495" y="1743635"/>
            <a:ext cx="511934" cy="36340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907C2A-D3DD-21E9-F6B0-33DECCABC5A4}"/>
              </a:ext>
            </a:extLst>
          </p:cNvPr>
          <p:cNvSpPr txBox="1"/>
          <p:nvPr/>
        </p:nvSpPr>
        <p:spPr>
          <a:xfrm>
            <a:off x="368923" y="2706279"/>
            <a:ext cx="5427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Z</a:t>
            </a:r>
            <a:r>
              <a:rPr lang="ko-KR" altLang="en-US" b="1" dirty="0"/>
              <a:t>와 </a:t>
            </a:r>
            <a:r>
              <a:rPr lang="en-US" altLang="ko-KR" b="1" dirty="0"/>
              <a:t>Z’ </a:t>
            </a:r>
            <a:r>
              <a:rPr lang="ko-KR" altLang="en-US" b="1" dirty="0" err="1"/>
              <a:t>로짓을</a:t>
            </a:r>
            <a:r>
              <a:rPr lang="ko-KR" altLang="en-US" b="1" dirty="0"/>
              <a:t> 각각 </a:t>
            </a:r>
            <a:r>
              <a:rPr lang="en-US" altLang="ko-KR" b="1" dirty="0" err="1"/>
              <a:t>classmap</a:t>
            </a:r>
            <a:r>
              <a:rPr lang="ko-KR" altLang="en-US" b="1" dirty="0"/>
              <a:t>과 비교</a:t>
            </a:r>
            <a:endParaRPr lang="en-US" altLang="ko-KR" b="1" dirty="0"/>
          </a:p>
          <a:p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b="1" dirty="0">
                <a:sym typeface="Wingdings" panose="05000000000000000000" pitchFamily="2" charset="2"/>
              </a:rPr>
              <a:t>∴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적대적 공격에 강인한 클래스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       = </a:t>
            </a:r>
            <a:r>
              <a:rPr lang="en-US" altLang="ko-KR" b="1" dirty="0" err="1">
                <a:sym typeface="Wingdings" panose="05000000000000000000" pitchFamily="2" charset="2"/>
              </a:rPr>
              <a:t>classmap</a:t>
            </a:r>
            <a:r>
              <a:rPr lang="ko-KR" altLang="en-US" b="1" dirty="0">
                <a:sym typeface="Wingdings" panose="05000000000000000000" pitchFamily="2" charset="2"/>
              </a:rPr>
              <a:t>의 어두운 부분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   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     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정상 이미지로 </a:t>
            </a:r>
            <a:r>
              <a:rPr lang="ko-KR" altLang="en-US" b="1" dirty="0">
                <a:sym typeface="Wingdings" panose="05000000000000000000" pitchFamily="2" charset="2"/>
              </a:rPr>
              <a:t>판별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83E34C-9458-AFD7-0514-D8E56CD56DB2}"/>
              </a:ext>
            </a:extLst>
          </p:cNvPr>
          <p:cNvSpPr txBox="1"/>
          <p:nvPr/>
        </p:nvSpPr>
        <p:spPr>
          <a:xfrm>
            <a:off x="8034931" y="46387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정상 이미지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581847-027D-4253-7D12-B36576620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0"/>
          <a:stretch/>
        </p:blipFill>
        <p:spPr>
          <a:xfrm>
            <a:off x="8077016" y="4930340"/>
            <a:ext cx="951752" cy="915167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467E78-F805-CA9B-9BE2-8E4D0E1A7091}"/>
              </a:ext>
            </a:extLst>
          </p:cNvPr>
          <p:cNvCxnSpPr>
            <a:cxnSpLocks/>
          </p:cNvCxnSpPr>
          <p:nvPr/>
        </p:nvCxnSpPr>
        <p:spPr>
          <a:xfrm flipH="1">
            <a:off x="9047579" y="4566616"/>
            <a:ext cx="199023" cy="294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2BE0A1-ED0B-6B70-82F4-D1836201C119}"/>
              </a:ext>
            </a:extLst>
          </p:cNvPr>
          <p:cNvSpPr txBox="1"/>
          <p:nvPr/>
        </p:nvSpPr>
        <p:spPr>
          <a:xfrm>
            <a:off x="9179796" y="5319900"/>
            <a:ext cx="2967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ym typeface="Wingdings" panose="05000000000000000000" pitchFamily="2" charset="2"/>
              </a:rPr>
              <a:t>==</a:t>
            </a:r>
            <a:r>
              <a:rPr lang="ko-KR" altLang="en-US" sz="1600" b="1">
                <a:sym typeface="Wingdings" panose="05000000000000000000" pitchFamily="2" charset="2"/>
              </a:rPr>
              <a:t>판별된 결과 </a:t>
            </a:r>
            <a:r>
              <a:rPr lang="en-US" altLang="ko-KR" sz="1600" b="1">
                <a:sym typeface="Wingdings" panose="05000000000000000000" pitchFamily="2" charset="2"/>
              </a:rPr>
              <a:t> </a:t>
            </a:r>
            <a:r>
              <a:rPr lang="ko-KR" altLang="en-US" sz="1600" b="1">
                <a:sym typeface="Wingdings" panose="05000000000000000000" pitchFamily="2" charset="2"/>
              </a:rPr>
              <a:t>정상이미지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4110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76817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16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 Structure #3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F79D582F-F6A0-80D5-3685-C750FC272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12823"/>
              </p:ext>
            </p:extLst>
          </p:nvPr>
        </p:nvGraphicFramePr>
        <p:xfrm>
          <a:off x="5956068" y="2621369"/>
          <a:ext cx="1755742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871">
                  <a:extLst>
                    <a:ext uri="{9D8B030D-6E8A-4147-A177-3AD203B41FA5}">
                      <a16:colId xmlns:a16="http://schemas.microsoft.com/office/drawing/2014/main" val="1200527776"/>
                    </a:ext>
                  </a:extLst>
                </a:gridCol>
                <a:gridCol w="877871">
                  <a:extLst>
                    <a:ext uri="{9D8B030D-6E8A-4147-A177-3AD203B41FA5}">
                      <a16:colId xmlns:a16="http://schemas.microsoft.com/office/drawing/2014/main" val="183238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Rabbit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5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Horse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Bird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926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3E066AF-EF2E-564B-C7CD-3E5752CB80FF}"/>
              </a:ext>
            </a:extLst>
          </p:cNvPr>
          <p:cNvSpPr txBox="1"/>
          <p:nvPr/>
        </p:nvSpPr>
        <p:spPr>
          <a:xfrm>
            <a:off x="10074340" y="222161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Z</a:t>
            </a:r>
            <a:r>
              <a:rPr lang="en-US" altLang="ko-KR" sz="2000" b="1" dirty="0"/>
              <a:t>’</a:t>
            </a:r>
            <a:endParaRPr lang="ko-KR" altLang="en-US" sz="1400" b="1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2FBD4D9-6463-C79C-1BC0-514E40A55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98117"/>
              </p:ext>
            </p:extLst>
          </p:nvPr>
        </p:nvGraphicFramePr>
        <p:xfrm>
          <a:off x="9347250" y="2628385"/>
          <a:ext cx="1755742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871">
                  <a:extLst>
                    <a:ext uri="{9D8B030D-6E8A-4147-A177-3AD203B41FA5}">
                      <a16:colId xmlns:a16="http://schemas.microsoft.com/office/drawing/2014/main" val="1200527776"/>
                    </a:ext>
                  </a:extLst>
                </a:gridCol>
                <a:gridCol w="877871">
                  <a:extLst>
                    <a:ext uri="{9D8B030D-6E8A-4147-A177-3AD203B41FA5}">
                      <a16:colId xmlns:a16="http://schemas.microsoft.com/office/drawing/2014/main" val="183238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Rabbit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5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Horse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Bird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926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12E3497-15BE-0297-6F9D-B0972E1334E6}"/>
              </a:ext>
            </a:extLst>
          </p:cNvPr>
          <p:cNvSpPr txBox="1"/>
          <p:nvPr/>
        </p:nvSpPr>
        <p:spPr>
          <a:xfrm>
            <a:off x="6648066" y="2267784"/>
            <a:ext cx="293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Z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2BD46-AF21-8A6F-676F-92B3287E175B}"/>
              </a:ext>
            </a:extLst>
          </p:cNvPr>
          <p:cNvSpPr txBox="1"/>
          <p:nvPr/>
        </p:nvSpPr>
        <p:spPr>
          <a:xfrm>
            <a:off x="8034931" y="584291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/>
              <a:t>Classmap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3A18CA-35AD-8870-6254-A3B7564B2011}"/>
              </a:ext>
            </a:extLst>
          </p:cNvPr>
          <p:cNvSpPr txBox="1"/>
          <p:nvPr/>
        </p:nvSpPr>
        <p:spPr>
          <a:xfrm>
            <a:off x="579252" y="1762945"/>
            <a:ext cx="107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Adversarial</a:t>
            </a:r>
            <a:r>
              <a:rPr lang="ko-KR" altLang="en-US" b="1" dirty="0"/>
              <a:t> </a:t>
            </a:r>
            <a:r>
              <a:rPr lang="en-US" altLang="ko-KR" b="1" dirty="0"/>
              <a:t>Attack</a:t>
            </a:r>
            <a:r>
              <a:rPr lang="ko-KR" altLang="en-US" b="1" dirty="0"/>
              <a:t> 구별 방안</a:t>
            </a:r>
            <a:endParaRPr lang="en-US" altLang="ko-KR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806636-A85F-8D7E-F100-D17968EC3EEE}"/>
              </a:ext>
            </a:extLst>
          </p:cNvPr>
          <p:cNvCxnSpPr>
            <a:cxnSpLocks/>
          </p:cNvCxnSpPr>
          <p:nvPr/>
        </p:nvCxnSpPr>
        <p:spPr>
          <a:xfrm>
            <a:off x="7831829" y="4583716"/>
            <a:ext cx="203102" cy="28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F62A62-41DB-F2B1-9B4D-11068824A6EE}"/>
              </a:ext>
            </a:extLst>
          </p:cNvPr>
          <p:cNvSpPr txBox="1"/>
          <p:nvPr/>
        </p:nvSpPr>
        <p:spPr>
          <a:xfrm>
            <a:off x="7949137" y="4439572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Comparison</a:t>
            </a:r>
            <a:endParaRPr lang="ko-KR" altLang="en-US" sz="14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D5FA04-2CF0-B4C3-5AA1-618EAE3EED37}"/>
              </a:ext>
            </a:extLst>
          </p:cNvPr>
          <p:cNvCxnSpPr>
            <a:cxnSpLocks/>
          </p:cNvCxnSpPr>
          <p:nvPr/>
        </p:nvCxnSpPr>
        <p:spPr>
          <a:xfrm flipH="1">
            <a:off x="7140625" y="1737870"/>
            <a:ext cx="424137" cy="44408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10C59D-781A-1227-2C1E-ED843A290C97}"/>
              </a:ext>
            </a:extLst>
          </p:cNvPr>
          <p:cNvCxnSpPr>
            <a:cxnSpLocks/>
          </p:cNvCxnSpPr>
          <p:nvPr/>
        </p:nvCxnSpPr>
        <p:spPr>
          <a:xfrm>
            <a:off x="9516495" y="1743635"/>
            <a:ext cx="511934" cy="36340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907C2A-D3DD-21E9-F6B0-33DECCABC5A4}"/>
              </a:ext>
            </a:extLst>
          </p:cNvPr>
          <p:cNvSpPr txBox="1"/>
          <p:nvPr/>
        </p:nvSpPr>
        <p:spPr>
          <a:xfrm>
            <a:off x="364561" y="2734375"/>
            <a:ext cx="55181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ym typeface="Wingdings" panose="05000000000000000000" pitchFamily="2" charset="2"/>
              </a:rPr>
              <a:t>    </a:t>
            </a:r>
            <a:r>
              <a:rPr lang="ko-KR" altLang="en-US" b="1" dirty="0">
                <a:sym typeface="Wingdings" panose="05000000000000000000" pitchFamily="2" charset="2"/>
              </a:rPr>
              <a:t>적대적 공격에 취약한 클래스 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= </a:t>
            </a:r>
            <a:r>
              <a:rPr lang="en-US" altLang="ko-KR" b="1" dirty="0" err="1">
                <a:sym typeface="Wingdings" panose="05000000000000000000" pitchFamily="2" charset="2"/>
              </a:rPr>
              <a:t>classmap</a:t>
            </a:r>
            <a:r>
              <a:rPr lang="ko-KR" altLang="en-US" b="1" dirty="0">
                <a:sym typeface="Wingdings" panose="05000000000000000000" pitchFamily="2" charset="2"/>
              </a:rPr>
              <a:t>의 </a:t>
            </a:r>
            <a:r>
              <a:rPr lang="ko-KR" altLang="en-US" b="1" dirty="0" err="1">
                <a:sym typeface="Wingdings" panose="05000000000000000000" pitchFamily="2" charset="2"/>
              </a:rPr>
              <a:t>밝은부분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 </a:t>
            </a:r>
            <a:r>
              <a:rPr lang="ko-KR" alt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공격이미지</a:t>
            </a:r>
            <a:r>
              <a:rPr lang="ko-KR" altLang="en-US" b="1" dirty="0" err="1">
                <a:sym typeface="Wingdings" panose="05000000000000000000" pitchFamily="2" charset="2"/>
              </a:rPr>
              <a:t>로</a:t>
            </a:r>
            <a:r>
              <a:rPr lang="ko-KR" altLang="en-US" b="1" dirty="0">
                <a:sym typeface="Wingdings" panose="05000000000000000000" pitchFamily="2" charset="2"/>
              </a:rPr>
              <a:t> 판별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algn="ctr"/>
            <a:br>
              <a:rPr lang="en-US" altLang="ko-KR" sz="1400" b="1" dirty="0"/>
            </a:b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b="1" dirty="0"/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Black-Box Attack</a:t>
            </a:r>
            <a:r>
              <a:rPr lang="ko-KR" altLang="en-US" b="1" dirty="0">
                <a:solidFill>
                  <a:srgbClr val="FF0000"/>
                </a:solidFill>
              </a:rPr>
              <a:t>의 효율적 방어</a:t>
            </a:r>
            <a:br>
              <a:rPr lang="en-US" altLang="ko-KR" b="1" dirty="0"/>
            </a:br>
            <a:r>
              <a:rPr lang="en-US" altLang="ko-KR" b="1" dirty="0"/>
              <a:t> 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공격자가 모델의 방어구조를 모르기때문에 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 </a:t>
            </a: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모델에 방어구조 추가</a:t>
            </a:r>
            <a:r>
              <a:rPr lang="ko-KR" altLang="en-US" b="1" dirty="0">
                <a:sym typeface="Wingdings" panose="05000000000000000000" pitchFamily="2" charset="2"/>
              </a:rPr>
              <a:t>를 통해 성공적인 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 </a:t>
            </a:r>
            <a:r>
              <a:rPr lang="ko-KR" altLang="en-US" b="1" dirty="0">
                <a:sym typeface="Wingdings" panose="05000000000000000000" pitchFamily="2" charset="2"/>
              </a:rPr>
              <a:t>적대적공격 방어 가능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83E34C-9458-AFD7-0514-D8E56CD56DB2}"/>
              </a:ext>
            </a:extLst>
          </p:cNvPr>
          <p:cNvSpPr txBox="1"/>
          <p:nvPr/>
        </p:nvSpPr>
        <p:spPr>
          <a:xfrm>
            <a:off x="8034930" y="46387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공격 </a:t>
            </a:r>
            <a:r>
              <a:rPr lang="ko-KR" altLang="en-US" sz="1400" b="1" dirty="0"/>
              <a:t>이미지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581847-027D-4253-7D12-B36576620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0"/>
          <a:stretch/>
        </p:blipFill>
        <p:spPr>
          <a:xfrm>
            <a:off x="8077016" y="4930340"/>
            <a:ext cx="951752" cy="915167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467E78-F805-CA9B-9BE2-8E4D0E1A7091}"/>
              </a:ext>
            </a:extLst>
          </p:cNvPr>
          <p:cNvCxnSpPr>
            <a:cxnSpLocks/>
          </p:cNvCxnSpPr>
          <p:nvPr/>
        </p:nvCxnSpPr>
        <p:spPr>
          <a:xfrm flipH="1">
            <a:off x="9047579" y="4566616"/>
            <a:ext cx="199023" cy="294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2BE0A1-ED0B-6B70-82F4-D1836201C119}"/>
              </a:ext>
            </a:extLst>
          </p:cNvPr>
          <p:cNvSpPr txBox="1"/>
          <p:nvPr/>
        </p:nvSpPr>
        <p:spPr>
          <a:xfrm>
            <a:off x="9179796" y="5319900"/>
            <a:ext cx="2967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ym typeface="Wingdings" panose="05000000000000000000" pitchFamily="2" charset="2"/>
              </a:rPr>
              <a:t>==</a:t>
            </a:r>
            <a:r>
              <a:rPr lang="ko-KR" altLang="en-US" sz="1600" b="1" dirty="0">
                <a:sym typeface="Wingdings" panose="05000000000000000000" pitchFamily="2" charset="2"/>
              </a:rPr>
              <a:t>판별된 결과 </a:t>
            </a:r>
            <a:r>
              <a:rPr lang="en-US" altLang="ko-KR" sz="1600" b="1" dirty="0">
                <a:sym typeface="Wingdings" panose="05000000000000000000" pitchFamily="2" charset="2"/>
              </a:rPr>
              <a:t> </a:t>
            </a:r>
            <a:r>
              <a:rPr lang="ko-KR" altLang="en-US" sz="1600" b="1" dirty="0" err="1">
                <a:sym typeface="Wingdings" panose="05000000000000000000" pitchFamily="2" charset="2"/>
              </a:rPr>
              <a:t>공격이미지</a:t>
            </a:r>
            <a:endParaRPr lang="ko-KR" altLang="en-US" sz="16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339BCE-54E9-DD29-B4E0-0DE6B16D2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54" b="33811"/>
          <a:stretch/>
        </p:blipFill>
        <p:spPr>
          <a:xfrm>
            <a:off x="7933380" y="787191"/>
            <a:ext cx="1413870" cy="11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76817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17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 </a:t>
            </a:r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Structure #4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F62A62-41DB-F2B1-9B4D-11068824A6EE}"/>
              </a:ext>
            </a:extLst>
          </p:cNvPr>
          <p:cNvSpPr txBox="1"/>
          <p:nvPr/>
        </p:nvSpPr>
        <p:spPr>
          <a:xfrm>
            <a:off x="5416685" y="2219686"/>
            <a:ext cx="5319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/>
              <a:t>Grey-Box Attack</a:t>
            </a:r>
            <a:br>
              <a:rPr lang="en-US" altLang="ko-KR" sz="1400" b="1"/>
            </a:br>
            <a:r>
              <a:rPr lang="ko-KR" altLang="en-US" sz="1400" b="1"/>
              <a:t> </a:t>
            </a:r>
            <a:br>
              <a:rPr lang="en-US" altLang="ko-KR" sz="1400" b="1"/>
            </a:br>
            <a:r>
              <a:rPr lang="en-US" altLang="ko-KR" sz="1400" b="1">
                <a:sym typeface="Wingdings" panose="05000000000000000000" pitchFamily="2" charset="2"/>
              </a:rPr>
              <a:t> </a:t>
            </a:r>
            <a:r>
              <a:rPr lang="ko-KR" altLang="en-US" sz="1400" b="1">
                <a:sym typeface="Wingdings" panose="05000000000000000000" pitchFamily="2" charset="2"/>
              </a:rPr>
              <a:t>공격자가 모델의 대략적구조파악 가능</a:t>
            </a:r>
            <a:br>
              <a:rPr lang="en-US" altLang="ko-KR" sz="1400" b="1">
                <a:sym typeface="Wingdings" panose="05000000000000000000" pitchFamily="2" charset="2"/>
              </a:rPr>
            </a:br>
            <a:r>
              <a:rPr lang="en-US" altLang="ko-KR" sz="1400" b="1">
                <a:sym typeface="Wingdings" panose="05000000000000000000" pitchFamily="2" charset="2"/>
              </a:rPr>
              <a:t> </a:t>
            </a:r>
            <a:r>
              <a:rPr lang="ko-KR" altLang="en-US" sz="1400" b="1">
                <a:sym typeface="Wingdings" panose="05000000000000000000" pitchFamily="2" charset="2"/>
              </a:rPr>
              <a:t>방어적 요소도 파악 가능해 로짓값의 접근 및 공격 가능</a:t>
            </a:r>
            <a:br>
              <a:rPr lang="en-US" altLang="ko-KR" sz="1400" b="1">
                <a:sym typeface="Wingdings" panose="05000000000000000000" pitchFamily="2" charset="2"/>
              </a:rPr>
            </a:br>
            <a:r>
              <a:rPr lang="en-US" altLang="ko-KR" sz="1400" b="1">
                <a:sym typeface="Wingdings" panose="05000000000000000000" pitchFamily="2" charset="2"/>
              </a:rPr>
              <a:t> </a:t>
            </a:r>
            <a:r>
              <a:rPr lang="ko-KR" altLang="en-US" sz="1400" b="1">
                <a:solidFill>
                  <a:schemeClr val="accent2"/>
                </a:solidFill>
                <a:sym typeface="Wingdings" panose="05000000000000000000" pitchFamily="2" charset="2"/>
              </a:rPr>
              <a:t>로짓값의 접근을 막기 위해 </a:t>
            </a:r>
            <a:r>
              <a:rPr lang="en-US" altLang="ko-KR" sz="1400" b="1">
                <a:solidFill>
                  <a:schemeClr val="accent2"/>
                </a:solidFill>
                <a:sym typeface="Wingdings" panose="05000000000000000000" pitchFamily="2" charset="2"/>
              </a:rPr>
              <a:t>g</a:t>
            </a:r>
            <a:r>
              <a:rPr lang="ko-KR" altLang="en-US" sz="1400" b="1">
                <a:solidFill>
                  <a:schemeClr val="accent2"/>
                </a:solidFill>
                <a:sym typeface="Wingdings" panose="05000000000000000000" pitchFamily="2" charset="2"/>
              </a:rPr>
              <a:t>함수를 사용 </a:t>
            </a:r>
            <a:br>
              <a:rPr lang="en-US" altLang="ko-KR" sz="1400" b="1"/>
            </a:br>
            <a:endParaRPr lang="ko-KR" altLang="en-US" sz="14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A2F4D3E-D096-0666-4FB5-29E209CA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37" y="2015459"/>
            <a:ext cx="3996578" cy="2332956"/>
          </a:xfrm>
          <a:prstGeom prst="rect">
            <a:avLst/>
          </a:prstGeom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F1C83B0C-3F7F-48A7-7E39-A98B84E4FAB7}"/>
              </a:ext>
            </a:extLst>
          </p:cNvPr>
          <p:cNvSpPr/>
          <p:nvPr/>
        </p:nvSpPr>
        <p:spPr>
          <a:xfrm>
            <a:off x="2697587" y="2983264"/>
            <a:ext cx="560121" cy="605227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954DAB-846B-E89A-DE29-1515CF6E22FB}"/>
              </a:ext>
            </a:extLst>
          </p:cNvPr>
          <p:cNvCxnSpPr>
            <a:cxnSpLocks/>
          </p:cNvCxnSpPr>
          <p:nvPr/>
        </p:nvCxnSpPr>
        <p:spPr>
          <a:xfrm>
            <a:off x="3381382" y="3292350"/>
            <a:ext cx="2127878" cy="87579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467F1E-B451-5F09-398A-CDFB2A4E3EDF}"/>
                  </a:ext>
                </a:extLst>
              </p:cNvPr>
              <p:cNvSpPr txBox="1"/>
              <p:nvPr/>
            </p:nvSpPr>
            <p:spPr>
              <a:xfrm>
                <a:off x="5751965" y="3874351"/>
                <a:ext cx="576474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b="1" dirty="0"/>
                  <a:t>g</a:t>
                </a:r>
                <a:r>
                  <a:rPr lang="ko-KR" altLang="en-US" sz="1400" b="1" dirty="0"/>
                  <a:t>함수</a:t>
                </a:r>
                <a:br>
                  <a:rPr lang="en-US" altLang="ko-KR" sz="1400" b="1" dirty="0"/>
                </a:br>
                <a:r>
                  <a:rPr lang="ko-KR" altLang="en-US" sz="1400" b="1" dirty="0"/>
                  <a:t> </a:t>
                </a:r>
                <a:br>
                  <a:rPr lang="en-US" altLang="ko-KR" sz="1400" b="1" dirty="0"/>
                </a:br>
                <a:r>
                  <a:rPr lang="en-US" altLang="ko-KR" sz="1400" b="1" dirty="0">
                    <a:sym typeface="Wingdings" panose="05000000000000000000" pitchFamily="2" charset="2"/>
                  </a:rPr>
                  <a:t>1) Z</a:t>
                </a:r>
                <a:r>
                  <a:rPr lang="ko-KR" altLang="en-US" sz="1400" b="1" dirty="0" err="1">
                    <a:sym typeface="Wingdings" panose="05000000000000000000" pitchFamily="2" charset="2"/>
                  </a:rPr>
                  <a:t>로짓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+ Z’</a:t>
                </a:r>
                <a:r>
                  <a:rPr lang="ko-KR" altLang="en-US" sz="1400" b="1" dirty="0" err="1">
                    <a:sym typeface="Wingdings" panose="05000000000000000000" pitchFamily="2" charset="2"/>
                  </a:rPr>
                  <a:t>로짓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1400" b="1" dirty="0" err="1">
                    <a:sym typeface="Wingdings" panose="05000000000000000000" pitchFamily="2" charset="2"/>
                  </a:rPr>
                  <a:t>행렬합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)</a:t>
                </a:r>
                <a:br>
                  <a:rPr lang="en-US" altLang="ko-KR" sz="1400" b="1" dirty="0">
                    <a:sym typeface="Wingdings" panose="05000000000000000000" pitchFamily="2" charset="2"/>
                  </a:rPr>
                </a:br>
                <a:r>
                  <a:rPr lang="en-US" altLang="ko-KR" sz="1400" b="1" dirty="0">
                    <a:sym typeface="Wingdings" panose="05000000000000000000" pitchFamily="2" charset="2"/>
                  </a:rPr>
                  <a:t>2) (Z+Z’) 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값에 랜덤벡터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𝜶</m:t>
                    </m:r>
                  </m:oMath>
                </a14:m>
                <a:r>
                  <a:rPr lang="en-US" altLang="ko-KR" sz="1400" b="1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값을 곱한 후 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Hadamard product</a:t>
                </a:r>
                <a:br>
                  <a:rPr lang="en-US" altLang="ko-KR" sz="1400" b="1" dirty="0">
                    <a:sym typeface="Wingdings" panose="05000000000000000000" pitchFamily="2" charset="2"/>
                  </a:rPr>
                </a:br>
                <a:r>
                  <a:rPr lang="en-US" altLang="ko-KR" sz="1400" b="1" dirty="0">
                    <a:sym typeface="Wingdings" panose="05000000000000000000" pitchFamily="2" charset="2"/>
                  </a:rPr>
                  <a:t>     </a:t>
                </a:r>
                <a:r>
                  <a:rPr lang="en-US" altLang="ko-KR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Z* = </a:t>
                </a:r>
                <a14:m>
                  <m:oMath xmlns:m="http://schemas.openxmlformats.org/officeDocument/2006/math">
                    <m:r>
                      <a:rPr lang="ko-KR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𝜶</m:t>
                    </m:r>
                  </m:oMath>
                </a14:m>
                <a:r>
                  <a:rPr lang="en-US" altLang="ko-KR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⊙(Z+Z’) </a:t>
                </a:r>
                <a:r>
                  <a:rPr lang="ko-KR" altLang="en-US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로</a:t>
                </a:r>
                <a:r>
                  <a:rPr lang="en-US" altLang="ko-KR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표현</a:t>
                </a:r>
                <a:br>
                  <a:rPr lang="en-US" altLang="ko-KR" sz="1400" b="1" dirty="0">
                    <a:sym typeface="Wingdings" panose="05000000000000000000" pitchFamily="2" charset="2"/>
                  </a:rPr>
                </a:br>
                <a:r>
                  <a:rPr lang="en-US" altLang="ko-KR" sz="1400" b="1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모델의 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fit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과정에서 </a:t>
                </a:r>
                <a:r>
                  <a:rPr lang="ko-KR" altLang="en-US" sz="1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랜덤으로 </a:t>
                </a:r>
                <a:r>
                  <a:rPr lang="en-US" altLang="ko-KR" sz="1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zero gradient</a:t>
                </a:r>
                <a:r>
                  <a:rPr lang="ko-KR" altLang="en-US" sz="1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를 생성</a:t>
                </a:r>
                <a:br>
                  <a:rPr lang="en-US" altLang="ko-KR" sz="1400" b="1" dirty="0">
                    <a:sym typeface="Wingdings" panose="05000000000000000000" pitchFamily="2" charset="2"/>
                  </a:rPr>
                </a:br>
                <a:r>
                  <a:rPr lang="en-US" altLang="ko-KR" sz="1400" b="1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적대적 공격 샘플 생성을 어렵게 만듦</a:t>
                </a:r>
                <a:br>
                  <a:rPr lang="en-US" altLang="ko-KR" sz="1400" b="1" dirty="0">
                    <a:sym typeface="Wingdings" panose="05000000000000000000" pitchFamily="2" charset="2"/>
                  </a:rPr>
                </a:br>
                <a:br>
                  <a:rPr lang="en-US" altLang="ko-KR" sz="1400" b="1" dirty="0">
                    <a:sym typeface="Wingdings" panose="05000000000000000000" pitchFamily="2" charset="2"/>
                  </a:rPr>
                </a:br>
                <a:r>
                  <a:rPr lang="en-US" altLang="ko-KR" sz="1400" b="1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∴ </a:t>
                </a:r>
                <a:r>
                  <a:rPr lang="ko-KR" altLang="en-US" sz="1400" b="1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모델의 구조를 아는 </a:t>
                </a:r>
                <a:r>
                  <a:rPr lang="en-US" altLang="ko-KR" sz="1400" b="1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Grey-Box Attack</a:t>
                </a:r>
                <a:r>
                  <a:rPr lang="ko-KR" altLang="en-US" sz="1400" b="1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도 효과적으로 방어</a:t>
                </a:r>
                <a:br>
                  <a:rPr lang="en-US" altLang="ko-KR" sz="1400" b="1" dirty="0"/>
                </a:br>
                <a:endParaRPr lang="ko-KR" altLang="en-US" sz="1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467F1E-B451-5F09-398A-CDFB2A4E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965" y="3874351"/>
                <a:ext cx="5764744" cy="2246769"/>
              </a:xfrm>
              <a:prstGeom prst="rect">
                <a:avLst/>
              </a:prstGeom>
              <a:blipFill>
                <a:blip r:embed="rId3"/>
                <a:stretch>
                  <a:fillRect l="-212" t="-5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560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53051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18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Experiment</a:t>
            </a:r>
            <a:endParaRPr lang="ko-KR" altLang="en-US" sz="2400" b="1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2276F-464F-5EE8-0129-D67982CD4E46}"/>
              </a:ext>
            </a:extLst>
          </p:cNvPr>
          <p:cNvSpPr txBox="1"/>
          <p:nvPr/>
        </p:nvSpPr>
        <p:spPr>
          <a:xfrm>
            <a:off x="579252" y="1762945"/>
            <a:ext cx="10724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사용데이터셋</a:t>
            </a:r>
            <a:r>
              <a:rPr lang="en-US" altLang="ko-KR" b="1" dirty="0"/>
              <a:t>: MNIST, CIFAR10</a:t>
            </a: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사용공격기법</a:t>
            </a:r>
            <a:r>
              <a:rPr lang="en-US" altLang="ko-KR" b="1" dirty="0"/>
              <a:t>: FGSM, IGS, </a:t>
            </a:r>
            <a:r>
              <a:rPr lang="en-US" altLang="ko-KR" b="1" dirty="0" err="1"/>
              <a:t>Deepfool</a:t>
            </a:r>
            <a:r>
              <a:rPr lang="en-US" altLang="ko-KR" b="1" dirty="0"/>
              <a:t>, JSMA, C&amp;W Attack</a:t>
            </a: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검증을 위한 적대적공격 데이터셋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1A4BE7-AD18-93F9-9685-68953F00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22" y="4083813"/>
            <a:ext cx="7375954" cy="1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2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53051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19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Evaluation</a:t>
            </a:r>
            <a:endParaRPr lang="ko-KR" altLang="en-US" sz="2400" b="1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0CF40-E3A8-AAFA-19DC-60140D1A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85" y="2087231"/>
            <a:ext cx="10069514" cy="2847867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0FD3B393-308D-F5BC-70AB-DAAEA153332F}"/>
              </a:ext>
            </a:extLst>
          </p:cNvPr>
          <p:cNvSpPr/>
          <p:nvPr/>
        </p:nvSpPr>
        <p:spPr>
          <a:xfrm>
            <a:off x="3222171" y="3265714"/>
            <a:ext cx="1027612" cy="322777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FED8F55-AC0B-10C9-79D6-91AE2CE2D104}"/>
              </a:ext>
            </a:extLst>
          </p:cNvPr>
          <p:cNvSpPr/>
          <p:nvPr/>
        </p:nvSpPr>
        <p:spPr>
          <a:xfrm>
            <a:off x="3222171" y="4367348"/>
            <a:ext cx="1027612" cy="322777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515DD-EF47-43B8-A7E9-D219DC2AD135}"/>
              </a:ext>
            </a:extLst>
          </p:cNvPr>
          <p:cNvSpPr txBox="1"/>
          <p:nvPr/>
        </p:nvSpPr>
        <p:spPr>
          <a:xfrm>
            <a:off x="452199" y="913407"/>
            <a:ext cx="8232011" cy="441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400" b="1" dirty="0">
              <a:latin typeface="Raleway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01. </a:t>
            </a:r>
            <a:r>
              <a:rPr lang="en-US" altLang="ko-KR" sz="2400" b="1" dirty="0" err="1">
                <a:latin typeface="Raleway" pitchFamily="34" charset="0"/>
              </a:rPr>
              <a:t>Introduciton</a:t>
            </a:r>
            <a:endParaRPr lang="en-US" altLang="ko-KR" sz="700" b="1" dirty="0">
              <a:latin typeface="Raleway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02. Contributions</a:t>
            </a:r>
            <a:br>
              <a:rPr lang="en-US" altLang="ko-KR" sz="1000" b="1" dirty="0">
                <a:latin typeface="Raleway" pitchFamily="34" charset="0"/>
              </a:rPr>
            </a:br>
            <a:r>
              <a:rPr lang="en-US" altLang="ko-KR" sz="2400" b="1" dirty="0">
                <a:latin typeface="Raleway" pitchFamily="34" charset="0"/>
              </a:rPr>
              <a:t>03. Proposed Structure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04. Experiment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05.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59138-1967-6B02-5152-1C5B945FD94F}"/>
              </a:ext>
            </a:extLst>
          </p:cNvPr>
          <p:cNvSpPr txBox="1"/>
          <p:nvPr/>
        </p:nvSpPr>
        <p:spPr>
          <a:xfrm>
            <a:off x="6096000" y="1606894"/>
            <a:ext cx="6096000" cy="145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06. Conclusion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07. Limitations</a:t>
            </a:r>
          </a:p>
        </p:txBody>
      </p:sp>
    </p:spTree>
    <p:extLst>
      <p:ext uri="{BB962C8B-B14F-4D97-AF65-F5344CB8AC3E}">
        <p14:creationId xmlns:p14="http://schemas.microsoft.com/office/powerpoint/2010/main" val="322203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53051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20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Evaluation</a:t>
            </a:r>
            <a:endParaRPr lang="ko-KR" altLang="en-US" sz="2400" b="1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8C4700-E989-7164-38AC-C1300EFCD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89" b="37631"/>
          <a:stretch/>
        </p:blipFill>
        <p:spPr>
          <a:xfrm>
            <a:off x="2017098" y="1827771"/>
            <a:ext cx="2324813" cy="25970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CE8E96-67A5-F8D3-98D5-11F4BDF0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911" y="1910921"/>
            <a:ext cx="3202463" cy="31705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DA27C9F-244D-F751-559F-7CEAF1111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77" y="4560147"/>
            <a:ext cx="1693054" cy="4381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928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53051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21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</a:t>
            </a:r>
            <a:endParaRPr lang="ko-KR" altLang="en-US" sz="2400" b="1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71CD-27C0-0BCE-90FD-4A6C86BB7D77}"/>
              </a:ext>
            </a:extLst>
          </p:cNvPr>
          <p:cNvSpPr txBox="1"/>
          <p:nvPr/>
        </p:nvSpPr>
        <p:spPr>
          <a:xfrm>
            <a:off x="570543" y="2496847"/>
            <a:ext cx="10724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새로운 모델구조 제시를 통해 </a:t>
            </a:r>
            <a:r>
              <a:rPr lang="en-US" altLang="ko-KR" b="1" dirty="0"/>
              <a:t>Black-Box Attack </a:t>
            </a:r>
            <a:r>
              <a:rPr lang="ko-KR" altLang="en-US" b="1" dirty="0"/>
              <a:t>및 </a:t>
            </a:r>
            <a:r>
              <a:rPr lang="en-US" altLang="ko-KR" b="1" dirty="0"/>
              <a:t>Grey-Box Attack</a:t>
            </a:r>
            <a:r>
              <a:rPr lang="ko-KR" altLang="en-US" b="1" dirty="0"/>
              <a:t>에 효과적인 방어성능 검증</a:t>
            </a: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C&amp;W Attack</a:t>
            </a:r>
            <a:r>
              <a:rPr lang="ko-KR" altLang="en-US" b="1" dirty="0"/>
              <a:t>에 대해서는 좋지 않은 방어성능을 보였으나</a:t>
            </a:r>
            <a:r>
              <a:rPr lang="en-US" altLang="ko-KR" b="1" dirty="0"/>
              <a:t>, </a:t>
            </a:r>
            <a:r>
              <a:rPr lang="ko-KR" altLang="en-US" b="1" dirty="0"/>
              <a:t>대표적인 </a:t>
            </a:r>
            <a:r>
              <a:rPr lang="en-US" altLang="ko-KR" b="1" dirty="0"/>
              <a:t>White-Box Attack</a:t>
            </a:r>
            <a:r>
              <a:rPr lang="ko-KR" altLang="en-US" b="1" dirty="0"/>
              <a:t>이며 이것은</a:t>
            </a:r>
            <a:br>
              <a:rPr lang="en-US" altLang="ko-KR" b="1" dirty="0"/>
            </a:br>
            <a:r>
              <a:rPr lang="ko-KR" altLang="en-US" b="1" dirty="0"/>
              <a:t>매우 강력한 가정이므로 실제 공격가능성은 낮음</a:t>
            </a: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실제 운용중인 모델은 매우 복잡하고</a:t>
            </a:r>
            <a:r>
              <a:rPr lang="en-US" altLang="ko-KR" b="1" dirty="0"/>
              <a:t>, </a:t>
            </a:r>
            <a:r>
              <a:rPr lang="ko-KR" altLang="en-US" b="1" dirty="0"/>
              <a:t>데이터셋의 규모도 크기 때문에 적대적 공격이 치명적인 공격을 하기는 어려움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하지만</a:t>
            </a:r>
            <a:r>
              <a:rPr lang="en-US" altLang="ko-KR" b="1" dirty="0">
                <a:sym typeface="Wingdings" panose="05000000000000000000" pitchFamily="2" charset="2"/>
              </a:rPr>
              <a:t>, Pipeline </a:t>
            </a:r>
            <a:r>
              <a:rPr lang="ko-KR" altLang="en-US" b="1" dirty="0">
                <a:sym typeface="Wingdings" panose="05000000000000000000" pitchFamily="2" charset="2"/>
              </a:rPr>
              <a:t>정립 시 매우 치명적이므로 추후 관련분야에 대한 연구 필요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2856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53051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22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3197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Limitation</a:t>
            </a:r>
            <a:endParaRPr lang="ko-KR" altLang="en-US" sz="2400" b="1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71CD-27C0-0BCE-90FD-4A6C86BB7D77}"/>
              </a:ext>
            </a:extLst>
          </p:cNvPr>
          <p:cNvSpPr txBox="1"/>
          <p:nvPr/>
        </p:nvSpPr>
        <p:spPr>
          <a:xfrm>
            <a:off x="579251" y="2138001"/>
            <a:ext cx="11203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b="1" dirty="0" err="1">
                <a:sym typeface="Wingdings" panose="05000000000000000000" pitchFamily="2" charset="2"/>
              </a:rPr>
              <a:t>Classmap</a:t>
            </a:r>
            <a:r>
              <a:rPr lang="ko-KR" altLang="en-US" b="1" dirty="0">
                <a:sym typeface="Wingdings" panose="05000000000000000000" pitchFamily="2" charset="2"/>
              </a:rPr>
              <a:t>의 실질적 사용 어려움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제안 모델은 </a:t>
            </a:r>
            <a:r>
              <a:rPr lang="en-US" altLang="ko-KR" b="1" dirty="0" err="1">
                <a:sym typeface="Wingdings" panose="05000000000000000000" pitchFamily="2" charset="2"/>
              </a:rPr>
              <a:t>Classmap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의존도가 높고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절대적 영향을 미침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사용자가 </a:t>
            </a:r>
            <a:r>
              <a:rPr lang="ko-KR" altLang="en-US" b="1" dirty="0" err="1">
                <a:sym typeface="Wingdings" panose="05000000000000000000" pitchFamily="2" charset="2"/>
              </a:rPr>
              <a:t>저품질의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Classmap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사용 시 방어효과 </a:t>
            </a:r>
            <a:r>
              <a:rPr lang="en-US" altLang="ko-KR" b="1" dirty="0">
                <a:sym typeface="Wingdings" panose="05000000000000000000" pitchFamily="2" charset="2"/>
              </a:rPr>
              <a:t>X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원리에 대한 설명 구체적이지 않아 사용 어려움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ko-KR" altLang="en-US" b="1" dirty="0"/>
              <a:t>기존 모델 대비 느린 속도</a:t>
            </a:r>
            <a:br>
              <a:rPr lang="en-US" altLang="ko-KR" b="1" dirty="0"/>
            </a:b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4E9F77-E15B-707A-69CB-14177040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72" y="4284291"/>
            <a:ext cx="5704826" cy="17321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664B4A-EA55-7794-640D-5932FDE25814}"/>
              </a:ext>
            </a:extLst>
          </p:cNvPr>
          <p:cNvSpPr txBox="1"/>
          <p:nvPr/>
        </p:nvSpPr>
        <p:spPr>
          <a:xfrm>
            <a:off x="8358219" y="5353087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ym typeface="Wingdings" panose="05000000000000000000" pitchFamily="2" charset="2"/>
              </a:rPr>
              <a:t>약 </a:t>
            </a:r>
            <a:r>
              <a:rPr lang="en-US" altLang="ko-KR" sz="1600" b="1" dirty="0">
                <a:sym typeface="Wingdings" panose="05000000000000000000" pitchFamily="2" charset="2"/>
              </a:rPr>
              <a:t>4</a:t>
            </a:r>
            <a:r>
              <a:rPr lang="ko-KR" altLang="en-US" sz="1600" b="1" dirty="0">
                <a:sym typeface="Wingdings" panose="05000000000000000000" pitchFamily="2" charset="2"/>
              </a:rPr>
              <a:t>배 이상 속도 저하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2010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53051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320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Future work</a:t>
            </a:r>
            <a:endParaRPr lang="ko-KR" altLang="en-US" sz="2400" b="1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71CD-27C0-0BCE-90FD-4A6C86BB7D77}"/>
              </a:ext>
            </a:extLst>
          </p:cNvPr>
          <p:cNvSpPr txBox="1"/>
          <p:nvPr/>
        </p:nvSpPr>
        <p:spPr>
          <a:xfrm>
            <a:off x="579251" y="2138001"/>
            <a:ext cx="11203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Ensemble </a:t>
            </a:r>
            <a:r>
              <a:rPr lang="ko-KR" altLang="en-US" b="1" dirty="0">
                <a:sym typeface="Wingdings" panose="05000000000000000000" pitchFamily="2" charset="2"/>
              </a:rPr>
              <a:t>기법의 방어한계에 대한 논문 리뷰</a:t>
            </a:r>
            <a:r>
              <a:rPr lang="en-US" altLang="ko-KR" b="1" dirty="0"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sym typeface="Wingdings" panose="05000000000000000000" pitchFamily="2" charset="2"/>
              </a:rPr>
              <a:t>기존에 설계한 </a:t>
            </a:r>
            <a:r>
              <a:rPr lang="en-US" altLang="ko-KR" b="1" dirty="0">
                <a:sym typeface="Wingdings" panose="05000000000000000000" pitchFamily="2" charset="2"/>
              </a:rPr>
              <a:t>Ensemble </a:t>
            </a:r>
            <a:r>
              <a:rPr lang="ko-KR" altLang="en-US" b="1" dirty="0">
                <a:sym typeface="Wingdings" panose="05000000000000000000" pitchFamily="2" charset="2"/>
              </a:rPr>
              <a:t>구조와 차이점 분석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W. He, </a:t>
            </a:r>
            <a:r>
              <a:rPr lang="en-US" altLang="ko-KR" b="1" dirty="0" err="1">
                <a:sym typeface="Wingdings" panose="05000000000000000000" pitchFamily="2" charset="2"/>
              </a:rPr>
              <a:t>J.Wei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X.Chen</a:t>
            </a:r>
            <a:r>
              <a:rPr lang="en-US" altLang="ko-KR" b="1" dirty="0">
                <a:sym typeface="Wingdings" panose="05000000000000000000" pitchFamily="2" charset="2"/>
              </a:rPr>
              <a:t>, N. </a:t>
            </a:r>
            <a:r>
              <a:rPr lang="en-US" altLang="ko-KR" b="1" dirty="0" err="1">
                <a:sym typeface="Wingdings" panose="05000000000000000000" pitchFamily="2" charset="2"/>
              </a:rPr>
              <a:t>Carlini</a:t>
            </a:r>
            <a:r>
              <a:rPr lang="en-US" altLang="ko-KR" b="1" dirty="0">
                <a:sym typeface="Wingdings" panose="05000000000000000000" pitchFamily="2" charset="2"/>
              </a:rPr>
              <a:t>, and </a:t>
            </a:r>
            <a:r>
              <a:rPr lang="en-US" altLang="ko-KR" b="1" dirty="0" err="1">
                <a:sym typeface="Wingdings" panose="05000000000000000000" pitchFamily="2" charset="2"/>
              </a:rPr>
              <a:t>D.Song</a:t>
            </a:r>
            <a:r>
              <a:rPr lang="en-US" altLang="ko-KR" b="1" dirty="0">
                <a:sym typeface="Wingdings" panose="05000000000000000000" pitchFamily="2" charset="2"/>
              </a:rPr>
              <a:t> “Adversarial example defenses: ensembles of weak defenses are not strong”, In Proceedings of the 11</a:t>
            </a:r>
            <a:r>
              <a:rPr lang="en-US" altLang="ko-KR" b="1" baseline="30000" dirty="0">
                <a:sym typeface="Wingdings" panose="05000000000000000000" pitchFamily="2" charset="2"/>
              </a:rPr>
              <a:t>th</a:t>
            </a:r>
            <a:r>
              <a:rPr lang="en-US" altLang="ko-KR" b="1" dirty="0">
                <a:sym typeface="Wingdings" panose="05000000000000000000" pitchFamily="2" charset="2"/>
              </a:rPr>
              <a:t> USENIX Conference on Offensive Technologies, pages 15-15, USENIX Association,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br>
              <a:rPr lang="en-US" altLang="ko-KR" b="1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47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Paper’s Information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245084" y="2188015"/>
            <a:ext cx="77673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Title:</a:t>
            </a:r>
            <a:r>
              <a:rPr lang="ko-KR" altLang="en-US" b="1" dirty="0"/>
              <a:t> </a:t>
            </a:r>
            <a:r>
              <a:rPr lang="en-US" altLang="ko-KR" b="1" dirty="0"/>
              <a:t>Defending against Adversarial Attack towards </a:t>
            </a:r>
            <a:br>
              <a:rPr lang="en-US" altLang="ko-KR" b="1" dirty="0"/>
            </a:br>
            <a:r>
              <a:rPr lang="en-US" altLang="ko-KR" b="1" dirty="0"/>
              <a:t>        Deep Neural Networks via Collaborative Multi-Task Training</a:t>
            </a: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Author: </a:t>
            </a:r>
            <a:r>
              <a:rPr lang="en-US" altLang="ko-KR" b="1" dirty="0" err="1"/>
              <a:t>Derui</a:t>
            </a:r>
            <a:r>
              <a:rPr lang="en-US" altLang="ko-KR" b="1" dirty="0"/>
              <a:t> Wang, </a:t>
            </a:r>
            <a:r>
              <a:rPr lang="en-US" altLang="ko-KR" b="1" dirty="0" err="1"/>
              <a:t>Chaoran</a:t>
            </a:r>
            <a:r>
              <a:rPr lang="en-US" altLang="ko-KR" b="1" dirty="0"/>
              <a:t> Li, Sheng Wen, Surya Nepal</a:t>
            </a:r>
            <a:br>
              <a:rPr lang="en-US" altLang="ko-KR" b="1" dirty="0"/>
            </a:br>
            <a:r>
              <a:rPr lang="en-US" altLang="ko-KR" b="1" dirty="0"/>
              <a:t>           and Yang Xiang</a:t>
            </a: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Journal: IEEE </a:t>
            </a:r>
            <a:r>
              <a:rPr lang="en-US" altLang="ko-KR" b="1" dirty="0" err="1"/>
              <a:t>Transacitons</a:t>
            </a:r>
            <a:r>
              <a:rPr lang="en-US" altLang="ko-KR" b="1" dirty="0"/>
              <a:t> on Dependable and Secure Computing</a:t>
            </a:r>
            <a:br>
              <a:rPr lang="en-US" altLang="ko-KR" b="1" dirty="0"/>
            </a:br>
            <a:r>
              <a:rPr lang="en-US" altLang="ko-KR" b="1" dirty="0"/>
              <a:t>           (2020) (IF:7.329)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BCA1AF-D5FD-26B1-D77A-7B139452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9" y="1703853"/>
            <a:ext cx="3181856" cy="45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9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4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29222" y="1760257"/>
            <a:ext cx="9602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Adversarial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입력이미지</a:t>
            </a:r>
            <a:r>
              <a:rPr lang="en-US" altLang="ko-KR" b="1" dirty="0"/>
              <a:t>(Input)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통하여 모델의 </a:t>
            </a:r>
            <a:r>
              <a:rPr lang="ko-KR" altLang="en-US" b="1" dirty="0" err="1"/>
              <a:t>오분류</a:t>
            </a:r>
            <a:r>
              <a:rPr lang="en-US" altLang="ko-KR" b="1" dirty="0"/>
              <a:t>(Misclassification)</a:t>
            </a:r>
            <a:r>
              <a:rPr lang="ko-KR" altLang="en-US" b="1" dirty="0"/>
              <a:t>을 유도하는 공격기법</a:t>
            </a:r>
            <a:endParaRPr lang="en-US" altLang="ko-KR" b="1" dirty="0"/>
          </a:p>
          <a:p>
            <a:pPr lvl="1"/>
            <a:br>
              <a:rPr lang="en-US" altLang="ko-KR" b="1" dirty="0">
                <a:solidFill>
                  <a:srgbClr val="FF0000"/>
                </a:solidFill>
              </a:rPr>
            </a:br>
            <a:br>
              <a:rPr lang="en-US" altLang="ko-KR" b="1" dirty="0"/>
            </a:b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FDE42A-A526-0801-C2DD-AF14A71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82" y="2828217"/>
            <a:ext cx="5144218" cy="20576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537265-6E3F-A51F-5B4C-2CB7D020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858" y="2752538"/>
            <a:ext cx="2038711" cy="213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17EE4A-7C72-0A3E-67AF-85D8FA902BF7}"/>
              </a:ext>
            </a:extLst>
          </p:cNvPr>
          <p:cNvSpPr txBox="1"/>
          <p:nvPr/>
        </p:nvSpPr>
        <p:spPr>
          <a:xfrm>
            <a:off x="7011731" y="5073003"/>
            <a:ext cx="412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</a:rPr>
              <a:t>스티커 부착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/>
              <a:t>STOP </a:t>
            </a:r>
            <a:r>
              <a:rPr lang="ko-KR" altLang="en-US" b="1" dirty="0"/>
              <a:t>신호를 </a:t>
            </a:r>
            <a:r>
              <a:rPr lang="en-US" altLang="ko-KR" b="1" dirty="0"/>
              <a:t>45</a:t>
            </a:r>
            <a:r>
              <a:rPr lang="ko-KR" altLang="en-US" b="1" dirty="0"/>
              <a:t>마일 제한으로 </a:t>
            </a:r>
            <a:r>
              <a:rPr lang="ko-KR" altLang="en-US" b="1" dirty="0" err="1"/>
              <a:t>오분류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EFA26-8E10-00D4-36E3-078547CD86D9}"/>
              </a:ext>
            </a:extLst>
          </p:cNvPr>
          <p:cNvSpPr txBox="1"/>
          <p:nvPr/>
        </p:nvSpPr>
        <p:spPr>
          <a:xfrm>
            <a:off x="2095995" y="5024419"/>
            <a:ext cx="320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</a:rPr>
              <a:t>노이즈 삽입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/>
              <a:t>Panda</a:t>
            </a:r>
            <a:r>
              <a:rPr lang="ko-KR" altLang="en-US" b="1" dirty="0"/>
              <a:t>를 </a:t>
            </a:r>
            <a:r>
              <a:rPr lang="en-US" altLang="ko-KR" b="1" dirty="0"/>
              <a:t>Gibbon</a:t>
            </a:r>
            <a:r>
              <a:rPr lang="ko-KR" altLang="en-US" b="1" dirty="0"/>
              <a:t>으로 </a:t>
            </a:r>
            <a:r>
              <a:rPr lang="ko-KR" altLang="en-US" b="1" dirty="0" err="1"/>
              <a:t>오분류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701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5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29222" y="1760257"/>
            <a:ext cx="9282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Adversarial Attack </a:t>
            </a:r>
            <a:r>
              <a:rPr lang="ko-KR" altLang="en-US" b="1" dirty="0"/>
              <a:t>분류</a:t>
            </a:r>
            <a:br>
              <a:rPr lang="en-US" altLang="ko-KR" b="1" dirty="0"/>
            </a:br>
            <a:endParaRPr lang="en-US" altLang="ko-KR" b="1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b="1" dirty="0"/>
              <a:t>훈련단계의 공격</a:t>
            </a:r>
            <a:endParaRPr lang="en-US" altLang="ko-KR" b="1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b="1" dirty="0"/>
              <a:t>모델 학습 시 훈련데이터에 </a:t>
            </a:r>
            <a:r>
              <a:rPr lang="en-US" altLang="ko-KR" b="1" dirty="0"/>
              <a:t>Adversarial</a:t>
            </a:r>
            <a:r>
              <a:rPr lang="ko-KR" altLang="en-US" b="1" dirty="0"/>
              <a:t> </a:t>
            </a:r>
            <a:r>
              <a:rPr lang="en-US" altLang="ko-KR" b="1" dirty="0"/>
              <a:t>Example</a:t>
            </a:r>
            <a:r>
              <a:rPr lang="ko-KR" altLang="en-US" b="1" dirty="0"/>
              <a:t> 주입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모델 가중치 파괴</a:t>
            </a: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b="1" dirty="0"/>
              <a:t>검증단계의 공격</a:t>
            </a:r>
            <a:endParaRPr lang="en-US" altLang="ko-KR" b="1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b="1" dirty="0"/>
              <a:t>모델의 오동작을 유도하는 공격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실제 공격에 많이 사용</a:t>
            </a:r>
            <a:endParaRPr lang="en-US" altLang="ko-KR" b="1" dirty="0"/>
          </a:p>
          <a:p>
            <a:pPr lvl="2"/>
            <a:br>
              <a:rPr lang="en-US" altLang="ko-KR" b="1" dirty="0"/>
            </a:br>
            <a:endParaRPr lang="ko-KR" altLang="en-US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B4CDC40-D8B7-121D-564B-59FB37781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12407"/>
              </p:ext>
            </p:extLst>
          </p:nvPr>
        </p:nvGraphicFramePr>
        <p:xfrm>
          <a:off x="2181468" y="4353174"/>
          <a:ext cx="860669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9947">
                  <a:extLst>
                    <a:ext uri="{9D8B030D-6E8A-4147-A177-3AD203B41FA5}">
                      <a16:colId xmlns:a16="http://schemas.microsoft.com/office/drawing/2014/main" val="43300915"/>
                    </a:ext>
                  </a:extLst>
                </a:gridCol>
                <a:gridCol w="2458915">
                  <a:extLst>
                    <a:ext uri="{9D8B030D-6E8A-4147-A177-3AD203B41FA5}">
                      <a16:colId xmlns:a16="http://schemas.microsoft.com/office/drawing/2014/main" val="4118412040"/>
                    </a:ext>
                  </a:extLst>
                </a:gridCol>
                <a:gridCol w="2458915">
                  <a:extLst>
                    <a:ext uri="{9D8B030D-6E8A-4147-A177-3AD203B41FA5}">
                      <a16:colId xmlns:a16="http://schemas.microsoft.com/office/drawing/2014/main" val="3636008655"/>
                    </a:ext>
                  </a:extLst>
                </a:gridCol>
                <a:gridCol w="2458915">
                  <a:extLst>
                    <a:ext uri="{9D8B030D-6E8A-4147-A177-3AD203B41FA5}">
                      <a16:colId xmlns:a16="http://schemas.microsoft.com/office/drawing/2014/main" val="114807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lt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Black-Box</a:t>
                      </a:r>
                      <a:r>
                        <a:rPr lang="ko-KR" altLang="en-US" dirty="0">
                          <a:latin typeface="+mn-lt"/>
                        </a:rPr>
                        <a:t> </a:t>
                      </a:r>
                      <a:r>
                        <a:rPr lang="en-US" altLang="ko-KR" dirty="0">
                          <a:latin typeface="+mn-lt"/>
                        </a:rPr>
                        <a:t>Attack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Grey-Box Attack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White-Box Attack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8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+mn-lt"/>
                        </a:rPr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+mn-lt"/>
                        </a:rPr>
                        <a:t>모델정보</a:t>
                      </a:r>
                      <a:r>
                        <a:rPr lang="en-US" altLang="ko-KR" b="1" dirty="0">
                          <a:latin typeface="+mn-lt"/>
                        </a:rPr>
                        <a:t>X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+mn-lt"/>
                        </a:rPr>
                        <a:t>모델의 부가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+mn-lt"/>
                        </a:rPr>
                        <a:t>모델의 모든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45624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869705-23C0-341A-FF59-382B1D66A573}"/>
              </a:ext>
            </a:extLst>
          </p:cNvPr>
          <p:cNvCxnSpPr>
            <a:cxnSpLocks/>
          </p:cNvCxnSpPr>
          <p:nvPr/>
        </p:nvCxnSpPr>
        <p:spPr>
          <a:xfrm flipH="1">
            <a:off x="3858221" y="5886758"/>
            <a:ext cx="6623234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DEA05F-EEF6-3159-A666-7FFF0830B6DE}"/>
              </a:ext>
            </a:extLst>
          </p:cNvPr>
          <p:cNvSpPr txBox="1"/>
          <p:nvPr/>
        </p:nvSpPr>
        <p:spPr>
          <a:xfrm>
            <a:off x="8705690" y="53645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공격기법 연구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048549-6346-B745-8597-136F949FA616}"/>
              </a:ext>
            </a:extLst>
          </p:cNvPr>
          <p:cNvSpPr txBox="1"/>
          <p:nvPr/>
        </p:nvSpPr>
        <p:spPr>
          <a:xfrm>
            <a:off x="10537921" y="5663979"/>
            <a:ext cx="11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Previous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57148-FE6A-86AD-23A2-F3F5E03596F0}"/>
              </a:ext>
            </a:extLst>
          </p:cNvPr>
          <p:cNvSpPr txBox="1"/>
          <p:nvPr/>
        </p:nvSpPr>
        <p:spPr>
          <a:xfrm>
            <a:off x="2964456" y="5669842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Recent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76415-FA60-0C59-0DE3-7D4296D9ED5C}"/>
              </a:ext>
            </a:extLst>
          </p:cNvPr>
          <p:cNvSpPr txBox="1"/>
          <p:nvPr/>
        </p:nvSpPr>
        <p:spPr>
          <a:xfrm>
            <a:off x="3888235" y="53645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공격기법 적용</a:t>
            </a:r>
          </a:p>
        </p:txBody>
      </p:sp>
    </p:spTree>
    <p:extLst>
      <p:ext uri="{BB962C8B-B14F-4D97-AF65-F5344CB8AC3E}">
        <p14:creationId xmlns:p14="http://schemas.microsoft.com/office/powerpoint/2010/main" val="62633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6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5CF003-BCCD-5BD6-A31D-642FF26B793D}"/>
              </a:ext>
            </a:extLst>
          </p:cNvPr>
          <p:cNvSpPr/>
          <p:nvPr/>
        </p:nvSpPr>
        <p:spPr>
          <a:xfrm>
            <a:off x="6087968" y="2104875"/>
            <a:ext cx="2501281" cy="12404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 </a:t>
            </a:r>
            <a:r>
              <a:rPr lang="ko-KR" altLang="en-US" sz="1600" b="1" dirty="0"/>
              <a:t>공격 데이터</a:t>
            </a:r>
            <a:endParaRPr lang="en-US" altLang="ko-KR" sz="16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436250D-952D-39C3-3283-3307F2778FEE}"/>
              </a:ext>
            </a:extLst>
          </p:cNvPr>
          <p:cNvSpPr/>
          <p:nvPr/>
        </p:nvSpPr>
        <p:spPr>
          <a:xfrm>
            <a:off x="3360954" y="4036476"/>
            <a:ext cx="1531089" cy="56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공격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5794BFD-152D-17C3-BEB5-8A5F6B286FBE}"/>
              </a:ext>
            </a:extLst>
          </p:cNvPr>
          <p:cNvSpPr/>
          <p:nvPr/>
        </p:nvSpPr>
        <p:spPr>
          <a:xfrm>
            <a:off x="3360953" y="4707601"/>
            <a:ext cx="1531089" cy="56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 공격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68A88D1-59C9-C9EE-AC07-95CEB20161CC}"/>
              </a:ext>
            </a:extLst>
          </p:cNvPr>
          <p:cNvSpPr/>
          <p:nvPr/>
        </p:nvSpPr>
        <p:spPr>
          <a:xfrm>
            <a:off x="3360952" y="5376381"/>
            <a:ext cx="1531089" cy="56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공격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BC18585-7206-097B-8799-603B26210035}"/>
              </a:ext>
            </a:extLst>
          </p:cNvPr>
          <p:cNvSpPr/>
          <p:nvPr/>
        </p:nvSpPr>
        <p:spPr>
          <a:xfrm>
            <a:off x="6553195" y="3692458"/>
            <a:ext cx="1531089" cy="26323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공격 </a:t>
            </a:r>
            <a:endParaRPr lang="en-US" altLang="ko-KR" dirty="0"/>
          </a:p>
          <a:p>
            <a:pPr algn="ctr"/>
            <a:r>
              <a:rPr lang="ko-KR" altLang="en-US" dirty="0"/>
              <a:t>내성</a:t>
            </a:r>
            <a:endParaRPr lang="en-US" altLang="ko-KR" dirty="0"/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CC7E7C3-9F5A-3EFA-F0B3-E18603143A48}"/>
              </a:ext>
            </a:extLst>
          </p:cNvPr>
          <p:cNvCxnSpPr>
            <a:cxnSpLocks/>
          </p:cNvCxnSpPr>
          <p:nvPr/>
        </p:nvCxnSpPr>
        <p:spPr>
          <a:xfrm>
            <a:off x="7338609" y="3321405"/>
            <a:ext cx="0" cy="40035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CA3442-8EAD-2201-94B6-B6049A257494}"/>
              </a:ext>
            </a:extLst>
          </p:cNvPr>
          <p:cNvSpPr txBox="1"/>
          <p:nvPr/>
        </p:nvSpPr>
        <p:spPr>
          <a:xfrm>
            <a:off x="7451886" y="3345288"/>
            <a:ext cx="87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Training</a:t>
            </a:r>
            <a:endParaRPr lang="ko-KR" altLang="en-US" sz="1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37541A-A8F2-3429-6BF3-49C6A16E564F}"/>
              </a:ext>
            </a:extLst>
          </p:cNvPr>
          <p:cNvCxnSpPr>
            <a:cxnSpLocks/>
          </p:cNvCxnSpPr>
          <p:nvPr/>
        </p:nvCxnSpPr>
        <p:spPr>
          <a:xfrm>
            <a:off x="5114260" y="4357944"/>
            <a:ext cx="11164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0AE1EB-80B8-7800-28F6-B6ED333CA712}"/>
              </a:ext>
            </a:extLst>
          </p:cNvPr>
          <p:cNvCxnSpPr>
            <a:cxnSpLocks/>
          </p:cNvCxnSpPr>
          <p:nvPr/>
        </p:nvCxnSpPr>
        <p:spPr>
          <a:xfrm>
            <a:off x="8323856" y="4334907"/>
            <a:ext cx="11164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D02A75-827A-A453-36D2-187689469F71}"/>
              </a:ext>
            </a:extLst>
          </p:cNvPr>
          <p:cNvSpPr/>
          <p:nvPr/>
        </p:nvSpPr>
        <p:spPr>
          <a:xfrm>
            <a:off x="9745436" y="4032669"/>
            <a:ext cx="1531089" cy="56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공격실패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5A7197-E852-39A7-1A80-262D79B61549}"/>
              </a:ext>
            </a:extLst>
          </p:cNvPr>
          <p:cNvCxnSpPr>
            <a:cxnSpLocks/>
          </p:cNvCxnSpPr>
          <p:nvPr/>
        </p:nvCxnSpPr>
        <p:spPr>
          <a:xfrm>
            <a:off x="5114260" y="4967544"/>
            <a:ext cx="11164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E95B1A-8A04-19E8-AAC9-57E0D25DFA96}"/>
              </a:ext>
            </a:extLst>
          </p:cNvPr>
          <p:cNvCxnSpPr>
            <a:cxnSpLocks/>
          </p:cNvCxnSpPr>
          <p:nvPr/>
        </p:nvCxnSpPr>
        <p:spPr>
          <a:xfrm>
            <a:off x="8323856" y="4944507"/>
            <a:ext cx="11164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A3A296-298A-B034-449E-838184C43DAC}"/>
              </a:ext>
            </a:extLst>
          </p:cNvPr>
          <p:cNvCxnSpPr>
            <a:cxnSpLocks/>
          </p:cNvCxnSpPr>
          <p:nvPr/>
        </p:nvCxnSpPr>
        <p:spPr>
          <a:xfrm>
            <a:off x="5114260" y="5648028"/>
            <a:ext cx="11164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D6C404-5E5B-832E-0917-2204E85EB0B7}"/>
              </a:ext>
            </a:extLst>
          </p:cNvPr>
          <p:cNvCxnSpPr>
            <a:cxnSpLocks/>
          </p:cNvCxnSpPr>
          <p:nvPr/>
        </p:nvCxnSpPr>
        <p:spPr>
          <a:xfrm>
            <a:off x="8323856" y="5624991"/>
            <a:ext cx="11164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D39A3C4-9A70-4237-8531-52A7CA81593F}"/>
              </a:ext>
            </a:extLst>
          </p:cNvPr>
          <p:cNvSpPr/>
          <p:nvPr/>
        </p:nvSpPr>
        <p:spPr>
          <a:xfrm>
            <a:off x="9745436" y="4707600"/>
            <a:ext cx="1531089" cy="56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공격성공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B70C6F8-8D5C-3C33-ADDE-67D390B20404}"/>
              </a:ext>
            </a:extLst>
          </p:cNvPr>
          <p:cNvSpPr/>
          <p:nvPr/>
        </p:nvSpPr>
        <p:spPr>
          <a:xfrm>
            <a:off x="9745435" y="5350749"/>
            <a:ext cx="1531089" cy="56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공격성공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A98032-2F25-8F19-4F6A-22C653693B00}"/>
              </a:ext>
            </a:extLst>
          </p:cNvPr>
          <p:cNvSpPr txBox="1"/>
          <p:nvPr/>
        </p:nvSpPr>
        <p:spPr>
          <a:xfrm>
            <a:off x="466053" y="177145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Adversarial Attack </a:t>
            </a:r>
            <a:r>
              <a:rPr lang="ko-KR" altLang="en-US" b="1" dirty="0"/>
              <a:t>방어기법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Adversarial Training(</a:t>
            </a:r>
            <a:r>
              <a:rPr lang="ko-KR" altLang="en-US" b="1" dirty="0"/>
              <a:t>적대적 훈련</a:t>
            </a:r>
            <a:r>
              <a:rPr lang="en-US" altLang="ko-KR" b="1" dirty="0"/>
              <a:t>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8FF68C8-A160-2F03-A3D5-51D254A9E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54" b="33811"/>
          <a:stretch/>
        </p:blipFill>
        <p:spPr>
          <a:xfrm>
            <a:off x="6356591" y="2432660"/>
            <a:ext cx="2039011" cy="8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7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Contributions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29222" y="2137811"/>
            <a:ext cx="96699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현재 적대적 공격 방어기법에 대한 한계</a:t>
            </a: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b="1" dirty="0"/>
              <a:t>특정 공격에 대해서만 방어가능</a:t>
            </a:r>
            <a:br>
              <a:rPr lang="en-US" altLang="ko-KR" b="1" dirty="0"/>
            </a:br>
            <a:endParaRPr lang="en-US" altLang="ko-KR" b="1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b="1" dirty="0"/>
              <a:t>모델 성능 감소</a:t>
            </a:r>
            <a:br>
              <a:rPr lang="en-US" altLang="ko-KR" b="1" dirty="0"/>
            </a:br>
            <a:endParaRPr lang="en-US" altLang="ko-KR" b="1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b="1" dirty="0">
                <a:sym typeface="Wingdings" panose="05000000000000000000" pitchFamily="2" charset="2"/>
              </a:rPr>
              <a:t>적대적공격의 뚜렷한 결정경계</a:t>
            </a:r>
            <a:r>
              <a:rPr lang="en-US" altLang="ko-KR" b="1" dirty="0">
                <a:sym typeface="Wingdings" panose="05000000000000000000" pitchFamily="2" charset="2"/>
              </a:rPr>
              <a:t>(Decision Boundary)</a:t>
            </a:r>
            <a:r>
              <a:rPr lang="ko-KR" altLang="en-US" b="1" dirty="0">
                <a:sym typeface="Wingdings" panose="05000000000000000000" pitchFamily="2" charset="2"/>
              </a:rPr>
              <a:t>구분 불가 </a:t>
            </a:r>
            <a:r>
              <a:rPr lang="en-US" altLang="ko-KR" b="1" dirty="0">
                <a:sym typeface="Wingdings" panose="05000000000000000000" pitchFamily="2" charset="2"/>
              </a:rPr>
              <a:t>( ∵</a:t>
            </a:r>
            <a:r>
              <a:rPr lang="ko-KR" altLang="en-US" b="1" dirty="0">
                <a:sym typeface="Wingdings" panose="05000000000000000000" pitchFamily="2" charset="2"/>
              </a:rPr>
              <a:t>고차원적인 특성 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b="1" dirty="0">
                <a:sym typeface="Wingdings" panose="05000000000000000000" pitchFamily="2" charset="2"/>
              </a:rPr>
              <a:t>어떤 공격이 들어올지 모르면 방어 불가능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실질적으로 상용화 어려움</a:t>
            </a:r>
            <a:b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182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8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Contributions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82D62A-65FA-E0D9-6670-35E51548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5" y="3669917"/>
            <a:ext cx="1202686" cy="3112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522ABB-C16B-5F77-A244-BE8C8CD6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8" y="1791675"/>
            <a:ext cx="3753394" cy="2168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B7D30E-809C-115B-2288-D9CD438BD334}"/>
              </a:ext>
            </a:extLst>
          </p:cNvPr>
          <p:cNvSpPr txBox="1"/>
          <p:nvPr/>
        </p:nvSpPr>
        <p:spPr>
          <a:xfrm>
            <a:off x="452199" y="4323856"/>
            <a:ext cx="46330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적대적 공격에 대한 </a:t>
            </a:r>
            <a:r>
              <a:rPr lang="ko-KR" altLang="en-US" b="1" dirty="0" err="1"/>
              <a:t>오분류</a:t>
            </a:r>
            <a:r>
              <a:rPr lang="ko-KR" altLang="en-US" b="1" dirty="0"/>
              <a:t> 패턴 분석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b="1" dirty="0">
                <a:sym typeface="Wingdings" panose="05000000000000000000" pitchFamily="2" charset="2"/>
              </a:rPr>
              <a:t>찾아낸 적대적 공격의 결정경계가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ko-KR" altLang="en-US" b="1" dirty="0">
                <a:sym typeface="Wingdings" panose="05000000000000000000" pitchFamily="2" charset="2"/>
              </a:rPr>
              <a:t>다른 공격에도 비슷한 점이 있는지 검증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32395-5D2C-D0B5-EFC0-C1288969664B}"/>
              </a:ext>
            </a:extLst>
          </p:cNvPr>
          <p:cNvSpPr txBox="1"/>
          <p:nvPr/>
        </p:nvSpPr>
        <p:spPr>
          <a:xfrm>
            <a:off x="6293505" y="4289021"/>
            <a:ext cx="5274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b="1" dirty="0"/>
              <a:t>적대적 공격 이미지를 반영하여 훈련</a:t>
            </a:r>
            <a:br>
              <a:rPr lang="en-US" altLang="ko-KR" b="1" dirty="0"/>
            </a:b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ko-KR" altLang="en-US" b="1">
                <a:sym typeface="Wingdings" panose="05000000000000000000" pitchFamily="2" charset="2"/>
              </a:rPr>
              <a:t>여러 </a:t>
            </a:r>
            <a:r>
              <a:rPr lang="ko-KR" altLang="en-US" b="1"/>
              <a:t>공격에 </a:t>
            </a:r>
            <a:r>
              <a:rPr lang="ko-KR" altLang="en-US" b="1" dirty="0"/>
              <a:t>내성 효과를 가지는 모델 구축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/>
            </a:b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CCD56A-27B3-6C82-D67D-B80EB6D76F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0"/>
          <a:stretch/>
        </p:blipFill>
        <p:spPr>
          <a:xfrm>
            <a:off x="2081534" y="2264815"/>
            <a:ext cx="1356544" cy="13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3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9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Contributions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82D62A-65FA-E0D9-6670-35E51548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57" y="3617007"/>
            <a:ext cx="1553803" cy="4021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522ABB-C16B-5F77-A244-BE8C8CD6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16" y="1574518"/>
            <a:ext cx="2689366" cy="1554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B7D30E-809C-115B-2288-D9CD438BD334}"/>
              </a:ext>
            </a:extLst>
          </p:cNvPr>
          <p:cNvSpPr txBox="1"/>
          <p:nvPr/>
        </p:nvSpPr>
        <p:spPr>
          <a:xfrm>
            <a:off x="452199" y="4323856"/>
            <a:ext cx="3464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b="1" dirty="0"/>
              <a:t>입력데이터의 공격여부 구분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 err="1"/>
              <a:t>정상이미지</a:t>
            </a:r>
            <a:r>
              <a:rPr lang="ko-KR" altLang="en-US" b="1" dirty="0"/>
              <a:t> </a:t>
            </a:r>
            <a:r>
              <a:rPr lang="en-US" altLang="ko-KR" b="1" dirty="0"/>
              <a:t>vs </a:t>
            </a:r>
            <a:r>
              <a:rPr lang="ko-KR" altLang="en-US" b="1" dirty="0" err="1"/>
              <a:t>공격이미지</a:t>
            </a:r>
            <a:r>
              <a:rPr lang="en-US" altLang="ko-KR" b="1" dirty="0"/>
              <a:t>)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32395-5D2C-D0B5-EFC0-C1288969664B}"/>
              </a:ext>
            </a:extLst>
          </p:cNvPr>
          <p:cNvSpPr txBox="1"/>
          <p:nvPr/>
        </p:nvSpPr>
        <p:spPr>
          <a:xfrm>
            <a:off x="6422493" y="4323856"/>
            <a:ext cx="5331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altLang="ko-KR" b="1" dirty="0">
                <a:sym typeface="Wingdings" panose="05000000000000000000" pitchFamily="2" charset="2"/>
              </a:rPr>
              <a:t>Black-Box </a:t>
            </a:r>
            <a:r>
              <a:rPr lang="ko-KR" altLang="en-US" b="1" dirty="0">
                <a:sym typeface="Wingdings" panose="05000000000000000000" pitchFamily="2" charset="2"/>
              </a:rPr>
              <a:t>및 </a:t>
            </a:r>
            <a:r>
              <a:rPr lang="en-US" altLang="ko-KR" b="1" dirty="0">
                <a:sym typeface="Wingdings" panose="05000000000000000000" pitchFamily="2" charset="2"/>
              </a:rPr>
              <a:t>Grey-Box </a:t>
            </a:r>
            <a:r>
              <a:rPr lang="ko-KR" altLang="en-US" b="1" dirty="0">
                <a:sym typeface="Wingdings" panose="05000000000000000000" pitchFamily="2" charset="2"/>
              </a:rPr>
              <a:t>환경에서의 모델 방어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(g</a:t>
            </a:r>
            <a:r>
              <a:rPr lang="ko-KR" altLang="en-US" b="1" dirty="0">
                <a:sym typeface="Wingdings" panose="05000000000000000000" pitchFamily="2" charset="2"/>
              </a:rPr>
              <a:t>함수의 암호화로 인한 기울기 접근 불가능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F4B89-DA4D-49DB-AB8F-99607743D9C0}"/>
              </a:ext>
            </a:extLst>
          </p:cNvPr>
          <p:cNvSpPr txBox="1"/>
          <p:nvPr/>
        </p:nvSpPr>
        <p:spPr>
          <a:xfrm>
            <a:off x="2473586" y="2956751"/>
            <a:ext cx="590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ym typeface="Wingdings" panose="05000000000000000000" pitchFamily="2" charset="2"/>
              </a:rPr>
              <a:t>+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6B9DD7-4DFB-4C16-8F79-47A8929C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93" y="1262168"/>
            <a:ext cx="4402550" cy="2543951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F1F85A45-F2A5-BAB1-34DD-C0B79CAAE594}"/>
              </a:ext>
            </a:extLst>
          </p:cNvPr>
          <p:cNvSpPr/>
          <p:nvPr/>
        </p:nvSpPr>
        <p:spPr>
          <a:xfrm>
            <a:off x="8702147" y="2342814"/>
            <a:ext cx="560121" cy="605227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8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999</Words>
  <Application>Microsoft Office PowerPoint</Application>
  <PresentationFormat>와이드스크린</PresentationFormat>
  <Paragraphs>274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Cambria Math</vt:lpstr>
      <vt:lpstr>Raleway</vt:lpstr>
      <vt:lpstr>times</vt:lpstr>
      <vt:lpstr>Wingdings</vt:lpstr>
      <vt:lpstr>Office 테마</vt:lpstr>
      <vt:lpstr>Paper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model for  resistance to multi adversarial attacks</dc:title>
  <dc:creator>홍인표</dc:creator>
  <cp:lastModifiedBy>HongInpyoi</cp:lastModifiedBy>
  <cp:revision>61</cp:revision>
  <dcterms:created xsi:type="dcterms:W3CDTF">2022-04-27T07:26:45Z</dcterms:created>
  <dcterms:modified xsi:type="dcterms:W3CDTF">2022-06-01T19:27:19Z</dcterms:modified>
</cp:coreProperties>
</file>