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40"/>
  </p:notes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2" r:id="rId20"/>
    <p:sldId id="304" r:id="rId21"/>
    <p:sldId id="305" r:id="rId22"/>
    <p:sldId id="306" r:id="rId23"/>
    <p:sldId id="308" r:id="rId24"/>
    <p:sldId id="307" r:id="rId25"/>
    <p:sldId id="309" r:id="rId26"/>
    <p:sldId id="310" r:id="rId27"/>
    <p:sldId id="311" r:id="rId28"/>
    <p:sldId id="315" r:id="rId29"/>
    <p:sldId id="312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269" r:id="rId39"/>
  </p:sldIdLst>
  <p:sldSz cx="12192000" cy="6858000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176" y="2447473"/>
            <a:ext cx="9527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Dive into Deep Learning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05455" y="3647802"/>
            <a:ext cx="4381089" cy="35269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 – Computer Vision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0A812-87AD-40DF-869F-98A337A923E0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1210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212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Fine Tuning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6B8997-CF76-45F8-AEEF-4AA19AF6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3040300"/>
            <a:ext cx="9788102" cy="35949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4E4A26-D52C-434E-8C55-14D36EC8BE3F}"/>
              </a:ext>
            </a:extLst>
          </p:cNvPr>
          <p:cNvSpPr txBox="1"/>
          <p:nvPr/>
        </p:nvSpPr>
        <p:spPr>
          <a:xfrm>
            <a:off x="762667" y="1292569"/>
            <a:ext cx="8901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데이터가 작을수록 데이터에 </a:t>
            </a:r>
            <a:r>
              <a:rPr lang="en-US" altLang="ko-KR" dirty="0"/>
              <a:t>overfit</a:t>
            </a:r>
            <a:r>
              <a:rPr lang="ko-KR" altLang="en-US" dirty="0"/>
              <a:t>될 가능성이 커지게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>
                <a:solidFill>
                  <a:srgbClr val="FF0000"/>
                </a:solidFill>
              </a:rPr>
              <a:t>기존의 </a:t>
            </a:r>
            <a:r>
              <a:rPr lang="en-US" altLang="ko-KR" dirty="0">
                <a:solidFill>
                  <a:srgbClr val="FF0000"/>
                </a:solidFill>
              </a:rPr>
              <a:t>Dataset</a:t>
            </a:r>
            <a:r>
              <a:rPr lang="ko-KR" altLang="en-US" dirty="0">
                <a:solidFill>
                  <a:srgbClr val="FF0000"/>
                </a:solidFill>
              </a:rPr>
              <a:t> 학습이 잘된 모델을 </a:t>
            </a:r>
            <a:r>
              <a:rPr lang="en-US" altLang="ko-KR" dirty="0">
                <a:solidFill>
                  <a:srgbClr val="FF0000"/>
                </a:solidFill>
              </a:rPr>
              <a:t>New Dataset</a:t>
            </a:r>
            <a:r>
              <a:rPr lang="ko-KR" altLang="en-US" dirty="0">
                <a:solidFill>
                  <a:srgbClr val="FF0000"/>
                </a:solidFill>
              </a:rPr>
              <a:t>에 맞게 미세조정</a:t>
            </a:r>
            <a:r>
              <a:rPr lang="ko-KR" altLang="en-US" dirty="0"/>
              <a:t>을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Dataset</a:t>
            </a:r>
            <a:r>
              <a:rPr lang="ko-KR" altLang="en-US" dirty="0"/>
              <a:t>과 관련이 없더라도 일반적인 이미지를 식별하는데 도움이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19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1210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212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Fine Tuning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E4A26-D52C-434E-8C55-14D36EC8BE3F}"/>
              </a:ext>
            </a:extLst>
          </p:cNvPr>
          <p:cNvSpPr txBox="1"/>
          <p:nvPr/>
        </p:nvSpPr>
        <p:spPr>
          <a:xfrm>
            <a:off x="495607" y="1573923"/>
            <a:ext cx="798167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세가지 전략</a:t>
            </a:r>
            <a:endParaRPr lang="en-US" altLang="ko-KR" sz="2200" b="1" dirty="0"/>
          </a:p>
          <a:p>
            <a:endParaRPr lang="en-US" altLang="ko-KR" sz="2200" b="1" dirty="0"/>
          </a:p>
          <a:p>
            <a:endParaRPr lang="en-US" altLang="ko-KR" sz="2200" b="1" dirty="0"/>
          </a:p>
          <a:p>
            <a:pPr marL="457200" indent="-457200">
              <a:buAutoNum type="arabicPeriod"/>
            </a:pPr>
            <a:r>
              <a:rPr lang="ko-KR" altLang="en-US" sz="2200" dirty="0"/>
              <a:t>전부 새롭게 학습</a:t>
            </a: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특징 추출부분도 조금 수정 후</a:t>
            </a:r>
            <a:endParaRPr lang="en-US" altLang="ko-KR" sz="2200" dirty="0"/>
          </a:p>
          <a:p>
            <a:r>
              <a:rPr lang="en-US" altLang="ko-KR" sz="2200" dirty="0"/>
              <a:t>     Classifier</a:t>
            </a:r>
            <a:r>
              <a:rPr lang="ko-KR" altLang="en-US" sz="2200" dirty="0"/>
              <a:t>를 새롭게 학습</a:t>
            </a:r>
            <a:endParaRPr lang="en-US" altLang="ko-KR" sz="2200" dirty="0"/>
          </a:p>
          <a:p>
            <a:endParaRPr lang="en-US" altLang="ko-KR" sz="2200" dirty="0"/>
          </a:p>
          <a:p>
            <a:pPr marL="457200" indent="-457200">
              <a:buAutoNum type="arabicPeriod" startAt="3"/>
            </a:pPr>
            <a:r>
              <a:rPr lang="en-US" altLang="ko-KR" sz="2200" dirty="0"/>
              <a:t>Classifier</a:t>
            </a:r>
            <a:r>
              <a:rPr lang="ko-KR" altLang="en-US" sz="2200" dirty="0"/>
              <a:t>만 새롭게 학습</a:t>
            </a:r>
            <a:endParaRPr lang="en-US" altLang="ko-KR" sz="2200" dirty="0"/>
          </a:p>
          <a:p>
            <a:pPr marL="457200" indent="-457200">
              <a:buAutoNum type="arabicPeriod" startAt="3"/>
            </a:pPr>
            <a:endParaRPr lang="en-US" altLang="ko-KR" sz="2200" dirty="0"/>
          </a:p>
          <a:p>
            <a:pPr marL="457200" indent="-457200">
              <a:buAutoNum type="arabicPeriod" startAt="3"/>
            </a:pPr>
            <a:endParaRPr lang="en-US" altLang="ko-KR" sz="2200" dirty="0"/>
          </a:p>
          <a:p>
            <a:pPr marL="457200" indent="-457200">
              <a:buAutoNum type="arabicPeriod" startAt="3"/>
            </a:pPr>
            <a:endParaRPr lang="en-US" altLang="ko-KR" sz="2200" dirty="0"/>
          </a:p>
          <a:p>
            <a:pPr marL="457200" indent="-457200">
              <a:buAutoNum type="arabicPeriod" startAt="3"/>
            </a:pPr>
            <a:endParaRPr lang="en-US" altLang="ko-KR" sz="2200" dirty="0"/>
          </a:p>
          <a:p>
            <a:r>
              <a:rPr lang="ko-KR" altLang="en-US" sz="2200" dirty="0">
                <a:solidFill>
                  <a:srgbClr val="FF0000"/>
                </a:solidFill>
              </a:rPr>
              <a:t>주의 </a:t>
            </a:r>
            <a:r>
              <a:rPr lang="en-US" altLang="ko-KR" sz="2200" dirty="0">
                <a:solidFill>
                  <a:srgbClr val="FF0000"/>
                </a:solidFill>
              </a:rPr>
              <a:t>: learning rate</a:t>
            </a:r>
            <a:r>
              <a:rPr lang="ko-KR" altLang="en-US" sz="2200" dirty="0">
                <a:solidFill>
                  <a:srgbClr val="FF0000"/>
                </a:solidFill>
              </a:rPr>
              <a:t>를 작게 설정</a:t>
            </a:r>
            <a:r>
              <a:rPr lang="ko-KR" altLang="en-US" sz="2200" dirty="0"/>
              <a:t>한다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        </a:t>
            </a:r>
            <a:r>
              <a:rPr lang="ko-KR" altLang="en-US" sz="2200" dirty="0"/>
              <a:t>크게 설정했을 경우 이전의 학습 내용이 날라갈 수 있다</a:t>
            </a:r>
            <a:r>
              <a:rPr lang="en-US" altLang="ko-KR" sz="2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374AD6-04FF-4E83-9B43-9C169227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565" y="1421530"/>
            <a:ext cx="5791892" cy="422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2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071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75837"/>
            <a:ext cx="303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Detection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E4A26-D52C-434E-8C55-14D36EC8BE3F}"/>
              </a:ext>
            </a:extLst>
          </p:cNvPr>
          <p:cNvSpPr txBox="1"/>
          <p:nvPr/>
        </p:nvSpPr>
        <p:spPr>
          <a:xfrm>
            <a:off x="495607" y="2174810"/>
            <a:ext cx="4858894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Object Detection</a:t>
            </a:r>
          </a:p>
          <a:p>
            <a:r>
              <a:rPr lang="ko-KR" altLang="en-US" sz="2200" dirty="0"/>
              <a:t>주요 대상의 위치를 파악하는 것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객체를 감지할 때에는 </a:t>
            </a:r>
            <a:endParaRPr lang="en-US" altLang="ko-KR" sz="2200" dirty="0"/>
          </a:p>
          <a:p>
            <a:r>
              <a:rPr lang="en-US" altLang="ko-KR" sz="2200" dirty="0">
                <a:solidFill>
                  <a:srgbClr val="FF0000"/>
                </a:solidFill>
              </a:rPr>
              <a:t>Bounding Box</a:t>
            </a:r>
            <a:r>
              <a:rPr lang="ko-KR" altLang="en-US" sz="2200" dirty="0">
                <a:solidFill>
                  <a:srgbClr val="FF0000"/>
                </a:solidFill>
              </a:rPr>
              <a:t>로 타겟의 위치</a:t>
            </a:r>
            <a:r>
              <a:rPr lang="ko-KR" altLang="en-US" sz="2200" dirty="0"/>
              <a:t>를 표현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Bounding Box = (cx, cy, w, h)</a:t>
            </a:r>
            <a:r>
              <a:rPr lang="ko-KR" altLang="en-US" sz="2200" dirty="0"/>
              <a:t>로 표현</a:t>
            </a:r>
            <a:endParaRPr lang="en-US" altLang="ko-KR" sz="2200" dirty="0"/>
          </a:p>
          <a:p>
            <a:r>
              <a:rPr lang="en-US" altLang="ko-KR" sz="2200" dirty="0"/>
              <a:t>Box</a:t>
            </a:r>
            <a:r>
              <a:rPr lang="ko-KR" altLang="en-US" sz="2200" dirty="0"/>
              <a:t>의 중심 좌표 </a:t>
            </a:r>
            <a:r>
              <a:rPr lang="en-US" altLang="ko-KR" sz="2200" dirty="0"/>
              <a:t>: cx, cy</a:t>
            </a:r>
          </a:p>
          <a:p>
            <a:r>
              <a:rPr lang="en-US" altLang="ko-KR" sz="2200" dirty="0"/>
              <a:t>Box</a:t>
            </a:r>
            <a:r>
              <a:rPr lang="ko-KR" altLang="en-US" sz="2200" dirty="0"/>
              <a:t>의 가로 세로 길이 </a:t>
            </a:r>
            <a:r>
              <a:rPr lang="en-US" altLang="ko-KR" sz="2200" dirty="0"/>
              <a:t>: w, 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6D7AA6-7DE1-4574-BCF2-1F4DF836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85" y="1573923"/>
            <a:ext cx="5692788" cy="419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0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071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75837"/>
            <a:ext cx="303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Detection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E4A26-D52C-434E-8C55-14D36EC8BE3F}"/>
              </a:ext>
            </a:extLst>
          </p:cNvPr>
          <p:cNvSpPr txBox="1"/>
          <p:nvPr/>
        </p:nvSpPr>
        <p:spPr>
          <a:xfrm>
            <a:off x="495607" y="1620810"/>
            <a:ext cx="5749010" cy="395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Anchor Boxes</a:t>
            </a:r>
          </a:p>
          <a:p>
            <a:endParaRPr lang="en-US" altLang="ko-KR" sz="2500" b="1" dirty="0"/>
          </a:p>
          <a:p>
            <a:r>
              <a:rPr lang="ko-KR" altLang="en-US" sz="2200" dirty="0"/>
              <a:t>각 픽셀을 중앙에 두고</a:t>
            </a:r>
            <a:endParaRPr lang="en-US" altLang="ko-KR" sz="2200" dirty="0"/>
          </a:p>
          <a:p>
            <a:r>
              <a:rPr lang="ko-KR" altLang="en-US" sz="2200" dirty="0"/>
              <a:t>크기와 종횡비가 서로 다른 </a:t>
            </a:r>
            <a:r>
              <a:rPr lang="en-US" altLang="ko-KR" sz="2200" dirty="0"/>
              <a:t>Bounding Boxes</a:t>
            </a:r>
          </a:p>
          <a:p>
            <a:endParaRPr lang="en-US" altLang="ko-KR" sz="2200" dirty="0"/>
          </a:p>
          <a:p>
            <a:r>
              <a:rPr lang="en-US" altLang="ko-KR" sz="2200" dirty="0"/>
              <a:t>Anchor Boxes</a:t>
            </a:r>
            <a:r>
              <a:rPr lang="ko-KR" altLang="en-US" sz="2200" dirty="0"/>
              <a:t>를 통해 객체를 감지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500" b="1" dirty="0"/>
              <a:t>Ground Truth Bounding Box</a:t>
            </a:r>
          </a:p>
          <a:p>
            <a:endParaRPr lang="en-US" altLang="ko-KR" sz="2200" dirty="0"/>
          </a:p>
          <a:p>
            <a:r>
              <a:rPr lang="ko-KR" altLang="en-US" sz="2200" dirty="0"/>
              <a:t>실제 정답의 타겟 박스</a:t>
            </a:r>
            <a:r>
              <a:rPr lang="en-US" altLang="ko-KR" sz="2200" dirty="0"/>
              <a:t>(</a:t>
            </a:r>
            <a:r>
              <a:rPr lang="ko-KR" altLang="en-US" sz="2200" dirty="0"/>
              <a:t>학습을 할 때 사용</a:t>
            </a:r>
            <a:r>
              <a:rPr lang="en-US" altLang="ko-KR" sz="22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AB1249-60F6-45DB-93F2-897C6B08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17" y="1511767"/>
            <a:ext cx="5384537" cy="41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071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75837"/>
            <a:ext cx="303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Detection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E4A26-D52C-434E-8C55-14D36EC8BE3F}"/>
              </a:ext>
            </a:extLst>
          </p:cNvPr>
          <p:cNvSpPr txBox="1"/>
          <p:nvPr/>
        </p:nvSpPr>
        <p:spPr>
          <a:xfrm>
            <a:off x="495607" y="2321004"/>
            <a:ext cx="614142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IoU ; Intersection over Union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2</a:t>
            </a:r>
            <a:r>
              <a:rPr lang="ko-KR" altLang="en-US" sz="2200" dirty="0"/>
              <a:t>개의 </a:t>
            </a:r>
            <a:r>
              <a:rPr lang="en-US" altLang="ko-KR" sz="2200" dirty="0"/>
              <a:t>bounding box</a:t>
            </a:r>
            <a:r>
              <a:rPr lang="ko-KR" altLang="en-US" sz="2200" dirty="0"/>
              <a:t>의 유사성을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전체 면적에서 겹치는 면적의 비율을 통해 측정</a:t>
            </a:r>
            <a:endParaRPr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3800C2-CD2B-475D-8DD2-AF00CC4E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86" y="1419043"/>
            <a:ext cx="4093996" cy="43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2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071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75837"/>
            <a:ext cx="303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Detection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5F7B81-5BE6-410A-80F3-DBC3DF57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7" y="1558312"/>
            <a:ext cx="5600393" cy="3902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8105F0-B55E-4ECE-8EA3-EF3AED1925B5}"/>
                  </a:ext>
                </a:extLst>
              </p:cNvPr>
              <p:cNvSpPr txBox="1"/>
              <p:nvPr/>
            </p:nvSpPr>
            <p:spPr>
              <a:xfrm>
                <a:off x="6132498" y="1195800"/>
                <a:ext cx="5764976" cy="4627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Truth Box</a:t>
                </a:r>
                <a:r>
                  <a:rPr lang="ko-KR" altLang="en-US" sz="2400" b="1" dirty="0"/>
                  <a:t>와 유사한 </a:t>
                </a:r>
                <a:r>
                  <a:rPr lang="en-US" altLang="ko-KR" sz="2400" b="1" dirty="0"/>
                  <a:t>Anchor Box </a:t>
                </a:r>
                <a:r>
                  <a:rPr lang="ko-KR" altLang="en-US" sz="2400" b="1" dirty="0"/>
                  <a:t>탐색</a:t>
                </a:r>
                <a:endParaRPr lang="en-US" altLang="ko-KR" sz="2400" b="1" dirty="0"/>
              </a:p>
              <a:p>
                <a:endParaRPr lang="en-US" altLang="ko-KR" dirty="0"/>
              </a:p>
              <a:p>
                <a:r>
                  <a:rPr lang="en-US" altLang="ko-KR" dirty="0"/>
                  <a:t>IoU</a:t>
                </a:r>
                <a:r>
                  <a:rPr lang="ko-KR" altLang="en-US" dirty="0"/>
                  <a:t>가 기록된 행렬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행렬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에서 가장 큰 값을 기록</a:t>
                </a:r>
                <a:endParaRPr lang="en-US" altLang="ko-KR" dirty="0"/>
              </a:p>
              <a:p>
                <a:r>
                  <a:rPr lang="en-US" altLang="ko-KR" dirty="0"/>
                  <a:t>     </a:t>
                </a:r>
                <a:r>
                  <a:rPr lang="en-US" altLang="ko-KR" sz="1500" u="sng" dirty="0">
                    <a:solidFill>
                      <a:srgbClr val="0070C0"/>
                    </a:solidFill>
                  </a:rPr>
                  <a:t>Thresh hold </a:t>
                </a:r>
                <a:r>
                  <a:rPr lang="ko-KR" altLang="en-US" sz="1500" u="sng" dirty="0">
                    <a:solidFill>
                      <a:srgbClr val="0070C0"/>
                    </a:solidFill>
                  </a:rPr>
                  <a:t>값을 이용해 기록 여부 결정</a:t>
                </a:r>
                <a:endParaRPr lang="en-US" altLang="ko-KR" sz="1500" u="sng" dirty="0">
                  <a:solidFill>
                    <a:srgbClr val="0070C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r>
                  <a:rPr lang="en-US" altLang="ko-KR" dirty="0"/>
                  <a:t>2.  </a:t>
                </a:r>
                <a:r>
                  <a:rPr lang="ko-KR" altLang="en-US" dirty="0"/>
                  <a:t>큰 값의 행과 열을 제거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 startAt="3"/>
                </a:pPr>
                <a:r>
                  <a:rPr lang="en-US" altLang="ko-KR" dirty="0"/>
                  <a:t>1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를 반복하여 모두 제거되면 종료</a:t>
                </a:r>
                <a:endParaRPr lang="en-US" altLang="ko-KR" dirty="0"/>
              </a:p>
              <a:p>
                <a:pPr marL="342900" indent="-342900">
                  <a:buAutoNum type="arabicPeriod" startAt="3"/>
                </a:pP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1" dirty="0"/>
                  <a:t>Example)</a:t>
                </a:r>
              </a:p>
              <a:p>
                <a:endParaRPr lang="en-US" altLang="ko-K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왔을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찾고</a:t>
                </a:r>
                <a:r>
                  <a:rPr lang="en-US" altLang="ko-KR" dirty="0"/>
                  <a:t>, Positive Box</a:t>
                </a:r>
                <a:r>
                  <a:rPr lang="ko-KR" altLang="en-US" dirty="0"/>
                  <a:t>로 분류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왔을 경우 관련된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가 없어 </a:t>
                </a:r>
                <a:r>
                  <a:rPr lang="en-US" altLang="ko-KR" dirty="0"/>
                  <a:t>Negative Box</a:t>
                </a:r>
                <a:r>
                  <a:rPr lang="ko-KR" altLang="en-US" dirty="0"/>
                  <a:t>로 분류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8105F0-B55E-4ECE-8EA3-EF3AED192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498" y="1195800"/>
                <a:ext cx="5764976" cy="4627036"/>
              </a:xfrm>
              <a:prstGeom prst="rect">
                <a:avLst/>
              </a:prstGeom>
              <a:blipFill>
                <a:blip r:embed="rId3"/>
                <a:stretch>
                  <a:fillRect l="-1691" t="-1054" b="-1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42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071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75837"/>
            <a:ext cx="303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Detection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105F0-B55E-4ECE-8EA3-EF3AED1925B5}"/>
              </a:ext>
            </a:extLst>
          </p:cNvPr>
          <p:cNvSpPr txBox="1"/>
          <p:nvPr/>
        </p:nvSpPr>
        <p:spPr>
          <a:xfrm>
            <a:off x="495607" y="1241816"/>
            <a:ext cx="933999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NMS ; Non-Max suppression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b="1" dirty="0"/>
              <a:t>‘</a:t>
            </a:r>
            <a:r>
              <a:rPr lang="ko-KR" altLang="en-US" b="1" dirty="0"/>
              <a:t>비</a:t>
            </a:r>
            <a:r>
              <a:rPr lang="en-US" altLang="ko-KR" b="1" dirty="0"/>
              <a:t>–</a:t>
            </a:r>
            <a:r>
              <a:rPr lang="ko-KR" altLang="en-US" b="1" dirty="0"/>
              <a:t>최대 억제</a:t>
            </a:r>
            <a:r>
              <a:rPr lang="en-US" altLang="ko-KR" b="1" dirty="0"/>
              <a:t>’</a:t>
            </a:r>
            <a:r>
              <a:rPr lang="ko-KR" altLang="en-US" b="1" dirty="0"/>
              <a:t>로 최대가 아닌 </a:t>
            </a:r>
            <a:r>
              <a:rPr lang="en-US" altLang="ko-KR" b="1" dirty="0"/>
              <a:t>IoU</a:t>
            </a:r>
            <a:r>
              <a:rPr lang="ko-KR" altLang="en-US" b="1" dirty="0"/>
              <a:t>의 </a:t>
            </a:r>
            <a:r>
              <a:rPr lang="en-US" altLang="ko-KR" b="1" dirty="0"/>
              <a:t>Box</a:t>
            </a:r>
            <a:r>
              <a:rPr lang="ko-KR" altLang="en-US" b="1" dirty="0"/>
              <a:t>를 억제한다는 것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가장 높은 확률의 </a:t>
            </a:r>
            <a:r>
              <a:rPr lang="en-US" altLang="ko-KR" b="1" dirty="0"/>
              <a:t>Anchor Box</a:t>
            </a:r>
            <a:r>
              <a:rPr lang="ko-KR" altLang="en-US" b="1" dirty="0"/>
              <a:t>를 선택한 뒤 유사 </a:t>
            </a:r>
            <a:r>
              <a:rPr lang="en-US" altLang="ko-KR" b="1" dirty="0"/>
              <a:t>Box</a:t>
            </a:r>
            <a:r>
              <a:rPr lang="ko-KR" altLang="en-US" b="1" dirty="0"/>
              <a:t>들과의 </a:t>
            </a:r>
            <a:r>
              <a:rPr lang="en-US" altLang="ko-KR" b="1" dirty="0"/>
              <a:t>IoU</a:t>
            </a:r>
            <a:r>
              <a:rPr lang="ko-KR" altLang="en-US" b="1" dirty="0"/>
              <a:t>를 비교해 큰 </a:t>
            </a:r>
            <a:r>
              <a:rPr lang="en-US" altLang="ko-KR" b="1" dirty="0"/>
              <a:t>Box</a:t>
            </a:r>
            <a:r>
              <a:rPr lang="ko-KR" altLang="en-US" b="1" dirty="0"/>
              <a:t>를 억제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9057A4-B549-406B-99CD-73DC390A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6" y="1781475"/>
            <a:ext cx="4117475" cy="31910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E72365-6C81-459B-AD6D-ADAD9B24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74" y="2063845"/>
            <a:ext cx="3930040" cy="29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071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75837"/>
            <a:ext cx="303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Detection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105F0-B55E-4ECE-8EA3-EF3AED1925B5}"/>
              </a:ext>
            </a:extLst>
          </p:cNvPr>
          <p:cNvSpPr txBox="1"/>
          <p:nvPr/>
        </p:nvSpPr>
        <p:spPr>
          <a:xfrm>
            <a:off x="495607" y="1241816"/>
            <a:ext cx="10283456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이미지가 </a:t>
            </a:r>
            <a:r>
              <a:rPr lang="en-US" altLang="ko-KR" dirty="0"/>
              <a:t>(561, 728)</a:t>
            </a:r>
            <a:r>
              <a:rPr lang="ko-KR" altLang="en-US" dirty="0"/>
              <a:t>이라면 각 픽셀마다 </a:t>
            </a:r>
            <a:r>
              <a:rPr lang="en-US" altLang="ko-KR" dirty="0"/>
              <a:t>5</a:t>
            </a:r>
            <a:r>
              <a:rPr lang="ko-KR" altLang="en-US" dirty="0"/>
              <a:t>개의 서로 다른 모양의 </a:t>
            </a:r>
            <a:r>
              <a:rPr lang="en-US" altLang="ko-KR" dirty="0"/>
              <a:t>Anchor Boxes</a:t>
            </a:r>
            <a:r>
              <a:rPr lang="ko-KR" altLang="en-US" dirty="0"/>
              <a:t>가 생성된다면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백만개가 넘는 </a:t>
            </a:r>
            <a:r>
              <a:rPr lang="en-US" altLang="ko-KR" dirty="0"/>
              <a:t>Anchor Boxes</a:t>
            </a:r>
            <a:r>
              <a:rPr lang="ko-KR" altLang="en-US" dirty="0"/>
              <a:t>를 생성하고 예측 해야 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많은 리소스가 낭비 된다</a:t>
            </a:r>
            <a:r>
              <a:rPr lang="en-US" altLang="ko-KR" dirty="0">
                <a:solidFill>
                  <a:srgbClr val="FF0000"/>
                </a:solidFill>
              </a:rPr>
              <a:t>.)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sz="2500" b="1" dirty="0"/>
              <a:t>Multi scale Object Detection</a:t>
            </a:r>
          </a:p>
          <a:p>
            <a:endParaRPr lang="en-US" altLang="ko-KR" dirty="0"/>
          </a:p>
          <a:p>
            <a:r>
              <a:rPr lang="ko-KR" altLang="en-US" dirty="0"/>
              <a:t>입력 이미지에서 픽셀을 균일한 샘플링 하여 샘플링 된 픽셀을 기준으로만 </a:t>
            </a:r>
            <a:r>
              <a:rPr lang="en-US" altLang="ko-KR" dirty="0"/>
              <a:t>Anchor Boxes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숫자와 크기의 </a:t>
            </a:r>
            <a:r>
              <a:rPr lang="en-US" altLang="ko-KR" dirty="0"/>
              <a:t>Anchor Boxes</a:t>
            </a:r>
            <a:r>
              <a:rPr lang="ko-KR" altLang="en-US" dirty="0"/>
              <a:t>를 여러 </a:t>
            </a:r>
            <a:r>
              <a:rPr lang="en-US" altLang="ko-KR" dirty="0"/>
              <a:t>scale</a:t>
            </a:r>
            <a:r>
              <a:rPr lang="ko-KR" altLang="en-US" dirty="0"/>
              <a:t>로 생성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81AAEA-BEA3-4CE3-836D-E92F3DDC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3910529"/>
            <a:ext cx="2724530" cy="2076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E222E5-D5C7-42AE-9FA2-1796A7C81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38" y="3958161"/>
            <a:ext cx="2695951" cy="2029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8009F9-FEBF-41AA-9741-576BAF4EB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848" y="3910529"/>
            <a:ext cx="2791215" cy="2057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920D3C-7FC6-4941-A0CC-2E90AD63C1F0}"/>
              </a:ext>
            </a:extLst>
          </p:cNvPr>
          <p:cNvSpPr txBox="1"/>
          <p:nvPr/>
        </p:nvSpPr>
        <p:spPr>
          <a:xfrm>
            <a:off x="964537" y="6074857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 = 4, H = 4, s = 0.15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FF901-DEF9-4B04-B58A-3A633B376395}"/>
              </a:ext>
            </a:extLst>
          </p:cNvPr>
          <p:cNvSpPr txBox="1"/>
          <p:nvPr/>
        </p:nvSpPr>
        <p:spPr>
          <a:xfrm>
            <a:off x="4797407" y="607402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 = 2, H = 2, s = 0.4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B5974A-61E9-45F4-88DB-E50BC7C6F1A5}"/>
              </a:ext>
            </a:extLst>
          </p:cNvPr>
          <p:cNvSpPr txBox="1"/>
          <p:nvPr/>
        </p:nvSpPr>
        <p:spPr>
          <a:xfrm>
            <a:off x="8308515" y="607402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 = 1, H = 1, s = 0.8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77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6288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75837"/>
            <a:ext cx="628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SSD; Single Shot Multi Box Detector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105F0-B55E-4ECE-8EA3-EF3AED1925B5}"/>
              </a:ext>
            </a:extLst>
          </p:cNvPr>
          <p:cNvSpPr txBox="1"/>
          <p:nvPr/>
        </p:nvSpPr>
        <p:spPr>
          <a:xfrm>
            <a:off x="495607" y="1584716"/>
            <a:ext cx="1020176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1-stage Detector : Localization</a:t>
            </a:r>
            <a:r>
              <a:rPr lang="ko-KR" altLang="en-US" sz="2500" b="1" dirty="0"/>
              <a:t>과 </a:t>
            </a:r>
            <a:r>
              <a:rPr lang="en-US" altLang="ko-KR" sz="2500" b="1" dirty="0"/>
              <a:t>Classification</a:t>
            </a:r>
            <a:r>
              <a:rPr lang="ko-KR" altLang="en-US" sz="2500" b="1" dirty="0"/>
              <a:t>을 동시에 진행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2-stage Detector : Localization</a:t>
            </a:r>
            <a:r>
              <a:rPr lang="ko-KR" altLang="en-US" sz="2500" b="1" dirty="0"/>
              <a:t>을 진행 후 </a:t>
            </a:r>
            <a:r>
              <a:rPr lang="en-US" altLang="ko-KR" sz="2500" b="1" dirty="0"/>
              <a:t>Classification</a:t>
            </a:r>
            <a:r>
              <a:rPr lang="ko-KR" altLang="en-US" sz="2500" b="1" dirty="0"/>
              <a:t>을 진행</a:t>
            </a:r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SSD</a:t>
            </a:r>
          </a:p>
          <a:p>
            <a:endParaRPr lang="en-US" altLang="ko-KR" dirty="0"/>
          </a:p>
          <a:p>
            <a:r>
              <a:rPr lang="en-US" altLang="ko-KR" dirty="0"/>
              <a:t>Bounding Box</a:t>
            </a:r>
            <a:r>
              <a:rPr lang="ko-KR" altLang="en-US" dirty="0"/>
              <a:t>에 대한 </a:t>
            </a:r>
            <a:r>
              <a:rPr lang="en-US" altLang="ko-KR" dirty="0"/>
              <a:t>offset(</a:t>
            </a:r>
            <a:r>
              <a:rPr lang="ko-KR" altLang="en-US" dirty="0"/>
              <a:t>중심점의 상대적 위치</a:t>
            </a:r>
            <a:r>
              <a:rPr lang="en-US" altLang="ko-KR" dirty="0"/>
              <a:t>, </a:t>
            </a:r>
            <a:r>
              <a:rPr lang="ko-KR" altLang="en-US" dirty="0"/>
              <a:t>높이와 너비</a:t>
            </a:r>
            <a:r>
              <a:rPr lang="en-US" altLang="ko-KR" dirty="0"/>
              <a:t>)</a:t>
            </a:r>
            <a:r>
              <a:rPr lang="ko-KR" altLang="en-US" dirty="0"/>
              <a:t>를 조절할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Pixel</a:t>
            </a:r>
            <a:r>
              <a:rPr lang="ko-KR" altLang="en-US" dirty="0"/>
              <a:t>과 </a:t>
            </a:r>
            <a:r>
              <a:rPr lang="en-US" altLang="ko-KR" dirty="0"/>
              <a:t>feature</a:t>
            </a:r>
            <a:r>
              <a:rPr lang="ko-KR" altLang="en-US" dirty="0"/>
              <a:t>들을 재 추출하지 않음으로써 </a:t>
            </a:r>
            <a:r>
              <a:rPr lang="ko-KR" altLang="en-US" b="1" dirty="0"/>
              <a:t>기존의 속도와 정확성의 </a:t>
            </a:r>
            <a:r>
              <a:rPr lang="en-US" altLang="ko-KR" b="1" dirty="0"/>
              <a:t>trade-off</a:t>
            </a:r>
            <a:r>
              <a:rPr lang="ko-KR" altLang="en-US" b="1" dirty="0"/>
              <a:t>문제를 해결</a:t>
            </a:r>
            <a:r>
              <a:rPr lang="ko-KR" altLang="en-US" dirty="0"/>
              <a:t>하고자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고안된 </a:t>
            </a:r>
            <a:r>
              <a:rPr lang="en-US" altLang="ko-KR" b="1" u="sng" dirty="0"/>
              <a:t>classification</a:t>
            </a:r>
            <a:r>
              <a:rPr lang="ko-KR" altLang="en-US" b="1" u="sng" dirty="0"/>
              <a:t>과 </a:t>
            </a:r>
            <a:r>
              <a:rPr lang="en-US" altLang="ko-KR" b="1" u="sng" dirty="0"/>
              <a:t>Localization</a:t>
            </a:r>
            <a:r>
              <a:rPr lang="ko-KR" altLang="en-US" b="1" u="sng" dirty="0"/>
              <a:t>을 동시 실행하는 단일 신경망 모델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248195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105F0-B55E-4ECE-8EA3-EF3AED1925B5}"/>
              </a:ext>
            </a:extLst>
          </p:cNvPr>
          <p:cNvSpPr txBox="1"/>
          <p:nvPr/>
        </p:nvSpPr>
        <p:spPr>
          <a:xfrm>
            <a:off x="495607" y="1241816"/>
            <a:ext cx="11114902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SSD </a:t>
            </a:r>
            <a:r>
              <a:rPr lang="ko-KR" altLang="en-US" sz="2500" b="1" dirty="0"/>
              <a:t>특징</a:t>
            </a:r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000" dirty="0"/>
          </a:p>
          <a:p>
            <a:r>
              <a:rPr lang="en-US" altLang="ko-KR" sz="2000" dirty="0"/>
              <a:t>Feature Map</a:t>
            </a:r>
            <a:r>
              <a:rPr lang="ko-KR" altLang="en-US" sz="2000" dirty="0"/>
              <a:t>의 크기가 작아지는 특성을 사용하여 고정된 </a:t>
            </a:r>
            <a:r>
              <a:rPr lang="en-US" altLang="ko-KR" sz="2000" dirty="0"/>
              <a:t>Bounding box</a:t>
            </a:r>
            <a:r>
              <a:rPr lang="ko-KR" altLang="en-US" sz="2000" dirty="0"/>
              <a:t>로 더 넓은 객체를 인식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2C689-F3EB-421D-B649-FFB91C8A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896374"/>
            <a:ext cx="6895473" cy="371980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309E6D-18FD-4C4C-B5F1-423C0C0D7050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88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53FB37-7F72-418E-88BB-891C5A1B4203}"/>
              </a:ext>
            </a:extLst>
          </p:cNvPr>
          <p:cNvSpPr txBox="1"/>
          <p:nvPr/>
        </p:nvSpPr>
        <p:spPr>
          <a:xfrm>
            <a:off x="1026522" y="375837"/>
            <a:ext cx="628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SSD; Single Shot Multi Box Detector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7B902B-C4C7-414D-8DBA-DA920DFF2C43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8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313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4" y="437391"/>
            <a:ext cx="168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958FD-8A14-4696-B96F-BD03817A8015}"/>
              </a:ext>
            </a:extLst>
          </p:cNvPr>
          <p:cNvSpPr txBox="1"/>
          <p:nvPr/>
        </p:nvSpPr>
        <p:spPr>
          <a:xfrm>
            <a:off x="762668" y="1322614"/>
            <a:ext cx="1009583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500" dirty="0"/>
              <a:t>Image</a:t>
            </a:r>
            <a:r>
              <a:rPr lang="ko-KR" altLang="en-US" sz="2500" dirty="0"/>
              <a:t> </a:t>
            </a:r>
            <a:r>
              <a:rPr lang="en-US" altLang="ko-KR" sz="2500" dirty="0"/>
              <a:t>Augmentation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Fine Tuning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Object</a:t>
            </a:r>
            <a:r>
              <a:rPr lang="ko-KR" altLang="en-US" sz="2500" dirty="0"/>
              <a:t> </a:t>
            </a:r>
            <a:r>
              <a:rPr lang="en-US" altLang="ko-KR" sz="2500" dirty="0"/>
              <a:t>Detection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SSD; Single Shot Multi Box Detector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R-CNNs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Transposed Convolution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Neural Style Transfer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80742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DC9965-9534-4FE8-A8FD-EB52F435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309366"/>
            <a:ext cx="7944959" cy="51727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C44C9A-DF41-42D5-95D8-6E705FACF200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88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B3DE3A-3A40-4EB6-A2BB-BC584EA11C7D}"/>
              </a:ext>
            </a:extLst>
          </p:cNvPr>
          <p:cNvSpPr txBox="1"/>
          <p:nvPr/>
        </p:nvSpPr>
        <p:spPr>
          <a:xfrm>
            <a:off x="1026522" y="375837"/>
            <a:ext cx="628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SSD; Single Shot Multi Box Detector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01400-6B99-418F-82A2-E906B85F5213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063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771EE-CEF8-4691-8DAA-E5AF1B9402C1}"/>
              </a:ext>
            </a:extLst>
          </p:cNvPr>
          <p:cNvSpPr txBox="1"/>
          <p:nvPr/>
        </p:nvSpPr>
        <p:spPr>
          <a:xfrm>
            <a:off x="495607" y="1055307"/>
            <a:ext cx="7470315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Default Bounding Box</a:t>
            </a:r>
          </a:p>
          <a:p>
            <a:endParaRPr lang="en-US" altLang="ko-KR" sz="1700" dirty="0"/>
          </a:p>
          <a:p>
            <a:r>
              <a:rPr lang="ko-KR" altLang="en-US" sz="1700" dirty="0"/>
              <a:t>현실에서는 물체마다 어느 정도의 비율과 모양이 정해져 군집화 되어있다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Ex) </a:t>
            </a:r>
            <a:r>
              <a:rPr lang="ko-KR" altLang="en-US" sz="1700" dirty="0"/>
              <a:t>자동차의 비율과 형태는 비슷하고</a:t>
            </a:r>
            <a:r>
              <a:rPr lang="en-US" altLang="ko-KR" sz="1700" dirty="0"/>
              <a:t>, </a:t>
            </a:r>
            <a:r>
              <a:rPr lang="ko-KR" altLang="en-US" sz="1700" dirty="0"/>
              <a:t>보행자는 비율이 대략 </a:t>
            </a:r>
            <a:r>
              <a:rPr lang="en-US" altLang="ko-KR" sz="1700" dirty="0"/>
              <a:t>0.41</a:t>
            </a:r>
            <a:r>
              <a:rPr lang="ko-KR" altLang="en-US" sz="1700" dirty="0"/>
              <a:t>정도이다</a:t>
            </a:r>
            <a:r>
              <a:rPr lang="en-US" altLang="ko-KR" sz="1700" dirty="0"/>
              <a:t>.</a:t>
            </a:r>
          </a:p>
          <a:p>
            <a:endParaRPr lang="en-US" altLang="ko-KR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A38B47-42F4-4EF4-84F5-72464E74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89" y="2225777"/>
            <a:ext cx="7771735" cy="437061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D808722-E234-4E97-A498-51A0335DA6C2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88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8E06B2-7A38-4225-BDE8-CAF586C3B9CF}"/>
              </a:ext>
            </a:extLst>
          </p:cNvPr>
          <p:cNvSpPr txBox="1"/>
          <p:nvPr/>
        </p:nvSpPr>
        <p:spPr>
          <a:xfrm>
            <a:off x="1026522" y="375837"/>
            <a:ext cx="628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SSD; Single Shot Multi Box Detector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AEC23-3059-49D6-93F0-A634D2F6331F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17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771EE-CEF8-4691-8DAA-E5AF1B9402C1}"/>
              </a:ext>
            </a:extLst>
          </p:cNvPr>
          <p:cNvSpPr txBox="1"/>
          <p:nvPr/>
        </p:nvSpPr>
        <p:spPr>
          <a:xfrm>
            <a:off x="495607" y="2051350"/>
            <a:ext cx="11293284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Default Bounding Box</a:t>
            </a:r>
          </a:p>
          <a:p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en-US" sz="2000" dirty="0"/>
              <a:t>무작위로 예측을 하는 것이 아닌</a:t>
            </a:r>
            <a:r>
              <a:rPr lang="en-US" altLang="ko-KR" sz="2000" dirty="0"/>
              <a:t>, default Bounding Box</a:t>
            </a:r>
            <a:r>
              <a:rPr lang="ko-KR" altLang="en-US" sz="2000" dirty="0"/>
              <a:t>에 근거하여 예측</a:t>
            </a:r>
            <a:endParaRPr lang="en-US" altLang="ko-KR" sz="2000" dirty="0"/>
          </a:p>
          <a:p>
            <a:r>
              <a:rPr lang="ko-KR" altLang="en-US" sz="2000" dirty="0"/>
              <a:t>따라서 복잡성을 줄이기 위해 </a:t>
            </a:r>
            <a:r>
              <a:rPr lang="en-US" altLang="ko-KR" sz="2000" dirty="0"/>
              <a:t>default Bounding Box</a:t>
            </a:r>
            <a:r>
              <a:rPr lang="ko-KR" altLang="en-US" sz="2000" dirty="0"/>
              <a:t>를 </a:t>
            </a:r>
            <a:r>
              <a:rPr lang="ko-KR" altLang="en-US" sz="2000" dirty="0">
                <a:solidFill>
                  <a:srgbClr val="FF0000"/>
                </a:solidFill>
              </a:rPr>
              <a:t>최소한으로 </a:t>
            </a:r>
            <a:r>
              <a:rPr lang="en-US" altLang="ko-KR" sz="2000" dirty="0">
                <a:solidFill>
                  <a:srgbClr val="FF0000"/>
                </a:solidFill>
              </a:rPr>
              <a:t>4</a:t>
            </a:r>
            <a:r>
              <a:rPr lang="ko-KR" altLang="en-US" sz="2000" dirty="0">
                <a:solidFill>
                  <a:srgbClr val="FF0000"/>
                </a:solidFill>
              </a:rPr>
              <a:t>개에서 </a:t>
            </a:r>
            <a:r>
              <a:rPr lang="en-US" altLang="ko-KR" sz="2000" dirty="0">
                <a:solidFill>
                  <a:srgbClr val="FF0000"/>
                </a:solidFill>
              </a:rPr>
              <a:t>6</a:t>
            </a:r>
            <a:r>
              <a:rPr lang="ko-KR" altLang="en-US" sz="2000" dirty="0">
                <a:solidFill>
                  <a:srgbClr val="FF0000"/>
                </a:solidFill>
              </a:rPr>
              <a:t>개 정도만 사용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Default box</a:t>
            </a:r>
            <a:r>
              <a:rPr lang="ko-KR" altLang="en-US" sz="2000" dirty="0"/>
              <a:t>라고 값을 지정해주는 것이 아닌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예측을 통해 각 </a:t>
            </a:r>
            <a:r>
              <a:rPr lang="en-US" altLang="ko-KR" sz="2000" dirty="0">
                <a:solidFill>
                  <a:srgbClr val="FF0000"/>
                </a:solidFill>
              </a:rPr>
              <a:t>feature map</a:t>
            </a:r>
            <a:r>
              <a:rPr lang="ko-KR" altLang="en-US" sz="2000" dirty="0">
                <a:solidFill>
                  <a:srgbClr val="FF0000"/>
                </a:solidFill>
              </a:rPr>
              <a:t>에 맞는 </a:t>
            </a:r>
            <a:r>
              <a:rPr lang="en-US" altLang="ko-KR" sz="2000" dirty="0">
                <a:solidFill>
                  <a:srgbClr val="FF0000"/>
                </a:solidFill>
              </a:rPr>
              <a:t>default box</a:t>
            </a:r>
            <a:r>
              <a:rPr lang="ko-KR" altLang="en-US" sz="2000" dirty="0">
                <a:solidFill>
                  <a:srgbClr val="FF0000"/>
                </a:solidFill>
              </a:rPr>
              <a:t>를 조정</a:t>
            </a:r>
            <a:r>
              <a:rPr lang="ko-KR" altLang="en-US" sz="2000" dirty="0"/>
              <a:t>해가는 것</a:t>
            </a:r>
            <a:endParaRPr lang="en-US" altLang="ko-KR" sz="17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4B2C62-EAFD-42B8-B149-D88AF0880543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88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C21EDD-B010-48FA-9973-80B5F9E995E5}"/>
              </a:ext>
            </a:extLst>
          </p:cNvPr>
          <p:cNvSpPr txBox="1"/>
          <p:nvPr/>
        </p:nvSpPr>
        <p:spPr>
          <a:xfrm>
            <a:off x="1026522" y="375837"/>
            <a:ext cx="628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SSD; Single Shot Multi Box Detector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076E6-F059-44D5-85D8-C9AA2BC7AC09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2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771EE-CEF8-4691-8DAA-E5AF1B9402C1}"/>
              </a:ext>
            </a:extLst>
          </p:cNvPr>
          <p:cNvSpPr txBox="1"/>
          <p:nvPr/>
        </p:nvSpPr>
        <p:spPr>
          <a:xfrm>
            <a:off x="495607" y="1447193"/>
            <a:ext cx="62457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dirty="0"/>
              <a:t>Offset(cx, cy, h, w)</a:t>
            </a:r>
            <a:r>
              <a:rPr lang="ko-KR" altLang="en-US" sz="2500" dirty="0"/>
              <a:t>은 상대적 위치를 표현</a:t>
            </a:r>
            <a:endParaRPr lang="en-US" altLang="ko-KR" sz="2500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000" b="1" dirty="0"/>
              <a:t>Example) Bounding box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CNN</a:t>
            </a:r>
            <a:r>
              <a:rPr lang="ko-KR" altLang="en-US" sz="2000" b="1" dirty="0"/>
              <a:t>에서의 표현</a:t>
            </a:r>
            <a:endParaRPr lang="en-US" altLang="ko-KR" sz="2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3D9355-F42A-4DC3-BC70-A57E9480B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77453"/>
              </p:ext>
            </p:extLst>
          </p:nvPr>
        </p:nvGraphicFramePr>
        <p:xfrm>
          <a:off x="495606" y="4702577"/>
          <a:ext cx="10526180" cy="197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18">
                  <a:extLst>
                    <a:ext uri="{9D8B030D-6E8A-4147-A177-3AD203B41FA5}">
                      <a16:colId xmlns:a16="http://schemas.microsoft.com/office/drawing/2014/main" val="179325270"/>
                    </a:ext>
                  </a:extLst>
                </a:gridCol>
                <a:gridCol w="1052618">
                  <a:extLst>
                    <a:ext uri="{9D8B030D-6E8A-4147-A177-3AD203B41FA5}">
                      <a16:colId xmlns:a16="http://schemas.microsoft.com/office/drawing/2014/main" val="2319647404"/>
                    </a:ext>
                  </a:extLst>
                </a:gridCol>
                <a:gridCol w="1052618">
                  <a:extLst>
                    <a:ext uri="{9D8B030D-6E8A-4147-A177-3AD203B41FA5}">
                      <a16:colId xmlns:a16="http://schemas.microsoft.com/office/drawing/2014/main" val="1249035184"/>
                    </a:ext>
                  </a:extLst>
                </a:gridCol>
                <a:gridCol w="1052618">
                  <a:extLst>
                    <a:ext uri="{9D8B030D-6E8A-4147-A177-3AD203B41FA5}">
                      <a16:colId xmlns:a16="http://schemas.microsoft.com/office/drawing/2014/main" val="2968864889"/>
                    </a:ext>
                  </a:extLst>
                </a:gridCol>
                <a:gridCol w="1052618">
                  <a:extLst>
                    <a:ext uri="{9D8B030D-6E8A-4147-A177-3AD203B41FA5}">
                      <a16:colId xmlns:a16="http://schemas.microsoft.com/office/drawing/2014/main" val="609581827"/>
                    </a:ext>
                  </a:extLst>
                </a:gridCol>
                <a:gridCol w="1052618">
                  <a:extLst>
                    <a:ext uri="{9D8B030D-6E8A-4147-A177-3AD203B41FA5}">
                      <a16:colId xmlns:a16="http://schemas.microsoft.com/office/drawing/2014/main" val="2765393511"/>
                    </a:ext>
                  </a:extLst>
                </a:gridCol>
                <a:gridCol w="1052618">
                  <a:extLst>
                    <a:ext uri="{9D8B030D-6E8A-4147-A177-3AD203B41FA5}">
                      <a16:colId xmlns:a16="http://schemas.microsoft.com/office/drawing/2014/main" val="2330866256"/>
                    </a:ext>
                  </a:extLst>
                </a:gridCol>
                <a:gridCol w="1052618">
                  <a:extLst>
                    <a:ext uri="{9D8B030D-6E8A-4147-A177-3AD203B41FA5}">
                      <a16:colId xmlns:a16="http://schemas.microsoft.com/office/drawing/2014/main" val="3326791201"/>
                    </a:ext>
                  </a:extLst>
                </a:gridCol>
                <a:gridCol w="1052618">
                  <a:extLst>
                    <a:ext uri="{9D8B030D-6E8A-4147-A177-3AD203B41FA5}">
                      <a16:colId xmlns:a16="http://schemas.microsoft.com/office/drawing/2014/main" val="3814201229"/>
                    </a:ext>
                  </a:extLst>
                </a:gridCol>
                <a:gridCol w="1052618">
                  <a:extLst>
                    <a:ext uri="{9D8B030D-6E8A-4147-A177-3AD203B41FA5}">
                      <a16:colId xmlns:a16="http://schemas.microsoft.com/office/drawing/2014/main" val="2167856816"/>
                    </a:ext>
                  </a:extLst>
                </a:gridCol>
              </a:tblGrid>
              <a:tr h="4930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tree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clock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912266"/>
                  </a:ext>
                </a:extLst>
              </a:tr>
              <a:tr h="49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Box1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1765"/>
                  </a:ext>
                </a:extLst>
              </a:tr>
              <a:tr h="49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Box2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466763"/>
                  </a:ext>
                </a:extLst>
              </a:tr>
              <a:tr h="49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Box3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82221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67D6553-BB9D-40FB-B499-15135F26BEA2}"/>
              </a:ext>
            </a:extLst>
          </p:cNvPr>
          <p:cNvSpPr/>
          <p:nvPr/>
        </p:nvSpPr>
        <p:spPr>
          <a:xfrm>
            <a:off x="7583450" y="1295692"/>
            <a:ext cx="3311040" cy="301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914283-990E-404D-BC4A-778D4E1ADCA8}"/>
              </a:ext>
            </a:extLst>
          </p:cNvPr>
          <p:cNvSpPr/>
          <p:nvPr/>
        </p:nvSpPr>
        <p:spPr>
          <a:xfrm>
            <a:off x="9115919" y="2678431"/>
            <a:ext cx="246101" cy="2531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42D3C5-CDEE-4407-BA44-800992C2CA38}"/>
              </a:ext>
            </a:extLst>
          </p:cNvPr>
          <p:cNvSpPr/>
          <p:nvPr/>
        </p:nvSpPr>
        <p:spPr>
          <a:xfrm>
            <a:off x="7460399" y="1169132"/>
            <a:ext cx="246101" cy="2531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1F6272-6C48-4396-97CD-2D89AAA82870}"/>
              </a:ext>
            </a:extLst>
          </p:cNvPr>
          <p:cNvSpPr/>
          <p:nvPr/>
        </p:nvSpPr>
        <p:spPr>
          <a:xfrm>
            <a:off x="10771439" y="4187731"/>
            <a:ext cx="246101" cy="2531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6ACA-00EC-4142-A68B-171E191F2126}"/>
              </a:ext>
            </a:extLst>
          </p:cNvPr>
          <p:cNvSpPr txBox="1"/>
          <p:nvPr/>
        </p:nvSpPr>
        <p:spPr>
          <a:xfrm>
            <a:off x="7706500" y="111102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87110-6756-479B-A9FF-1B6230567032}"/>
              </a:ext>
            </a:extLst>
          </p:cNvPr>
          <p:cNvSpPr txBox="1"/>
          <p:nvPr/>
        </p:nvSpPr>
        <p:spPr>
          <a:xfrm>
            <a:off x="9362020" y="261993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0.5, 0.5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7FFBCC-EA70-4CB2-844D-49F556DF1E49}"/>
              </a:ext>
            </a:extLst>
          </p:cNvPr>
          <p:cNvSpPr txBox="1"/>
          <p:nvPr/>
        </p:nvSpPr>
        <p:spPr>
          <a:xfrm>
            <a:off x="11041734" y="412962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1, 1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D2C851-BD3D-4640-AA4A-00823D441549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88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55828B-EBF0-496B-827A-777BDAE78810}"/>
              </a:ext>
            </a:extLst>
          </p:cNvPr>
          <p:cNvSpPr txBox="1"/>
          <p:nvPr/>
        </p:nvSpPr>
        <p:spPr>
          <a:xfrm>
            <a:off x="1026522" y="375837"/>
            <a:ext cx="628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SSD; Single Shot Multi Box Detector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0DC76-2D45-4FA9-803A-353000E79390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644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5F8B49-F2D5-47BF-8B90-15BAEF32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7" y="1143793"/>
            <a:ext cx="9693422" cy="561019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EA8553-DD7F-4F3D-ABF7-E878D8D6E099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88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5E9B94-DBC4-4950-9506-7FE370ECF66B}"/>
              </a:ext>
            </a:extLst>
          </p:cNvPr>
          <p:cNvSpPr txBox="1"/>
          <p:nvPr/>
        </p:nvSpPr>
        <p:spPr>
          <a:xfrm>
            <a:off x="1026522" y="375837"/>
            <a:ext cx="628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SSD; Single Shot Multi Box Detector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78BCE-374F-4BE2-BB8E-0A550B910509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09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1BD1D-5B95-4617-89CB-04CA7599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82" y="1637460"/>
            <a:ext cx="10179724" cy="3048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FECD7-91E4-48F5-AC1D-7D2237F5D4F8}"/>
                  </a:ext>
                </a:extLst>
              </p:cNvPr>
              <p:cNvSpPr txBox="1"/>
              <p:nvPr/>
            </p:nvSpPr>
            <p:spPr>
              <a:xfrm>
                <a:off x="762667" y="5453743"/>
                <a:ext cx="8844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의 값을 통해 </a:t>
                </a:r>
                <a:r>
                  <a:rPr lang="en-US" altLang="ko-KR" dirty="0"/>
                  <a:t>Classification</a:t>
                </a:r>
                <a:r>
                  <a:rPr lang="ko-KR" altLang="en-US" dirty="0"/>
                  <a:t>에 초점을 줄지</a:t>
                </a:r>
                <a:r>
                  <a:rPr lang="en-US" altLang="ko-KR" dirty="0"/>
                  <a:t>, Localization</a:t>
                </a:r>
                <a:r>
                  <a:rPr lang="ko-KR" altLang="en-US" dirty="0"/>
                  <a:t>에 초점을 줄지 비율을 결정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FECD7-91E4-48F5-AC1D-7D2237F5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7" y="5453743"/>
                <a:ext cx="8844665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88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628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SSD; Single Shot Multi Box Detector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8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23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532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R-CNNs ; Region-based CNNs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BB5FE-DE2A-4FB7-9D0E-32F736197354}"/>
              </a:ext>
            </a:extLst>
          </p:cNvPr>
          <p:cNvSpPr txBox="1"/>
          <p:nvPr/>
        </p:nvSpPr>
        <p:spPr>
          <a:xfrm>
            <a:off x="1026522" y="4674509"/>
            <a:ext cx="79432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Image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Selective search</a:t>
            </a:r>
            <a:r>
              <a:rPr lang="ko-KR" altLang="en-US" dirty="0"/>
              <a:t>를 통해 </a:t>
            </a:r>
            <a:r>
              <a:rPr lang="en-US" altLang="ko-KR" dirty="0"/>
              <a:t>region proposals </a:t>
            </a:r>
            <a:r>
              <a:rPr lang="ko-KR" altLang="en-US" dirty="0"/>
              <a:t>추출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천개 추출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추출한 </a:t>
            </a:r>
            <a:r>
              <a:rPr lang="en-US" altLang="ko-KR" dirty="0"/>
              <a:t>output</a:t>
            </a:r>
            <a:r>
              <a:rPr lang="ko-KR" altLang="en-US" dirty="0"/>
              <a:t>을 모두 동일한 </a:t>
            </a:r>
            <a:r>
              <a:rPr lang="en-US" altLang="ko-KR" dirty="0"/>
              <a:t>input size</a:t>
            </a:r>
            <a:r>
              <a:rPr lang="ko-KR" altLang="en-US" dirty="0"/>
              <a:t>로 모양을 찌그러뜨려 맞춰준다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찌그러뜨린 이미지를 각각 </a:t>
            </a:r>
            <a:r>
              <a:rPr lang="en-US" altLang="ko-KR" dirty="0"/>
              <a:t>CNN </a:t>
            </a:r>
            <a:r>
              <a:rPr lang="ko-KR" altLang="en-US" dirty="0"/>
              <a:t>모델에 넣는다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각각의 </a:t>
            </a:r>
            <a:r>
              <a:rPr lang="en-US" altLang="ko-KR" dirty="0"/>
              <a:t>Convolution </a:t>
            </a:r>
            <a:r>
              <a:rPr lang="ko-KR" altLang="en-US" dirty="0"/>
              <a:t>결과에 대해 </a:t>
            </a:r>
            <a:r>
              <a:rPr lang="en-US" altLang="ko-KR" dirty="0"/>
              <a:t>SVM</a:t>
            </a:r>
            <a:r>
              <a:rPr lang="ko-KR" altLang="en-US" dirty="0"/>
              <a:t>과 </a:t>
            </a:r>
            <a:r>
              <a:rPr lang="en-US" altLang="ko-KR" dirty="0"/>
              <a:t>Box regression</a:t>
            </a:r>
            <a:r>
              <a:rPr lang="ko-KR" altLang="en-US" dirty="0"/>
              <a:t>을 통해 </a:t>
            </a:r>
            <a:br>
              <a:rPr lang="en-US" altLang="ko-KR" dirty="0"/>
            </a:br>
            <a:r>
              <a:rPr lang="ko-KR" altLang="en-US" dirty="0"/>
              <a:t>정확한 </a:t>
            </a:r>
            <a:r>
              <a:rPr lang="en-US" altLang="ko-KR" dirty="0"/>
              <a:t>Bounding box</a:t>
            </a:r>
            <a:r>
              <a:rPr lang="ko-KR" altLang="en-US" dirty="0"/>
              <a:t>와 </a:t>
            </a:r>
            <a:r>
              <a:rPr lang="en-US" altLang="ko-KR" dirty="0"/>
              <a:t>category</a:t>
            </a:r>
            <a:r>
              <a:rPr lang="ko-KR" altLang="en-US" dirty="0"/>
              <a:t>를 예측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30BD7B-D29A-401E-96CB-A834EA3C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456761"/>
            <a:ext cx="9478665" cy="28760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49EA48-DA0E-4F81-9533-8A7A28E4B4B7}"/>
              </a:ext>
            </a:extLst>
          </p:cNvPr>
          <p:cNvSpPr txBox="1"/>
          <p:nvPr/>
        </p:nvSpPr>
        <p:spPr>
          <a:xfrm>
            <a:off x="1026522" y="1567543"/>
            <a:ext cx="22974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R-CNN ; 2013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26294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23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532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R-CNNs ; Region-based CNNs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6F191-A21E-47A5-929B-B34F6FB86BD0}"/>
              </a:ext>
            </a:extLst>
          </p:cNvPr>
          <p:cNvSpPr txBox="1"/>
          <p:nvPr/>
        </p:nvSpPr>
        <p:spPr>
          <a:xfrm>
            <a:off x="495607" y="1528479"/>
            <a:ext cx="10870283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R-CNN </a:t>
            </a:r>
            <a:r>
              <a:rPr lang="ko-KR" altLang="en-US" sz="2500" b="1" dirty="0"/>
              <a:t>모듈</a:t>
            </a:r>
            <a:endParaRPr lang="en-US" altLang="ko-KR" sz="25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Region Proposals </a:t>
            </a:r>
            <a:r>
              <a:rPr lang="en-US" altLang="ko-KR" dirty="0"/>
              <a:t>: ‘Object</a:t>
            </a:r>
            <a:r>
              <a:rPr lang="ko-KR" altLang="en-US" dirty="0"/>
              <a:t>가 있을 법한 영역</a:t>
            </a:r>
            <a:r>
              <a:rPr lang="en-US" altLang="ko-KR" dirty="0"/>
              <a:t>＂</a:t>
            </a:r>
            <a:r>
              <a:rPr lang="ko-KR" altLang="en-US" dirty="0"/>
              <a:t>을 찾는 모듈 </a:t>
            </a:r>
            <a:br>
              <a:rPr lang="en-US" altLang="ko-KR" dirty="0"/>
            </a:br>
            <a:r>
              <a:rPr lang="en-US" altLang="ko-KR" dirty="0"/>
              <a:t>                          (</a:t>
            </a:r>
            <a:r>
              <a:rPr lang="ko-KR" altLang="en-US" dirty="0"/>
              <a:t>기존의 </a:t>
            </a:r>
            <a:r>
              <a:rPr lang="en-US" altLang="ko-KR" dirty="0"/>
              <a:t>sliding window</a:t>
            </a:r>
            <a:r>
              <a:rPr lang="ko-KR" altLang="en-US" dirty="0"/>
              <a:t>방식의 비효율성 극복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u="sng" dirty="0"/>
          </a:p>
          <a:p>
            <a:pPr marL="342900" indent="-342900">
              <a:buAutoNum type="arabicPeriod"/>
            </a:pPr>
            <a:endParaRPr lang="en-US" altLang="ko-KR" u="sng" dirty="0"/>
          </a:p>
          <a:p>
            <a:pPr marL="342900" indent="-342900">
              <a:buAutoNum type="arabicPeriod"/>
            </a:pPr>
            <a:r>
              <a:rPr lang="en-US" altLang="ko-KR" b="1" dirty="0"/>
              <a:t>CNN</a:t>
            </a:r>
            <a:r>
              <a:rPr lang="en-US" altLang="ko-KR" dirty="0"/>
              <a:t> : </a:t>
            </a:r>
            <a:r>
              <a:rPr lang="ko-KR" altLang="en-US" dirty="0"/>
              <a:t>찌그러뜨린 고정 </a:t>
            </a:r>
            <a:r>
              <a:rPr lang="en-US" altLang="ko-KR" dirty="0"/>
              <a:t>image</a:t>
            </a:r>
            <a:r>
              <a:rPr lang="ko-KR" altLang="en-US" dirty="0"/>
              <a:t>로부터 </a:t>
            </a:r>
            <a:r>
              <a:rPr lang="en-US" altLang="ko-KR" dirty="0"/>
              <a:t>Feature vector</a:t>
            </a:r>
            <a:r>
              <a:rPr lang="ko-KR" altLang="en-US" dirty="0"/>
              <a:t>를 구하는 모듈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Classifier</a:t>
            </a:r>
            <a:r>
              <a:rPr lang="en-US" altLang="ko-KR" dirty="0"/>
              <a:t> : SVM</a:t>
            </a:r>
            <a:r>
              <a:rPr lang="ko-KR" altLang="en-US" dirty="0"/>
              <a:t>을 이용한 </a:t>
            </a:r>
            <a:r>
              <a:rPr lang="en-US" altLang="ko-KR" dirty="0"/>
              <a:t>classification </a:t>
            </a:r>
            <a:r>
              <a:rPr lang="ko-KR" altLang="en-US" dirty="0"/>
              <a:t>모듈 </a:t>
            </a:r>
            <a:endParaRPr lang="en-US" altLang="ko-KR" dirty="0"/>
          </a:p>
          <a:p>
            <a:r>
              <a:rPr lang="en-US" altLang="ko-KR" dirty="0"/>
              <a:t>                  (</a:t>
            </a:r>
            <a:r>
              <a:rPr lang="ko-KR" altLang="en-US" dirty="0"/>
              <a:t>논문상에서는 학습 데이터가 많지 않아 </a:t>
            </a:r>
            <a:r>
              <a:rPr lang="en-US" altLang="ko-KR" dirty="0"/>
              <a:t>Softmax</a:t>
            </a:r>
            <a:r>
              <a:rPr lang="ko-KR" altLang="en-US" dirty="0"/>
              <a:t>는 오히려 성능이 낮아져서 </a:t>
            </a:r>
            <a:r>
              <a:rPr lang="en-US" altLang="ko-KR" dirty="0"/>
              <a:t>SVM</a:t>
            </a:r>
            <a:r>
              <a:rPr lang="ko-KR" altLang="en-US" dirty="0"/>
              <a:t>을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43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23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532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R-CNNs ; Region-based CNNs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C9E0A-377C-47B7-9F58-815050E5BF25}"/>
              </a:ext>
            </a:extLst>
          </p:cNvPr>
          <p:cNvSpPr txBox="1"/>
          <p:nvPr/>
        </p:nvSpPr>
        <p:spPr>
          <a:xfrm>
            <a:off x="1175657" y="1306286"/>
            <a:ext cx="6991016" cy="4632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Sliding window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임의의 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비율</a:t>
            </a:r>
            <a:r>
              <a:rPr lang="en-US" altLang="ko-KR" dirty="0"/>
              <a:t>)</a:t>
            </a:r>
            <a:r>
              <a:rPr lang="ko-KR" altLang="en-US" dirty="0"/>
              <a:t>로 모든 영역을 탐색</a:t>
            </a:r>
            <a:r>
              <a:rPr lang="en-US" altLang="ko-KR" dirty="0"/>
              <a:t> -&gt; </a:t>
            </a:r>
            <a:r>
              <a:rPr lang="ko-KR" altLang="en-US" dirty="0"/>
              <a:t>아주 오랜 시간이 소요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90EE15-61D8-46B9-8880-3D9E7355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0124"/>
            <a:ext cx="3807245" cy="31523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183791-F263-4D8E-83F4-FBDB167D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57" y="2100125"/>
            <a:ext cx="3863234" cy="31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9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23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532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R-CNNs ; Region-based CNNs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80B3AE-8F9E-4E46-A8F8-701A4BCC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79" y="2028642"/>
            <a:ext cx="8568015" cy="3523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422B60-D600-45A7-9C43-659370230B82}"/>
              </a:ext>
            </a:extLst>
          </p:cNvPr>
          <p:cNvSpPr txBox="1"/>
          <p:nvPr/>
        </p:nvSpPr>
        <p:spPr>
          <a:xfrm>
            <a:off x="1175657" y="1306286"/>
            <a:ext cx="9812814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Selective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search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질감</a:t>
            </a:r>
            <a:r>
              <a:rPr lang="en-US" altLang="ko-KR" dirty="0"/>
              <a:t>, </a:t>
            </a:r>
            <a:r>
              <a:rPr lang="ko-KR" altLang="en-US" dirty="0"/>
              <a:t>영역 크기 등을 이용해 </a:t>
            </a:r>
            <a:r>
              <a:rPr lang="en-US" altLang="ko-KR" dirty="0"/>
              <a:t>non-object-based segmentation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Bottom-up</a:t>
            </a:r>
            <a:r>
              <a:rPr lang="ko-KR" altLang="en-US" dirty="0"/>
              <a:t>방식으로 </a:t>
            </a:r>
            <a:r>
              <a:rPr lang="en-US" altLang="ko-KR" dirty="0"/>
              <a:t>small segmented areas</a:t>
            </a:r>
            <a:r>
              <a:rPr lang="ko-KR" altLang="en-US" dirty="0"/>
              <a:t>들을 합쳐서 더 큰 </a:t>
            </a:r>
            <a:r>
              <a:rPr lang="en-US" altLang="ko-KR" dirty="0"/>
              <a:t>segmented areas</a:t>
            </a:r>
            <a:r>
              <a:rPr lang="ko-KR" altLang="en-US" dirty="0"/>
              <a:t>들을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(2)</a:t>
            </a:r>
            <a:r>
              <a:rPr lang="ko-KR" altLang="en-US" dirty="0"/>
              <a:t>작업을 반복하여 최종적으로 </a:t>
            </a:r>
            <a:r>
              <a:rPr lang="en-US" altLang="ko-KR" dirty="0"/>
              <a:t>2000</a:t>
            </a:r>
            <a:r>
              <a:rPr lang="ko-KR" altLang="en-US" dirty="0"/>
              <a:t>개의 </a:t>
            </a:r>
            <a:r>
              <a:rPr lang="en-US" altLang="ko-KR" dirty="0"/>
              <a:t>region proposal</a:t>
            </a:r>
            <a:r>
              <a:rPr lang="ko-KR" altLang="en-US" dirty="0"/>
              <a:t>를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201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7850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90105"/>
            <a:ext cx="3785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Augmentation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4DD31-4A13-4B14-9946-BDB7938400D8}"/>
              </a:ext>
            </a:extLst>
          </p:cNvPr>
          <p:cNvSpPr txBox="1"/>
          <p:nvPr/>
        </p:nvSpPr>
        <p:spPr>
          <a:xfrm>
            <a:off x="501700" y="1331719"/>
            <a:ext cx="106426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심층 신경망에서 규모가 큰 데이터셋을 사용할 경우</a:t>
            </a:r>
            <a:endParaRPr lang="en-US" altLang="ko-KR" sz="2400" dirty="0"/>
          </a:p>
          <a:p>
            <a:r>
              <a:rPr lang="ko-KR" altLang="en-US" sz="2400" dirty="0"/>
              <a:t>모델의 의존도를 줄일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이에 따른 일반화 능력이 향상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따라서 동일한 이미지를 </a:t>
            </a:r>
            <a:r>
              <a:rPr lang="ko-KR" altLang="en-US" sz="2400" dirty="0">
                <a:solidFill>
                  <a:srgbClr val="FF0000"/>
                </a:solidFill>
              </a:rPr>
              <a:t>위치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밝기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색</a:t>
            </a:r>
            <a:r>
              <a:rPr lang="ko-KR" altLang="en-US" sz="2400" dirty="0"/>
              <a:t> 등을 조절해 데이터셋의 양을 확대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84C38-94E1-427A-9CEB-865CD9FF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674" y="3741024"/>
            <a:ext cx="2483860" cy="1967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B81C55-8C4A-450D-A04B-E3BF3E32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815" y="3006957"/>
            <a:ext cx="1219713" cy="12083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D77F6E-907A-44B7-9087-16E79F039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059" y="4151737"/>
            <a:ext cx="1364684" cy="12083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0302AC-418D-48D6-9E95-21A365E3A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058" y="5362224"/>
            <a:ext cx="1364685" cy="111144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83F98CD-EDD7-4460-830B-AA0593813BC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811534" y="3611114"/>
            <a:ext cx="2789281" cy="111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55457C-3B3E-499C-9621-5918C1BAD8A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11534" y="4724731"/>
            <a:ext cx="2718525" cy="3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AE3205-23E2-4316-9B6B-546F1F27BF5C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811534" y="4724731"/>
            <a:ext cx="2718524" cy="11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BA675D-7D49-48B4-A323-D1FB12D5902C}"/>
              </a:ext>
            </a:extLst>
          </p:cNvPr>
          <p:cNvSpPr txBox="1"/>
          <p:nvPr/>
        </p:nvSpPr>
        <p:spPr>
          <a:xfrm>
            <a:off x="9217995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250007-DE39-494C-8A88-786E26F180A7}"/>
              </a:ext>
            </a:extLst>
          </p:cNvPr>
          <p:cNvSpPr txBox="1"/>
          <p:nvPr/>
        </p:nvSpPr>
        <p:spPr>
          <a:xfrm>
            <a:off x="9217995" y="45712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색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A16DB-EDD3-4FAD-B7BE-9A679294D666}"/>
              </a:ext>
            </a:extLst>
          </p:cNvPr>
          <p:cNvSpPr txBox="1"/>
          <p:nvPr/>
        </p:nvSpPr>
        <p:spPr>
          <a:xfrm>
            <a:off x="9217995" y="57332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밝기</a:t>
            </a:r>
          </a:p>
        </p:txBody>
      </p:sp>
    </p:spTree>
    <p:extLst>
      <p:ext uri="{BB962C8B-B14F-4D97-AF65-F5344CB8AC3E}">
        <p14:creationId xmlns:p14="http://schemas.microsoft.com/office/powerpoint/2010/main" val="277823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23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532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R-CNNs ; Region-based CNNs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3E245-C37E-4F4B-B111-422B3A86369F}"/>
              </a:ext>
            </a:extLst>
          </p:cNvPr>
          <p:cNvSpPr txBox="1"/>
          <p:nvPr/>
        </p:nvSpPr>
        <p:spPr>
          <a:xfrm>
            <a:off x="762667" y="1505632"/>
            <a:ext cx="30129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Fast R-CNN ; 2015</a:t>
            </a:r>
            <a:endParaRPr lang="ko-KR" altLang="en-US" sz="25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F7B985-6685-482D-98DE-D70E0F9C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1982686"/>
            <a:ext cx="4394564" cy="3920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F928F9-8F70-48A7-B504-937608465CFE}"/>
              </a:ext>
            </a:extLst>
          </p:cNvPr>
          <p:cNvSpPr txBox="1"/>
          <p:nvPr/>
        </p:nvSpPr>
        <p:spPr>
          <a:xfrm>
            <a:off x="5114848" y="1829442"/>
            <a:ext cx="6782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각각의 </a:t>
            </a:r>
            <a:r>
              <a:rPr lang="en-US" altLang="ko-KR" dirty="0"/>
              <a:t>image</a:t>
            </a:r>
            <a:r>
              <a:rPr lang="ko-KR" altLang="en-US" dirty="0"/>
              <a:t>가 아닌 전체 이미지를 </a:t>
            </a:r>
            <a:r>
              <a:rPr lang="en-US" altLang="ko-KR" dirty="0"/>
              <a:t>CNN</a:t>
            </a:r>
            <a:r>
              <a:rPr lang="ko-KR" altLang="en-US" dirty="0"/>
              <a:t>에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Selective search</a:t>
            </a:r>
            <a:r>
              <a:rPr lang="ko-KR" altLang="en-US" dirty="0"/>
              <a:t>를 전체 이미지를 적용한 </a:t>
            </a:r>
            <a:r>
              <a:rPr lang="en-US" altLang="ko-KR" dirty="0"/>
              <a:t>feature map</a:t>
            </a:r>
            <a:r>
              <a:rPr lang="ko-KR" altLang="en-US" dirty="0"/>
              <a:t>에 투영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투영시킨 후 </a:t>
            </a:r>
            <a:r>
              <a:rPr lang="en-US" altLang="ko-KR" dirty="0"/>
              <a:t>RoI Pooling</a:t>
            </a:r>
            <a:r>
              <a:rPr lang="ko-KR" altLang="en-US" dirty="0"/>
              <a:t>을 통해 고정된 크기의 </a:t>
            </a:r>
            <a:r>
              <a:rPr lang="en-US" altLang="ko-KR" dirty="0"/>
              <a:t>vector</a:t>
            </a:r>
            <a:r>
              <a:rPr lang="ko-KR" altLang="en-US" dirty="0"/>
              <a:t>를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시간이 </a:t>
            </a:r>
            <a:r>
              <a:rPr lang="en-US" altLang="ko-KR" dirty="0"/>
              <a:t>R-CNN</a:t>
            </a:r>
            <a:r>
              <a:rPr lang="ko-KR" altLang="en-US" dirty="0"/>
              <a:t>보다 덜 걸린다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End to End </a:t>
            </a:r>
            <a:r>
              <a:rPr lang="ko-KR" altLang="en-US" dirty="0"/>
              <a:t>학습이 가능하다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520161-86A7-49A1-8D59-2AF5128D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36" y="4137766"/>
            <a:ext cx="5608850" cy="19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23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532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R-CNNs ; Region-based CNNs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3E245-C37E-4F4B-B111-422B3A86369F}"/>
              </a:ext>
            </a:extLst>
          </p:cNvPr>
          <p:cNvSpPr txBox="1"/>
          <p:nvPr/>
        </p:nvSpPr>
        <p:spPr>
          <a:xfrm>
            <a:off x="595108" y="1567542"/>
            <a:ext cx="33144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Faster R-CNN ; 2015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2A1502-FF17-4AAA-B433-B1ADE1AE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08" y="2318314"/>
            <a:ext cx="6344535" cy="3515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1F8AA-9372-4D89-96D4-36F97F4F3F03}"/>
              </a:ext>
            </a:extLst>
          </p:cNvPr>
          <p:cNvSpPr txBox="1"/>
          <p:nvPr/>
        </p:nvSpPr>
        <p:spPr>
          <a:xfrm>
            <a:off x="6939643" y="2044597"/>
            <a:ext cx="51108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Selective Search</a:t>
            </a:r>
            <a:r>
              <a:rPr lang="ko-KR" altLang="en-US" dirty="0"/>
              <a:t>가 아닌 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Region Proposal network</a:t>
            </a:r>
            <a:r>
              <a:rPr lang="ko-KR" altLang="en-US" dirty="0"/>
              <a:t>로 대체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sz="2400" b="1" dirty="0"/>
              <a:t>Region proposal network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Conv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를 통해 특정 크기의 이미지 표현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Anchor Box</a:t>
            </a:r>
            <a:r>
              <a:rPr lang="ko-KR" altLang="en-US" dirty="0"/>
              <a:t>를 생성하여 탐지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NMS</a:t>
            </a:r>
            <a:r>
              <a:rPr lang="ko-KR" altLang="en-US" dirty="0"/>
              <a:t>를 통해 최대 값이 아닌 </a:t>
            </a:r>
            <a:r>
              <a:rPr lang="en-US" altLang="ko-KR" dirty="0"/>
              <a:t>Bbox </a:t>
            </a:r>
            <a:r>
              <a:rPr lang="ko-KR" altLang="en-US" dirty="0"/>
              <a:t>억제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더 적은 </a:t>
            </a:r>
            <a:r>
              <a:rPr lang="en-US" altLang="ko-KR" dirty="0"/>
              <a:t>Region</a:t>
            </a:r>
            <a:r>
              <a:rPr lang="ko-KR" altLang="en-US" dirty="0"/>
              <a:t>을 제안하며</a:t>
            </a:r>
            <a:r>
              <a:rPr lang="en-US" altLang="ko-KR" dirty="0"/>
              <a:t>, </a:t>
            </a:r>
            <a:r>
              <a:rPr lang="ko-KR" altLang="en-US" dirty="0"/>
              <a:t>정확도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1059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23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532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R-CNNs ; Region-based CNNs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3E245-C37E-4F4B-B111-422B3A86369F}"/>
              </a:ext>
            </a:extLst>
          </p:cNvPr>
          <p:cNvSpPr txBox="1"/>
          <p:nvPr/>
        </p:nvSpPr>
        <p:spPr>
          <a:xfrm>
            <a:off x="1026521" y="1126673"/>
            <a:ext cx="32191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Mask R-CNN ; 2017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BC49E-0BDC-4DB3-ACB0-D1794603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741251"/>
            <a:ext cx="5323478" cy="43656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9873B2-773D-4571-94EA-E5B661D08C28}"/>
              </a:ext>
            </a:extLst>
          </p:cNvPr>
          <p:cNvSpPr txBox="1"/>
          <p:nvPr/>
        </p:nvSpPr>
        <p:spPr>
          <a:xfrm>
            <a:off x="6350000" y="1983390"/>
            <a:ext cx="60597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Segmentation</a:t>
            </a:r>
            <a:r>
              <a:rPr lang="ko-KR" altLang="en-US" sz="2300" b="1" dirty="0"/>
              <a:t> </a:t>
            </a:r>
            <a:endParaRPr lang="en-US" altLang="ko-KR" sz="2300" b="1" dirty="0"/>
          </a:p>
          <a:p>
            <a:endParaRPr lang="en-US" altLang="ko-KR" dirty="0"/>
          </a:p>
          <a:p>
            <a:r>
              <a:rPr lang="ko-KR" altLang="en-US" dirty="0"/>
              <a:t>이미지를 픽셀별로 분할하기 위한 것                    </a:t>
            </a:r>
            <a:endParaRPr lang="en-US" altLang="ko-KR" dirty="0"/>
          </a:p>
          <a:p>
            <a:endParaRPr lang="en-US" altLang="ko-KR" dirty="0">
              <a:solidFill>
                <a:schemeClr val="accent5"/>
              </a:solidFill>
            </a:endParaRPr>
          </a:p>
          <a:p>
            <a:r>
              <a:rPr lang="en-US" altLang="ko-KR" sz="2300" b="1" dirty="0"/>
              <a:t>Mask R-CNN</a:t>
            </a: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/>
              <a:t>앞에는 </a:t>
            </a:r>
            <a:r>
              <a:rPr lang="en-US" altLang="ko-KR" dirty="0"/>
              <a:t>object detection</a:t>
            </a:r>
            <a:r>
              <a:rPr lang="ko-KR" altLang="en-US" dirty="0"/>
              <a:t>을 위해 고안된 모델이며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Image segmentation</a:t>
            </a:r>
            <a:r>
              <a:rPr lang="ko-KR" altLang="en-US" b="1" dirty="0"/>
              <a:t>을 수행하기 위해 고안된 모델</a:t>
            </a:r>
            <a:endParaRPr lang="en-US" altLang="ko-KR" b="1" dirty="0"/>
          </a:p>
          <a:p>
            <a:endParaRPr lang="en-US" altLang="ko-KR" dirty="0">
              <a:solidFill>
                <a:schemeClr val="accent5"/>
              </a:solidFill>
            </a:endParaRPr>
          </a:p>
          <a:p>
            <a:r>
              <a:rPr lang="en-US" altLang="ko-KR" dirty="0">
                <a:solidFill>
                  <a:schemeClr val="accent5"/>
                </a:solidFill>
              </a:rPr>
              <a:t>Fully convolutional network</a:t>
            </a:r>
            <a:r>
              <a:rPr lang="ko-KR" altLang="en-US" dirty="0">
                <a:solidFill>
                  <a:schemeClr val="accent5"/>
                </a:solidFill>
              </a:rPr>
              <a:t>를 통해 정밀도 향상</a:t>
            </a:r>
            <a:endParaRPr lang="en-US" altLang="ko-K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692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23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532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R-CNNs ; Region-based CNNs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9873B2-773D-4571-94EA-E5B661D08C28}"/>
              </a:ext>
            </a:extLst>
          </p:cNvPr>
          <p:cNvSpPr txBox="1"/>
          <p:nvPr/>
        </p:nvSpPr>
        <p:spPr>
          <a:xfrm>
            <a:off x="565142" y="4211348"/>
            <a:ext cx="6880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RoI Pooling</a:t>
            </a:r>
            <a:r>
              <a:rPr lang="ko-KR" altLang="en-US" dirty="0"/>
              <a:t>으로는 정확한 위치를 식별 불가</a:t>
            </a:r>
            <a:endParaRPr lang="en-US" altLang="ko-KR" dirty="0"/>
          </a:p>
          <a:p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r>
              <a:rPr lang="en-US" altLang="ko-KR" dirty="0">
                <a:solidFill>
                  <a:schemeClr val="accent5"/>
                </a:solidFill>
              </a:rPr>
              <a:t>Bilinear interpolation</a:t>
            </a: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r>
              <a:rPr lang="en-US" altLang="ko-KR" dirty="0">
                <a:solidFill>
                  <a:schemeClr val="accent5"/>
                </a:solidFill>
              </a:rPr>
              <a:t>1. </a:t>
            </a:r>
            <a:r>
              <a:rPr lang="ko-KR" altLang="en-US" dirty="0">
                <a:solidFill>
                  <a:schemeClr val="accent5"/>
                </a:solidFill>
              </a:rPr>
              <a:t>양선형 보간 법을 통해 위치정보를 담는 </a:t>
            </a:r>
            <a:r>
              <a:rPr lang="en-US" altLang="ko-KR" dirty="0">
                <a:solidFill>
                  <a:schemeClr val="accent5"/>
                </a:solidFill>
              </a:rPr>
              <a:t>RoI align</a:t>
            </a:r>
            <a:r>
              <a:rPr lang="ko-KR" altLang="en-US" dirty="0">
                <a:solidFill>
                  <a:schemeClr val="accent5"/>
                </a:solidFill>
              </a:rPr>
              <a:t>을 이용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en-US" altLang="ko-KR" dirty="0">
                <a:solidFill>
                  <a:schemeClr val="accent5"/>
                </a:solidFill>
              </a:rPr>
              <a:t>2. </a:t>
            </a:r>
            <a:r>
              <a:rPr lang="ko-KR" altLang="en-US" dirty="0">
                <a:solidFill>
                  <a:schemeClr val="accent5"/>
                </a:solidFill>
              </a:rPr>
              <a:t>가로 세로의 비율을 통해 위치정보를 담는다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A632EF-5CA7-4244-97B8-2D250BAF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9591"/>
            <a:ext cx="4516848" cy="27166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ABA114-A7F2-4D55-A68D-9F662ADD8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2" y="1200195"/>
            <a:ext cx="4859979" cy="26288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9CDFD6-350F-454D-8EA8-311F416F2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743" y="4167806"/>
            <a:ext cx="4027714" cy="24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68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214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421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Transposed Convolution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70D7F-AD27-4063-B2E2-EE1406F62332}"/>
              </a:ext>
            </a:extLst>
          </p:cNvPr>
          <p:cNvSpPr txBox="1"/>
          <p:nvPr/>
        </p:nvSpPr>
        <p:spPr>
          <a:xfrm>
            <a:off x="1026522" y="1992086"/>
            <a:ext cx="9513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일반적인 </a:t>
            </a:r>
            <a:r>
              <a:rPr lang="en-US" altLang="ko-KR" dirty="0"/>
              <a:t>Convolution</a:t>
            </a:r>
            <a:r>
              <a:rPr lang="ko-KR" altLang="en-US" dirty="0"/>
              <a:t>을 역 연산 한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Segmentation</a:t>
            </a:r>
            <a:r>
              <a:rPr lang="ko-KR" altLang="en-US" dirty="0"/>
              <a:t>의 경우 </a:t>
            </a:r>
            <a:r>
              <a:rPr lang="en-US" altLang="ko-KR" dirty="0"/>
              <a:t>pixel </a:t>
            </a:r>
            <a:r>
              <a:rPr lang="ko-KR" altLang="en-US" dirty="0"/>
              <a:t>단위로 값이 필요하기에 </a:t>
            </a:r>
            <a:r>
              <a:rPr lang="en-US" altLang="ko-KR" dirty="0"/>
              <a:t>Transposed Convolution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7F232-CA2E-479E-B23D-954B4151F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3428999"/>
            <a:ext cx="9844978" cy="19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70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214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421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Transposed Convolution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8ACC5-5B7C-45DC-8A39-AB326056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71" y="1380836"/>
            <a:ext cx="1885901" cy="4855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D2954E-85CA-4964-872E-1D082E0D62EB}"/>
              </a:ext>
            </a:extLst>
          </p:cNvPr>
          <p:cNvSpPr txBox="1"/>
          <p:nvPr/>
        </p:nvSpPr>
        <p:spPr>
          <a:xfrm>
            <a:off x="4084714" y="1943978"/>
            <a:ext cx="7614585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Fully Convolutional Network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이미지를 어떠한 신경망을 지나 이미지로 다시 변환할 때 사용되는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CNN</a:t>
            </a:r>
            <a:r>
              <a:rPr lang="ko-KR" altLang="en-US" dirty="0"/>
              <a:t>으로 축소한다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1x1 Conv</a:t>
            </a:r>
            <a:r>
              <a:rPr lang="ko-KR" altLang="en-US" dirty="0"/>
              <a:t>를 통해 픽셀별로 대응하게 </a:t>
            </a:r>
            <a:r>
              <a:rPr lang="en-US" altLang="ko-KR" dirty="0"/>
              <a:t>channel</a:t>
            </a:r>
            <a:r>
              <a:rPr lang="ko-KR" altLang="en-US" dirty="0"/>
              <a:t>을 늘려준다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Transposed Convolution</a:t>
            </a:r>
            <a:r>
              <a:rPr lang="ko-KR" altLang="en-US" dirty="0"/>
              <a:t>을 통해 다시 이미지로 역 연산 시켜준다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01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214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421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Transposed Convolution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8ACC5-5B7C-45DC-8A39-AB326056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71" y="1380836"/>
            <a:ext cx="1885901" cy="4855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D2954E-85CA-4964-872E-1D082E0D62EB}"/>
              </a:ext>
            </a:extLst>
          </p:cNvPr>
          <p:cNvSpPr txBox="1"/>
          <p:nvPr/>
        </p:nvSpPr>
        <p:spPr>
          <a:xfrm>
            <a:off x="4084714" y="1943978"/>
            <a:ext cx="7614585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Fully Convolutional Network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이미지를 어떠한 신경망을 지나 이미지로 다시 변환할 때 사용되는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CNN</a:t>
            </a:r>
            <a:r>
              <a:rPr lang="ko-KR" altLang="en-US" dirty="0"/>
              <a:t>으로 축소한다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1x1 Conv</a:t>
            </a:r>
            <a:r>
              <a:rPr lang="ko-KR" altLang="en-US" dirty="0"/>
              <a:t>를 통해 픽셀별로 대응하게 </a:t>
            </a:r>
            <a:r>
              <a:rPr lang="en-US" altLang="ko-KR" dirty="0"/>
              <a:t>channel</a:t>
            </a:r>
            <a:r>
              <a:rPr lang="ko-KR" altLang="en-US" dirty="0"/>
              <a:t>을 늘려준다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Transposed Convolution</a:t>
            </a:r>
            <a:r>
              <a:rPr lang="ko-KR" altLang="en-US" dirty="0"/>
              <a:t>을 통해 다시 이미지로 역 연산 시켜준다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847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08BD-F4D5-4129-9830-FC5CEDF9180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2149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87D3-04F7-42BC-91B3-C4A1B6064F2B}"/>
              </a:ext>
            </a:extLst>
          </p:cNvPr>
          <p:cNvSpPr txBox="1"/>
          <p:nvPr/>
        </p:nvSpPr>
        <p:spPr>
          <a:xfrm>
            <a:off x="1026522" y="375837"/>
            <a:ext cx="3676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Style Transfer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629DC-C3F8-4F4E-A622-AF99EAD8FC11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1481FB-F798-4A44-A969-543403C9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4" y="1714500"/>
            <a:ext cx="6081042" cy="3530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D1B8BB-B2F5-4009-B3BA-0A615C6544CA}"/>
              </a:ext>
            </a:extLst>
          </p:cNvPr>
          <p:cNvSpPr txBox="1"/>
          <p:nvPr/>
        </p:nvSpPr>
        <p:spPr>
          <a:xfrm>
            <a:off x="6546836" y="1894114"/>
            <a:ext cx="5420074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Technique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합성 이미지 초기화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사전 훈련된 </a:t>
            </a:r>
            <a:r>
              <a:rPr lang="en-US" altLang="ko-KR" dirty="0"/>
              <a:t>CNN</a:t>
            </a:r>
            <a:r>
              <a:rPr lang="ko-KR" altLang="en-US" dirty="0"/>
              <a:t>을 통해 이미지 추출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각 </a:t>
            </a:r>
            <a:r>
              <a:rPr lang="en-US" altLang="ko-KR" dirty="0"/>
              <a:t>CNN layer </a:t>
            </a:r>
            <a:r>
              <a:rPr lang="ko-KR" altLang="en-US" dirty="0"/>
              <a:t>마다 특색을 설정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loss</a:t>
            </a:r>
            <a:r>
              <a:rPr lang="ko-KR" altLang="en-US" dirty="0"/>
              <a:t>값 계산을 통해 합성 이미지 모델 업데이트</a:t>
            </a:r>
          </a:p>
        </p:txBody>
      </p:sp>
    </p:spTree>
    <p:extLst>
      <p:ext uri="{BB962C8B-B14F-4D97-AF65-F5344CB8AC3E}">
        <p14:creationId xmlns:p14="http://schemas.microsoft.com/office/powerpoint/2010/main" val="1457573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E77F7C-067A-4914-A239-95D38D975EFD}"/>
              </a:ext>
            </a:extLst>
          </p:cNvPr>
          <p:cNvSpPr/>
          <p:nvPr/>
        </p:nvSpPr>
        <p:spPr>
          <a:xfrm>
            <a:off x="3905455" y="3647802"/>
            <a:ext cx="4381089" cy="35269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 – Computer Vision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EE6DE-F075-46EA-8548-32073A7986BF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7850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90105"/>
            <a:ext cx="3785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Augmentation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0EB76-5ED6-44B0-932E-A491BB9E3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461814"/>
            <a:ext cx="9261502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7850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90105"/>
            <a:ext cx="3785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Augmentation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2F6CD6-3567-4BA1-9556-4738FCCB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468587"/>
            <a:ext cx="7765786" cy="486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7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7850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90105"/>
            <a:ext cx="3785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Augmentation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BDF601-4D30-4750-B1EC-3482608B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543898"/>
            <a:ext cx="8021169" cy="43249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C6505F-93B5-4B32-811B-3688A8A19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22" y="3725428"/>
            <a:ext cx="8021169" cy="2143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137261-0E46-42F6-BFCD-DB92B4EA6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106" y="3658743"/>
            <a:ext cx="4391638" cy="2276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5A4BD1-F4A7-47AD-BCBB-A4277A505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522" y="6125658"/>
            <a:ext cx="5744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7850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390105"/>
            <a:ext cx="3785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Augmentation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EB4F36-CFD2-4BA1-A8CB-C028E6FC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486740"/>
            <a:ext cx="807832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9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1210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212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Fine Tuning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5FBB3-E2DD-413B-809D-F5A764AC6FB2}"/>
              </a:ext>
            </a:extLst>
          </p:cNvPr>
          <p:cNvSpPr txBox="1"/>
          <p:nvPr/>
        </p:nvSpPr>
        <p:spPr>
          <a:xfrm>
            <a:off x="806446" y="1906741"/>
            <a:ext cx="8225329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Deep-Learning Model</a:t>
            </a:r>
          </a:p>
          <a:p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‘</a:t>
            </a:r>
            <a:r>
              <a:rPr lang="ko-KR" altLang="en-US" sz="2400" dirty="0">
                <a:solidFill>
                  <a:srgbClr val="FF0000"/>
                </a:solidFill>
              </a:rPr>
              <a:t>계층적인 특징</a:t>
            </a:r>
            <a:r>
              <a:rPr lang="en-US" altLang="ko-KR" sz="2400" dirty="0">
                <a:solidFill>
                  <a:srgbClr val="FF0000"/>
                </a:solidFill>
              </a:rPr>
              <a:t>’</a:t>
            </a:r>
            <a:r>
              <a:rPr lang="ko-KR" altLang="en-US" sz="2400" dirty="0"/>
              <a:t>을 </a:t>
            </a:r>
            <a:r>
              <a:rPr lang="en-US" altLang="ko-KR" sz="2400" dirty="0">
                <a:solidFill>
                  <a:srgbClr val="FF0000"/>
                </a:solidFill>
              </a:rPr>
              <a:t>‘</a:t>
            </a:r>
            <a:r>
              <a:rPr lang="ko-KR" altLang="en-US" sz="2400" dirty="0">
                <a:solidFill>
                  <a:srgbClr val="FF0000"/>
                </a:solidFill>
              </a:rPr>
              <a:t>스스로</a:t>
            </a:r>
            <a:r>
              <a:rPr lang="en-US" altLang="ko-KR" sz="2400" dirty="0">
                <a:solidFill>
                  <a:srgbClr val="FF0000"/>
                </a:solidFill>
              </a:rPr>
              <a:t>’</a:t>
            </a:r>
            <a:r>
              <a:rPr lang="ko-KR" altLang="en-US" sz="2400" dirty="0"/>
              <a:t> 학습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처음에는 </a:t>
            </a:r>
            <a:r>
              <a:rPr lang="ko-KR" altLang="en-US" sz="2400" dirty="0">
                <a:solidFill>
                  <a:srgbClr val="FF0000"/>
                </a:solidFill>
              </a:rPr>
              <a:t>일반적인 특징</a:t>
            </a:r>
            <a:r>
              <a:rPr lang="ko-KR" altLang="en-US" sz="2400" dirty="0"/>
              <a:t>을 추출하도록 학습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뒤쪽에는 </a:t>
            </a:r>
            <a:r>
              <a:rPr lang="ko-KR" altLang="en-US" sz="2400" dirty="0">
                <a:solidFill>
                  <a:srgbClr val="FF0000"/>
                </a:solidFill>
              </a:rPr>
              <a:t>특정 데이터의 구체적인 특징</a:t>
            </a:r>
            <a:r>
              <a:rPr lang="ko-KR" altLang="en-US" sz="2400" dirty="0"/>
              <a:t>을 추출하도록 학습</a:t>
            </a:r>
          </a:p>
        </p:txBody>
      </p:sp>
    </p:spTree>
    <p:extLst>
      <p:ext uri="{BB962C8B-B14F-4D97-AF65-F5344CB8AC3E}">
        <p14:creationId xmlns:p14="http://schemas.microsoft.com/office/powerpoint/2010/main" val="7043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1210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212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Fine Tuning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917B-1E91-413B-B579-BA9A3915A844}"/>
              </a:ext>
            </a:extLst>
          </p:cNvPr>
          <p:cNvSpPr txBox="1"/>
          <p:nvPr/>
        </p:nvSpPr>
        <p:spPr>
          <a:xfrm>
            <a:off x="11535837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5FBB3-E2DD-413B-809D-F5A764AC6FB2}"/>
              </a:ext>
            </a:extLst>
          </p:cNvPr>
          <p:cNvSpPr txBox="1"/>
          <p:nvPr/>
        </p:nvSpPr>
        <p:spPr>
          <a:xfrm>
            <a:off x="1005504" y="1163994"/>
            <a:ext cx="10180992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CNN, </a:t>
            </a:r>
            <a:r>
              <a:rPr lang="ko-KR" altLang="en-US" sz="2500" b="1" dirty="0"/>
              <a:t>합성곱 신경망</a:t>
            </a:r>
            <a:endParaRPr lang="en-US" altLang="ko-KR" sz="2500" b="1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Convolutional base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목표 </a:t>
            </a:r>
            <a:r>
              <a:rPr lang="en-US" altLang="ko-KR" sz="2400" dirty="0"/>
              <a:t>: </a:t>
            </a:r>
            <a:r>
              <a:rPr lang="ko-KR" altLang="en-US" sz="2400" dirty="0"/>
              <a:t>이미지로부터 특징을 추출하는 것</a:t>
            </a:r>
            <a:r>
              <a:rPr lang="en-US" altLang="ko-KR" sz="2400" dirty="0"/>
              <a:t>(feature extraction)</a:t>
            </a:r>
          </a:p>
          <a:p>
            <a:endParaRPr lang="en-US" altLang="ko-KR" sz="2400" dirty="0"/>
          </a:p>
          <a:p>
            <a:r>
              <a:rPr lang="en-US" altLang="ko-KR" sz="2400" dirty="0"/>
              <a:t>Classifier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목표 </a:t>
            </a:r>
            <a:r>
              <a:rPr lang="en-US" altLang="ko-KR" sz="2400" dirty="0"/>
              <a:t>: </a:t>
            </a:r>
            <a:r>
              <a:rPr lang="ko-KR" altLang="en-US" sz="2400" dirty="0"/>
              <a:t>추출된 특징을 통해 알맞은 카테고리로 분류</a:t>
            </a:r>
            <a:r>
              <a:rPr lang="en-US" altLang="ko-KR" sz="2400" dirty="0"/>
              <a:t>(image classification)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91CD-5673-42E9-ABAF-D1710E5FB504}"/>
              </a:ext>
            </a:extLst>
          </p:cNvPr>
          <p:cNvSpPr txBox="1"/>
          <p:nvPr/>
        </p:nvSpPr>
        <p:spPr>
          <a:xfrm>
            <a:off x="1289538" y="490024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C101-36BA-495A-AE75-972A21307844}"/>
              </a:ext>
            </a:extLst>
          </p:cNvPr>
          <p:cNvSpPr txBox="1"/>
          <p:nvPr/>
        </p:nvSpPr>
        <p:spPr>
          <a:xfrm>
            <a:off x="2704398" y="4592468"/>
            <a:ext cx="3001108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Convolutional base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(feature extraction)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0B1AC-8DD9-4CC4-B3DF-4AF820B67E8A}"/>
              </a:ext>
            </a:extLst>
          </p:cNvPr>
          <p:cNvSpPr txBox="1"/>
          <p:nvPr/>
        </p:nvSpPr>
        <p:spPr>
          <a:xfrm>
            <a:off x="6389076" y="4592468"/>
            <a:ext cx="3001108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Classifier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(image classification)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D2F8B-DFAE-4F6E-9E32-ACE15F975725}"/>
              </a:ext>
            </a:extLst>
          </p:cNvPr>
          <p:cNvSpPr txBox="1"/>
          <p:nvPr/>
        </p:nvSpPr>
        <p:spPr>
          <a:xfrm>
            <a:off x="10073754" y="4900246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DE17F26-AA0A-4A18-8B7B-E849BFEB423E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020828" y="5084911"/>
            <a:ext cx="683570" cy="1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831B830-B6BD-47FE-9DB2-EA9C9FA13084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5705506" y="5084911"/>
            <a:ext cx="683570" cy="0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00C45C-3989-44E1-BE4D-712F2F94F6A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9390184" y="5084911"/>
            <a:ext cx="683570" cy="1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14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1533</Words>
  <Application>Microsoft Office PowerPoint</Application>
  <PresentationFormat>와이드스크린</PresentationFormat>
  <Paragraphs>516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나눔스퀘어 Bold</vt:lpstr>
      <vt:lpstr>나눔스퀘어 ExtraBold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정남규</cp:lastModifiedBy>
  <cp:revision>62</cp:revision>
  <dcterms:created xsi:type="dcterms:W3CDTF">2017-05-29T09:12:16Z</dcterms:created>
  <dcterms:modified xsi:type="dcterms:W3CDTF">2021-01-26T06:38:05Z</dcterms:modified>
</cp:coreProperties>
</file>