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5"/>
  </p:notesMasterIdLst>
  <p:sldIdLst>
    <p:sldId id="257" r:id="rId2"/>
    <p:sldId id="285" r:id="rId3"/>
    <p:sldId id="286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6" r:id="rId12"/>
    <p:sldId id="297" r:id="rId13"/>
    <p:sldId id="295" r:id="rId14"/>
    <p:sldId id="298" r:id="rId15"/>
    <p:sldId id="299" r:id="rId16"/>
    <p:sldId id="300" r:id="rId17"/>
    <p:sldId id="301" r:id="rId18"/>
    <p:sldId id="305" r:id="rId19"/>
    <p:sldId id="304" r:id="rId20"/>
    <p:sldId id="302" r:id="rId21"/>
    <p:sldId id="303" r:id="rId22"/>
    <p:sldId id="306" r:id="rId23"/>
    <p:sldId id="269" r:id="rId24"/>
  </p:sldIdLst>
  <p:sldSz cx="12192000" cy="6858000"/>
  <p:notesSz cx="6858000" cy="9144000"/>
  <p:embeddedFontLs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남규" initials="정" lastIdx="1" clrIdx="0">
    <p:extLst>
      <p:ext uri="{19B8F6BF-5375-455C-9EA6-DF929625EA0E}">
        <p15:presenceInfo xmlns:p15="http://schemas.microsoft.com/office/powerpoint/2012/main" userId="정남규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2176" y="2447473"/>
            <a:ext cx="9527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Dive into Deep Learning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05455" y="3647802"/>
            <a:ext cx="4381089" cy="352698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 – Generative Adversarial Networks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0A812-87AD-40DF-869F-98A337A923E0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76602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1"/>
            <a:ext cx="778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Generative Adversarial Networks –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기초 개념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2512A2-215C-47BC-BB2F-B1CEEE4F6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1" y="1253096"/>
            <a:ext cx="3181864" cy="42168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3F823A-3C7F-436B-8A82-68EBB788C8A9}"/>
              </a:ext>
            </a:extLst>
          </p:cNvPr>
          <p:cNvSpPr txBox="1"/>
          <p:nvPr/>
        </p:nvSpPr>
        <p:spPr>
          <a:xfrm>
            <a:off x="917665" y="1343090"/>
            <a:ext cx="6269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사람의 얼굴의 경우 </a:t>
            </a:r>
            <a:r>
              <a:rPr lang="ko-KR" altLang="en-US" sz="2400" b="1" dirty="0"/>
              <a:t>통계적인 평균치</a:t>
            </a:r>
            <a:r>
              <a:rPr lang="ko-KR" altLang="en-US" sz="2400" dirty="0"/>
              <a:t>가 존재</a:t>
            </a:r>
            <a:endParaRPr lang="en-US" altLang="ko-KR" sz="2400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368D709-A976-431B-B98B-A40FF1BBD708}"/>
              </a:ext>
            </a:extLst>
          </p:cNvPr>
          <p:cNvSpPr/>
          <p:nvPr/>
        </p:nvSpPr>
        <p:spPr>
          <a:xfrm>
            <a:off x="3099108" y="2244383"/>
            <a:ext cx="816429" cy="2269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FDCFC9-6053-4725-9C1E-009B2ECA6C89}"/>
              </a:ext>
            </a:extLst>
          </p:cNvPr>
          <p:cNvSpPr txBox="1"/>
          <p:nvPr/>
        </p:nvSpPr>
        <p:spPr>
          <a:xfrm>
            <a:off x="3915537" y="321478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수치적으로 표현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76F99F-9E40-4E6A-9625-935032C30757}"/>
              </a:ext>
            </a:extLst>
          </p:cNvPr>
          <p:cNvSpPr txBox="1"/>
          <p:nvPr/>
        </p:nvSpPr>
        <p:spPr>
          <a:xfrm>
            <a:off x="917665" y="5099411"/>
            <a:ext cx="7609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생성 모델은 </a:t>
            </a:r>
            <a:r>
              <a:rPr lang="ko-KR" altLang="en-US" sz="2400" b="1" dirty="0"/>
              <a:t>수치적으로 표현된 값을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통해 모델링</a:t>
            </a:r>
            <a:r>
              <a:rPr lang="ko-KR" altLang="en-US" sz="2400" dirty="0"/>
              <a:t>하여</a:t>
            </a:r>
            <a:endParaRPr lang="en-US" altLang="ko-KR" sz="2400" dirty="0"/>
          </a:p>
          <a:p>
            <a:r>
              <a:rPr lang="ko-KR" altLang="en-US" sz="2400" dirty="0">
                <a:solidFill>
                  <a:srgbClr val="FF0000"/>
                </a:solidFill>
              </a:rPr>
              <a:t>실제 이미지의 확률분포에 근사한 확률분포</a:t>
            </a:r>
            <a:r>
              <a:rPr lang="ko-KR" altLang="en-US" sz="2400" dirty="0"/>
              <a:t>를 생성</a:t>
            </a:r>
          </a:p>
        </p:txBody>
      </p:sp>
    </p:spTree>
    <p:extLst>
      <p:ext uri="{BB962C8B-B14F-4D97-AF65-F5344CB8AC3E}">
        <p14:creationId xmlns:p14="http://schemas.microsoft.com/office/powerpoint/2010/main" val="268688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76602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1"/>
            <a:ext cx="778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Generative Adversarial Networks –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기초 개념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F823A-3C7F-436B-8A82-68EBB788C8A9}"/>
              </a:ext>
            </a:extLst>
          </p:cNvPr>
          <p:cNvSpPr txBox="1"/>
          <p:nvPr/>
        </p:nvSpPr>
        <p:spPr>
          <a:xfrm>
            <a:off x="917665" y="1343090"/>
            <a:ext cx="905889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생성 모델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결합 확률분포의 통계적 모델</a:t>
            </a:r>
            <a:endParaRPr lang="en-US" altLang="ko-KR" sz="2400" b="1" dirty="0"/>
          </a:p>
          <a:p>
            <a:endParaRPr lang="en-US" altLang="ko-KR" sz="2400" dirty="0"/>
          </a:p>
          <a:p>
            <a:r>
              <a:rPr lang="ko-KR" altLang="en-US" sz="2400" dirty="0">
                <a:solidFill>
                  <a:srgbClr val="FF0000"/>
                </a:solidFill>
              </a:rPr>
              <a:t>새로운 데이터 인스턴스를 생성</a:t>
            </a:r>
            <a:r>
              <a:rPr lang="ko-KR" altLang="en-US" sz="2400" dirty="0"/>
              <a:t>해내는 아키텍처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생성 모델에서 노이즈를 섞어 다양한 데이터를 생성해 나가는 것</a:t>
            </a:r>
            <a:endParaRPr lang="en-US" altLang="ko-KR" sz="2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8925100-A898-4E9B-8CA2-98A5FD0EA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138" y="2641391"/>
            <a:ext cx="5529943" cy="25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5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76602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1"/>
            <a:ext cx="778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Generative Adversarial Networks –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기초 개념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F823A-3C7F-436B-8A82-68EBB788C8A9}"/>
              </a:ext>
            </a:extLst>
          </p:cNvPr>
          <p:cNvSpPr txBox="1"/>
          <p:nvPr/>
        </p:nvSpPr>
        <p:spPr>
          <a:xfrm>
            <a:off x="917665" y="1343090"/>
            <a:ext cx="106181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생성 모델의 목표</a:t>
            </a:r>
            <a:endParaRPr lang="en-US" altLang="ko-KR" sz="2400" b="1" dirty="0"/>
          </a:p>
          <a:p>
            <a:endParaRPr lang="en-US" altLang="ko-KR" sz="2400" dirty="0"/>
          </a:p>
          <a:p>
            <a:r>
              <a:rPr lang="ko-KR" altLang="en-US" sz="2400" dirty="0"/>
              <a:t>이미지 데이터의 분포를 근사하는 모델 </a:t>
            </a:r>
            <a:r>
              <a:rPr lang="en-US" altLang="ko-KR" sz="2400" dirty="0"/>
              <a:t>G</a:t>
            </a:r>
            <a:r>
              <a:rPr lang="ko-KR" altLang="en-US" sz="2400" dirty="0"/>
              <a:t>를 만드는 것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              &lt;</a:t>
            </a:r>
            <a:r>
              <a:rPr lang="ko-KR" altLang="en-US" sz="2400" dirty="0"/>
              <a:t>이미지 데이터</a:t>
            </a:r>
            <a:r>
              <a:rPr lang="en-US" altLang="ko-KR" sz="2400" dirty="0"/>
              <a:t>&gt;                            &lt;</a:t>
            </a:r>
            <a:r>
              <a:rPr lang="ko-KR" altLang="en-US" sz="2400" dirty="0"/>
              <a:t>생성 모델 </a:t>
            </a:r>
            <a:r>
              <a:rPr lang="en-US" altLang="ko-KR" sz="2400" dirty="0"/>
              <a:t>G&gt;</a:t>
            </a:r>
          </a:p>
          <a:p>
            <a:endParaRPr lang="en-US" altLang="ko-KR" sz="2400" dirty="0"/>
          </a:p>
          <a:p>
            <a:r>
              <a:rPr lang="ko-KR" altLang="en-US" sz="2400" dirty="0"/>
              <a:t>이미지 데이터의 샘플을 잘 생성한다 </a:t>
            </a:r>
            <a:r>
              <a:rPr lang="en-US" altLang="ko-KR" sz="2400" dirty="0"/>
              <a:t>-&gt; </a:t>
            </a:r>
            <a:r>
              <a:rPr lang="ko-KR" altLang="en-US" sz="2400" dirty="0"/>
              <a:t>이미지 분포를 잘 모델링했다</a:t>
            </a:r>
            <a:r>
              <a:rPr lang="en-US" altLang="ko-KR" sz="2400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8925100-A898-4E9B-8CA2-98A5FD0EA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22" y="2739362"/>
            <a:ext cx="4884421" cy="25021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74D151-B029-4A26-9E70-44910DC0E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52" y="2739361"/>
            <a:ext cx="4884421" cy="250210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04244DF-5B95-4121-81AC-37DE133112B4}"/>
              </a:ext>
            </a:extLst>
          </p:cNvPr>
          <p:cNvSpPr/>
          <p:nvPr/>
        </p:nvSpPr>
        <p:spPr>
          <a:xfrm>
            <a:off x="917665" y="5878286"/>
            <a:ext cx="9894897" cy="72778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16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56506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19955"/>
            <a:ext cx="565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Generative Adversarial Networks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4DD31-4A13-4B14-9946-BDB7938400D8}"/>
              </a:ext>
            </a:extLst>
          </p:cNvPr>
          <p:cNvSpPr txBox="1"/>
          <p:nvPr/>
        </p:nvSpPr>
        <p:spPr>
          <a:xfrm>
            <a:off x="998978" y="1874728"/>
            <a:ext cx="10536859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Generative</a:t>
            </a:r>
            <a:r>
              <a:rPr lang="en-US" altLang="ko-KR" sz="2400" b="1" dirty="0">
                <a:solidFill>
                  <a:srgbClr val="FF0000"/>
                </a:solidFill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</a:rPr>
              <a:t>생성적</a:t>
            </a:r>
            <a:r>
              <a:rPr lang="en-US" altLang="ko-KR" sz="2400" b="1" dirty="0">
                <a:solidFill>
                  <a:srgbClr val="FF0000"/>
                </a:solidFill>
              </a:rPr>
              <a:t>) </a:t>
            </a:r>
            <a:r>
              <a:rPr lang="en-US" altLang="ko-KR" sz="2400" b="1" dirty="0"/>
              <a:t>Adversarial</a:t>
            </a:r>
            <a:r>
              <a:rPr lang="en-US" altLang="ko-KR" sz="2400" b="1" dirty="0">
                <a:solidFill>
                  <a:srgbClr val="FF0000"/>
                </a:solidFill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</a:rPr>
              <a:t>적대적</a:t>
            </a:r>
            <a:r>
              <a:rPr lang="en-US" altLang="ko-KR" sz="2400" b="1" dirty="0">
                <a:solidFill>
                  <a:srgbClr val="FF0000"/>
                </a:solidFill>
              </a:rPr>
              <a:t>) </a:t>
            </a:r>
            <a:r>
              <a:rPr lang="en-US" altLang="ko-KR" sz="2400" b="1" dirty="0"/>
              <a:t>Networks</a:t>
            </a:r>
            <a:r>
              <a:rPr lang="en-US" altLang="ko-KR" sz="2400" b="1" dirty="0">
                <a:solidFill>
                  <a:srgbClr val="FF0000"/>
                </a:solidFill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</a:rPr>
              <a:t>네트워크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</a:p>
          <a:p>
            <a:endParaRPr lang="en-US" altLang="ko-KR" sz="2400" u="sng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Generator</a:t>
            </a:r>
            <a:r>
              <a:rPr lang="ko-KR" altLang="en-US" sz="2000" dirty="0"/>
              <a:t>와 </a:t>
            </a:r>
            <a:r>
              <a:rPr lang="en-US" altLang="ko-KR" sz="2000" dirty="0"/>
              <a:t>Discriminator </a:t>
            </a:r>
            <a:r>
              <a:rPr lang="ko-KR" altLang="en-US" sz="2000" dirty="0"/>
              <a:t>두개의 네트워크를 활용한 생성 모델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400" b="1" dirty="0">
                <a:solidFill>
                  <a:srgbClr val="FF0000"/>
                </a:solidFill>
              </a:rPr>
              <a:t>Minimax</a:t>
            </a:r>
            <a:r>
              <a:rPr lang="ko-KR" altLang="en-US" sz="2400" b="1" dirty="0"/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게임이론</a:t>
            </a:r>
            <a:r>
              <a:rPr lang="ko-KR" altLang="en-US" sz="2400" b="1" dirty="0"/>
              <a:t>에 근거한 최적화 문제</a:t>
            </a:r>
            <a:endParaRPr lang="en-US" altLang="ko-KR" sz="2400" b="1" dirty="0"/>
          </a:p>
          <a:p>
            <a:endParaRPr lang="en-US" altLang="ko-KR" sz="2000" dirty="0"/>
          </a:p>
          <a:p>
            <a:r>
              <a:rPr lang="en-US" altLang="ko-KR" sz="2000" dirty="0"/>
              <a:t>D</a:t>
            </a:r>
            <a:r>
              <a:rPr lang="ko-KR" altLang="en-US" sz="2000" dirty="0"/>
              <a:t>는 </a:t>
            </a:r>
            <a:r>
              <a:rPr lang="en-US" altLang="ko-KR" sz="2000" dirty="0"/>
              <a:t>maximize, G</a:t>
            </a:r>
            <a:r>
              <a:rPr lang="ko-KR" altLang="en-US" sz="2000" dirty="0"/>
              <a:t>는 </a:t>
            </a:r>
            <a:r>
              <a:rPr lang="en-US" altLang="ko-KR" sz="2000" dirty="0"/>
              <a:t>minimize</a:t>
            </a:r>
            <a:r>
              <a:rPr lang="ko-KR" altLang="en-US" sz="2000" dirty="0"/>
              <a:t>한 관계로 서로 적대적으로 진행한다면 둘 다 학습이 잘 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538779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56506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19955"/>
            <a:ext cx="565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Generative Adversarial Networks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6C4256-B86D-4D59-99D6-14EEB8394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22" y="1355946"/>
            <a:ext cx="9456626" cy="8803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FF00E0-BD8C-4187-9F28-3CBE992B7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521" y="2236338"/>
            <a:ext cx="9456625" cy="418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88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56506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19955"/>
            <a:ext cx="565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Generative Adversarial Networks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5B398E-F16C-4B39-9D33-97BE8F8E9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1" y="2749603"/>
            <a:ext cx="9316750" cy="26578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D4422E-A40B-4AE8-8F36-9413488590BC}"/>
              </a:ext>
            </a:extLst>
          </p:cNvPr>
          <p:cNvSpPr txBox="1"/>
          <p:nvPr/>
        </p:nvSpPr>
        <p:spPr>
          <a:xfrm>
            <a:off x="966651" y="1764718"/>
            <a:ext cx="805730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GAN</a:t>
            </a:r>
            <a:r>
              <a:rPr lang="ko-KR" altLang="en-US" sz="2400" b="1" dirty="0"/>
              <a:t>의 수렴과정</a:t>
            </a:r>
            <a:endParaRPr lang="en-US" altLang="ko-KR" sz="2400" b="1" dirty="0"/>
          </a:p>
          <a:p>
            <a:endParaRPr lang="en-US" altLang="ko-KR" sz="1400" b="1" dirty="0"/>
          </a:p>
          <a:p>
            <a:r>
              <a:rPr lang="en-US" altLang="ko-KR" sz="2000" dirty="0"/>
              <a:t>G</a:t>
            </a:r>
            <a:r>
              <a:rPr lang="ko-KR" altLang="en-US" sz="2000" dirty="0"/>
              <a:t>의 확률 분포 </a:t>
            </a:r>
            <a:r>
              <a:rPr lang="en-US" altLang="ko-KR" sz="2000" dirty="0">
                <a:solidFill>
                  <a:srgbClr val="FF0000"/>
                </a:solidFill>
              </a:rPr>
              <a:t>-&gt;</a:t>
            </a:r>
            <a:r>
              <a:rPr lang="en-US" altLang="ko-KR" sz="2000" dirty="0"/>
              <a:t> Data</a:t>
            </a:r>
            <a:r>
              <a:rPr lang="ko-KR" altLang="en-US" sz="2000" dirty="0"/>
              <a:t>의 확률 분포</a:t>
            </a:r>
            <a:r>
              <a:rPr lang="en-US" altLang="ko-KR" sz="2000" dirty="0"/>
              <a:t>, D(G(z))</a:t>
            </a:r>
            <a:r>
              <a:rPr lang="ko-KR" altLang="en-US" sz="2000" dirty="0"/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-&gt;</a:t>
            </a:r>
            <a:r>
              <a:rPr lang="ko-KR" altLang="en-US" sz="2000" dirty="0"/>
              <a:t> </a:t>
            </a:r>
            <a:r>
              <a:rPr lang="en-US" altLang="ko-KR" sz="2000" dirty="0"/>
              <a:t>1/2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8827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56506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19955"/>
            <a:ext cx="565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Generative Adversarial Networks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D4422E-A40B-4AE8-8F36-9413488590BC}"/>
              </a:ext>
            </a:extLst>
          </p:cNvPr>
          <p:cNvSpPr txBox="1"/>
          <p:nvPr/>
        </p:nvSpPr>
        <p:spPr>
          <a:xfrm>
            <a:off x="966651" y="1384724"/>
            <a:ext cx="8057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GAN</a:t>
            </a:r>
            <a:r>
              <a:rPr lang="ko-KR" altLang="en-US" sz="2400" b="1" dirty="0"/>
              <a:t> 알고리즘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10F672-D1A2-4C6E-82A2-72747E6B4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22" y="1846389"/>
            <a:ext cx="7213963" cy="474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10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89665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25568"/>
            <a:ext cx="9080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Deep Convolutional Generative Adversarial Networks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4DD31-4A13-4B14-9946-BDB7938400D8}"/>
              </a:ext>
            </a:extLst>
          </p:cNvPr>
          <p:cNvSpPr txBox="1"/>
          <p:nvPr/>
        </p:nvSpPr>
        <p:spPr>
          <a:xfrm>
            <a:off x="712296" y="1280008"/>
            <a:ext cx="942039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기존 </a:t>
            </a:r>
            <a:r>
              <a:rPr lang="en-US" altLang="ko-KR" sz="3200" b="1" dirty="0"/>
              <a:t>GAN</a:t>
            </a:r>
            <a:r>
              <a:rPr lang="ko-KR" altLang="en-US" sz="3200" b="1" dirty="0"/>
              <a:t>의 한계</a:t>
            </a:r>
            <a:endParaRPr lang="en-US" altLang="ko-KR" sz="32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marL="457200" indent="-457200">
              <a:buAutoNum type="arabicPeriod"/>
            </a:pPr>
            <a:r>
              <a:rPr lang="ko-KR" altLang="en-US" sz="2400" b="1" dirty="0"/>
              <a:t>불안정한 </a:t>
            </a:r>
            <a:r>
              <a:rPr lang="en-US" altLang="ko-KR" sz="2400" b="1" dirty="0"/>
              <a:t>GAN</a:t>
            </a:r>
            <a:r>
              <a:rPr lang="ko-KR" altLang="en-US" sz="2400" b="1" dirty="0"/>
              <a:t>의 결과</a:t>
            </a:r>
            <a:br>
              <a:rPr lang="en-US" altLang="ko-KR" sz="2400" dirty="0"/>
            </a:br>
            <a:r>
              <a:rPr lang="ko-KR" altLang="en-US" sz="2000" dirty="0"/>
              <a:t>성능이 썩 좋지 않다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b="1" dirty="0"/>
              <a:t>Black-box method</a:t>
            </a:r>
            <a:br>
              <a:rPr lang="en-US" altLang="ko-KR" sz="2400" dirty="0"/>
            </a:br>
            <a:r>
              <a:rPr lang="en-US" altLang="ko-KR" sz="2000" dirty="0"/>
              <a:t>Neural Network</a:t>
            </a:r>
            <a:r>
              <a:rPr lang="ko-KR" altLang="en-US" sz="2000" dirty="0"/>
              <a:t>의 한계 </a:t>
            </a:r>
            <a:r>
              <a:rPr lang="en-US" altLang="ko-KR" sz="2000" dirty="0"/>
              <a:t>: </a:t>
            </a:r>
            <a:r>
              <a:rPr lang="ko-KR" altLang="en-US" sz="2000" dirty="0"/>
              <a:t>내부에서 어떠한 방식으로 결과가 나오는지 미지수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b="1" dirty="0"/>
              <a:t>Generative Model </a:t>
            </a:r>
            <a:r>
              <a:rPr lang="ko-KR" altLang="en-US" sz="2400" b="1" dirty="0"/>
              <a:t>평가</a:t>
            </a:r>
            <a:br>
              <a:rPr lang="en-US" altLang="ko-KR" sz="2400" dirty="0"/>
            </a:br>
            <a:r>
              <a:rPr lang="ko-KR" altLang="en-US" sz="2000" dirty="0"/>
              <a:t>새롭게 만들어진 </a:t>
            </a:r>
            <a:r>
              <a:rPr lang="en-US" altLang="ko-KR" sz="2000" dirty="0"/>
              <a:t>Sample</a:t>
            </a:r>
            <a:r>
              <a:rPr lang="ko-KR" altLang="en-US" sz="2000" dirty="0"/>
              <a:t>의 정량적 척도가 없다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7306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89665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25568"/>
            <a:ext cx="9080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Deep Convolutional Generative Adversarial Networks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4DD31-4A13-4B14-9946-BDB7938400D8}"/>
              </a:ext>
            </a:extLst>
          </p:cNvPr>
          <p:cNvSpPr txBox="1"/>
          <p:nvPr/>
        </p:nvSpPr>
        <p:spPr>
          <a:xfrm>
            <a:off x="712296" y="1625880"/>
            <a:ext cx="4181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DCGAN Architecture</a:t>
            </a:r>
            <a:endParaRPr lang="en-US" altLang="ko-KR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7C79DB-58AC-4197-8D61-F2039CB6E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96" y="2657668"/>
            <a:ext cx="10846147" cy="285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7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89665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25568"/>
            <a:ext cx="9080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Deep Convolutional Generative Adversarial Networks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pic>
        <p:nvPicPr>
          <p:cNvPr id="1026" name="Picture 2" descr="padding-strides">
            <a:extLst>
              <a:ext uri="{FF2B5EF4-FFF2-40B4-BE49-F238E27FC236}">
                <a16:creationId xmlns:a16="http://schemas.microsoft.com/office/drawing/2014/main" id="{690888D3-AD69-4B57-A828-3EBC548F8EA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480" y="2803407"/>
            <a:ext cx="376237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dding-strides-transposed">
            <a:extLst>
              <a:ext uri="{FF2B5EF4-FFF2-40B4-BE49-F238E27FC236}">
                <a16:creationId xmlns:a16="http://schemas.microsoft.com/office/drawing/2014/main" id="{58D88EAA-042A-4BF8-9874-FC9EB3C15D9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20" y="2803407"/>
            <a:ext cx="3106665" cy="35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103D3A-5C49-4308-9F5F-73D3A1187C6D}"/>
              </a:ext>
            </a:extLst>
          </p:cNvPr>
          <p:cNvSpPr txBox="1"/>
          <p:nvPr/>
        </p:nvSpPr>
        <p:spPr>
          <a:xfrm>
            <a:off x="1728650" y="1676042"/>
            <a:ext cx="9162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Strided convolutions             fractional-strided convolutions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A40AB5-4B92-47A7-BA54-3C9398ACB7F5}"/>
              </a:ext>
            </a:extLst>
          </p:cNvPr>
          <p:cNvSpPr txBox="1"/>
          <p:nvPr/>
        </p:nvSpPr>
        <p:spPr>
          <a:xfrm>
            <a:off x="2120536" y="2070447"/>
            <a:ext cx="729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  discriminator                                            generator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88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173137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9804" y="437391"/>
            <a:ext cx="168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9958FD-8A14-4696-B96F-BD03817A8015}"/>
              </a:ext>
            </a:extLst>
          </p:cNvPr>
          <p:cNvSpPr txBox="1"/>
          <p:nvPr/>
        </p:nvSpPr>
        <p:spPr>
          <a:xfrm>
            <a:off x="762668" y="2421032"/>
            <a:ext cx="1009583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500" dirty="0"/>
              <a:t>Generative Adversarial Networks</a:t>
            </a:r>
          </a:p>
          <a:p>
            <a:pPr marL="342900" indent="-342900">
              <a:buAutoNum type="arabicPeriod"/>
            </a:pPr>
            <a:endParaRPr lang="en-US" altLang="ko-KR" sz="2500" dirty="0"/>
          </a:p>
          <a:p>
            <a:pPr marL="342900" indent="-342900">
              <a:buAutoNum type="arabicPeriod"/>
            </a:pPr>
            <a:endParaRPr lang="en-US" altLang="ko-KR" sz="2500" dirty="0"/>
          </a:p>
          <a:p>
            <a:pPr marL="342900" indent="-342900">
              <a:buAutoNum type="arabicPeriod"/>
            </a:pPr>
            <a:endParaRPr lang="en-US" altLang="ko-KR" sz="2500" dirty="0"/>
          </a:p>
          <a:p>
            <a:pPr marL="342900" indent="-342900">
              <a:buAutoNum type="arabicPeriod"/>
            </a:pPr>
            <a:r>
              <a:rPr lang="en-US" altLang="ko-KR" sz="2500" dirty="0"/>
              <a:t>Deep Convolutional Generative Adversarial Networks</a:t>
            </a:r>
          </a:p>
        </p:txBody>
      </p:sp>
    </p:spTree>
    <p:extLst>
      <p:ext uri="{BB962C8B-B14F-4D97-AF65-F5344CB8AC3E}">
        <p14:creationId xmlns:p14="http://schemas.microsoft.com/office/powerpoint/2010/main" val="3480742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89665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25568"/>
            <a:ext cx="9080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Deep Convolutional Generative Adversarial Networks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4DD31-4A13-4B14-9946-BDB7938400D8}"/>
              </a:ext>
            </a:extLst>
          </p:cNvPr>
          <p:cNvSpPr txBox="1"/>
          <p:nvPr/>
        </p:nvSpPr>
        <p:spPr>
          <a:xfrm>
            <a:off x="712296" y="1280008"/>
            <a:ext cx="2696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Generator Model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464E01-7CA5-4DD3-97F8-402DA8840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67" y="2011338"/>
            <a:ext cx="9106198" cy="425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43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89665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25568"/>
            <a:ext cx="9080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Deep Convolutional Generative Adversarial Networks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4DD31-4A13-4B14-9946-BDB7938400D8}"/>
              </a:ext>
            </a:extLst>
          </p:cNvPr>
          <p:cNvSpPr txBox="1"/>
          <p:nvPr/>
        </p:nvSpPr>
        <p:spPr>
          <a:xfrm>
            <a:off x="712296" y="1280008"/>
            <a:ext cx="319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Discriminator Model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E8853A-F788-4DD2-B2B6-2B0C2374F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96" y="2185318"/>
            <a:ext cx="10130735" cy="33926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708FA2-B114-4A68-9A22-C349F5F4A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98" y="6216884"/>
            <a:ext cx="9345329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86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C4C6E9-AFE6-4B2A-AAFD-446C23D54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23" y="1880971"/>
            <a:ext cx="4505954" cy="30960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E8E757-9751-470D-A2CA-6B6B69A0D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364" y="1880971"/>
            <a:ext cx="3082741" cy="30960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15C6EE-898B-43A1-B605-9BE341A899AF}"/>
              </a:ext>
            </a:extLst>
          </p:cNvPr>
          <p:cNvSpPr txBox="1"/>
          <p:nvPr/>
        </p:nvSpPr>
        <p:spPr>
          <a:xfrm>
            <a:off x="3243807" y="522514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GAN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5287BC-DC4B-4E65-BA5F-512E8733A4B2}"/>
              </a:ext>
            </a:extLst>
          </p:cNvPr>
          <p:cNvSpPr txBox="1"/>
          <p:nvPr/>
        </p:nvSpPr>
        <p:spPr>
          <a:xfrm>
            <a:off x="8543984" y="5225143"/>
            <a:ext cx="97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DCGAN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747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E77F7C-067A-4914-A239-95D38D975EFD}"/>
              </a:ext>
            </a:extLst>
          </p:cNvPr>
          <p:cNvSpPr/>
          <p:nvPr/>
        </p:nvSpPr>
        <p:spPr>
          <a:xfrm>
            <a:off x="3905455" y="3647802"/>
            <a:ext cx="4381089" cy="352698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 – Generative Adversarial Networks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EE6DE-F075-46EA-8548-32073A7986BF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56506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19955"/>
            <a:ext cx="565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Generative Adversarial Networks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4DD31-4A13-4B14-9946-BDB7938400D8}"/>
              </a:ext>
            </a:extLst>
          </p:cNvPr>
          <p:cNvSpPr txBox="1"/>
          <p:nvPr/>
        </p:nvSpPr>
        <p:spPr>
          <a:xfrm>
            <a:off x="1026522" y="2644170"/>
            <a:ext cx="81355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GAN</a:t>
            </a:r>
            <a:r>
              <a:rPr lang="ko-KR" altLang="en-US" sz="2400" dirty="0"/>
              <a:t>은 </a:t>
            </a:r>
            <a:r>
              <a:rPr lang="ko-KR" altLang="en-US" sz="2400" u="sng" dirty="0"/>
              <a:t>최근 딥러닝 주제 중 가장 뜨거운 주제</a:t>
            </a:r>
            <a:endParaRPr lang="en-US" altLang="ko-KR" sz="2400" u="sng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b="1" dirty="0">
                <a:solidFill>
                  <a:srgbClr val="FF0000"/>
                </a:solidFill>
              </a:rPr>
              <a:t>세상에 있을 법한 또는 그럴듯한 예제를 만드는 생성 모델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7782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56506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19955"/>
            <a:ext cx="565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Generative Adversarial Networks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4DD31-4A13-4B14-9946-BDB7938400D8}"/>
              </a:ext>
            </a:extLst>
          </p:cNvPr>
          <p:cNvSpPr txBox="1"/>
          <p:nvPr/>
        </p:nvSpPr>
        <p:spPr>
          <a:xfrm>
            <a:off x="1026522" y="3198167"/>
            <a:ext cx="10232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컴퓨터는 </a:t>
            </a:r>
            <a:r>
              <a:rPr lang="ko-KR" altLang="en-US" sz="2400" b="1" dirty="0"/>
              <a:t>어떻게 존재하지 않는 그럴싸한 이미지</a:t>
            </a:r>
            <a:r>
              <a:rPr lang="ko-KR" altLang="en-US" sz="2400" dirty="0"/>
              <a:t>를 만들어 낼 수 있을까</a:t>
            </a:r>
            <a:r>
              <a:rPr lang="en-US" altLang="ko-KR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4439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76602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1"/>
            <a:ext cx="778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Generative Adversarial Networks –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기초 개념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B652B-C942-4742-A512-6B96E2520B8A}"/>
              </a:ext>
            </a:extLst>
          </p:cNvPr>
          <p:cNvSpPr txBox="1"/>
          <p:nvPr/>
        </p:nvSpPr>
        <p:spPr>
          <a:xfrm>
            <a:off x="1026522" y="2090172"/>
            <a:ext cx="91678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확률분포는 </a:t>
            </a:r>
            <a:r>
              <a:rPr lang="ko-KR" altLang="en-US" sz="2400" u="sng" dirty="0"/>
              <a:t>확률 변수가 특정한 값을 가질 확률을 나타내는 함수</a:t>
            </a:r>
            <a:endParaRPr lang="en-US" altLang="ko-KR" sz="2400" u="sng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b="1" dirty="0"/>
              <a:t>이산확률분포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확률 변수 </a:t>
            </a:r>
            <a:r>
              <a:rPr lang="en-US" altLang="ko-KR" sz="2400" dirty="0"/>
              <a:t>X</a:t>
            </a:r>
            <a:r>
              <a:rPr lang="ko-KR" altLang="en-US" sz="2400" dirty="0"/>
              <a:t>의 개수를 정확히 셀 수 있을 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b="1" dirty="0"/>
              <a:t>연속확률분포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확률 변수 </a:t>
            </a:r>
            <a:r>
              <a:rPr lang="en-US" altLang="ko-KR" sz="2400" dirty="0"/>
              <a:t>X</a:t>
            </a:r>
            <a:r>
              <a:rPr lang="ko-KR" altLang="en-US" sz="2400" dirty="0"/>
              <a:t>의 개수를 정확히 셀 수 없을 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9178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76602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1"/>
            <a:ext cx="778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Generative Adversarial Networks –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기초 개념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B652B-C942-4742-A512-6B96E2520B8A}"/>
              </a:ext>
            </a:extLst>
          </p:cNvPr>
          <p:cNvSpPr txBox="1"/>
          <p:nvPr/>
        </p:nvSpPr>
        <p:spPr>
          <a:xfrm>
            <a:off x="1026522" y="1343090"/>
            <a:ext cx="8297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이산확률분포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확률 변수 </a:t>
            </a:r>
            <a:r>
              <a:rPr lang="en-US" altLang="ko-KR" sz="2400" dirty="0"/>
              <a:t>X</a:t>
            </a:r>
            <a:r>
              <a:rPr lang="ko-KR" altLang="en-US" sz="2400" dirty="0"/>
              <a:t>의 개수를 정확히 </a:t>
            </a:r>
            <a:r>
              <a:rPr lang="ko-KR" altLang="en-US" sz="2400" u="sng" dirty="0"/>
              <a:t>셀 수 있을 때</a:t>
            </a:r>
            <a:endParaRPr lang="en-US" altLang="ko-KR" sz="2400" u="sng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DA9E6E-2736-415D-8ADA-400C4C3F9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500" y="2032180"/>
            <a:ext cx="5738486" cy="430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76602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1"/>
            <a:ext cx="778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Generative Adversarial Networks –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기초 개념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B652B-C942-4742-A512-6B96E2520B8A}"/>
              </a:ext>
            </a:extLst>
          </p:cNvPr>
          <p:cNvSpPr txBox="1"/>
          <p:nvPr/>
        </p:nvSpPr>
        <p:spPr>
          <a:xfrm>
            <a:off x="1026522" y="1343090"/>
            <a:ext cx="8297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연속확률분포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확률 변수 </a:t>
            </a:r>
            <a:r>
              <a:rPr lang="en-US" altLang="ko-KR" sz="2400" dirty="0"/>
              <a:t>X</a:t>
            </a:r>
            <a:r>
              <a:rPr lang="ko-KR" altLang="en-US" sz="2400" dirty="0"/>
              <a:t>의 개수를 정확히 </a:t>
            </a:r>
            <a:r>
              <a:rPr lang="ko-KR" altLang="en-US" sz="2400" u="sng" dirty="0"/>
              <a:t>셀 수 없을 때</a:t>
            </a:r>
            <a:endParaRPr lang="en-US" altLang="ko-KR" sz="2400" u="sng" dirty="0"/>
          </a:p>
          <a:p>
            <a:endParaRPr lang="en-US" altLang="ko-KR" sz="2400" u="sng" dirty="0"/>
          </a:p>
          <a:p>
            <a:r>
              <a:rPr lang="ko-KR" altLang="en-US" sz="2400" dirty="0"/>
              <a:t>연속적이기 때문에 </a:t>
            </a:r>
            <a:r>
              <a:rPr lang="ko-KR" altLang="en-US" sz="2400" b="1" dirty="0">
                <a:solidFill>
                  <a:srgbClr val="FF0000"/>
                </a:solidFill>
              </a:rPr>
              <a:t>정규 분포 형태로 모델링</a:t>
            </a:r>
            <a:r>
              <a:rPr lang="ko-KR" altLang="en-US" sz="2400" dirty="0"/>
              <a:t> 가능</a:t>
            </a: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F6B727-F982-4CB3-983F-3C025162E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914" y="2543419"/>
            <a:ext cx="7968343" cy="372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6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76602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1"/>
            <a:ext cx="778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Generative Adversarial Networks –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기초 개념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B652B-C942-4742-A512-6B96E2520B8A}"/>
              </a:ext>
            </a:extLst>
          </p:cNvPr>
          <p:cNvSpPr txBox="1"/>
          <p:nvPr/>
        </p:nvSpPr>
        <p:spPr>
          <a:xfrm>
            <a:off x="1026522" y="1343090"/>
            <a:ext cx="8026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실제 세계의 많은 데이터는 정규 분포로 표현이 가능하다</a:t>
            </a:r>
            <a:r>
              <a:rPr lang="en-US" altLang="ko-KR" sz="24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0550F3-6191-4807-9997-750A3E563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948" y="2125679"/>
            <a:ext cx="3866775" cy="3951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44AEB9-34F9-42B4-880F-0350AA41010A}"/>
              </a:ext>
            </a:extLst>
          </p:cNvPr>
          <p:cNvSpPr txBox="1"/>
          <p:nvPr/>
        </p:nvSpPr>
        <p:spPr>
          <a:xfrm>
            <a:off x="2828219" y="607719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IQ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0E2F28-08A5-498E-B648-0944B3B8E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70919"/>
            <a:ext cx="4036612" cy="35979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31A969-E944-4F3F-9835-F71DC63FB783}"/>
              </a:ext>
            </a:extLst>
          </p:cNvPr>
          <p:cNvSpPr txBox="1"/>
          <p:nvPr/>
        </p:nvSpPr>
        <p:spPr>
          <a:xfrm>
            <a:off x="7675724" y="60512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몸무게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139C69-6C82-4C6C-B01D-1016AA632CD8}"/>
              </a:ext>
            </a:extLst>
          </p:cNvPr>
          <p:cNvSpPr txBox="1"/>
          <p:nvPr/>
        </p:nvSpPr>
        <p:spPr>
          <a:xfrm>
            <a:off x="1026522" y="185317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1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76602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1"/>
            <a:ext cx="778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Generative Adversarial Networks –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기초 개념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B652B-C942-4742-A512-6B96E2520B8A}"/>
              </a:ext>
            </a:extLst>
          </p:cNvPr>
          <p:cNvSpPr txBox="1"/>
          <p:nvPr/>
        </p:nvSpPr>
        <p:spPr>
          <a:xfrm>
            <a:off x="1026522" y="1453711"/>
            <a:ext cx="8026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이미지도 </a:t>
            </a:r>
            <a:r>
              <a:rPr lang="ko-KR" altLang="en-US" sz="2400" b="1" dirty="0"/>
              <a:t>벡터나 행렬의 형태로 연속적인 값 표현</a:t>
            </a:r>
            <a:r>
              <a:rPr lang="ko-KR" altLang="en-US" sz="2400" dirty="0"/>
              <a:t>이 가능</a:t>
            </a:r>
            <a:endParaRPr lang="en-US" altLang="ko-KR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B4FF8-E259-47C6-A3B5-0A422AEB2284}"/>
              </a:ext>
            </a:extLst>
          </p:cNvPr>
          <p:cNvSpPr txBox="1"/>
          <p:nvPr/>
        </p:nvSpPr>
        <p:spPr>
          <a:xfrm>
            <a:off x="1026522" y="5384933"/>
            <a:ext cx="10068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다양한 확률분포로 모델링이 가능</a:t>
            </a:r>
            <a:r>
              <a:rPr lang="ko-KR" altLang="en-US" sz="2400" dirty="0"/>
              <a:t>하며</a:t>
            </a:r>
            <a:r>
              <a:rPr lang="en-US" altLang="ko-KR" sz="2400" dirty="0"/>
              <a:t>,</a:t>
            </a:r>
          </a:p>
          <a:p>
            <a:r>
              <a:rPr lang="ko-KR" altLang="en-US" sz="2400" dirty="0"/>
              <a:t>하나의 이미지 데이터는 </a:t>
            </a:r>
            <a:r>
              <a:rPr lang="ko-KR" altLang="en-US" sz="2400" b="1" dirty="0">
                <a:solidFill>
                  <a:srgbClr val="FF0000"/>
                </a:solidFill>
              </a:rPr>
              <a:t>다변수 확률분포의 한 점</a:t>
            </a:r>
            <a:r>
              <a:rPr lang="ko-KR" altLang="en-US" sz="2400" dirty="0"/>
              <a:t>으로 표현될 수 있다</a:t>
            </a:r>
            <a:r>
              <a:rPr lang="en-US" altLang="ko-KR" sz="2400" dirty="0"/>
              <a:t>.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0684201D-E952-40C4-AF8C-2F5AA6268B0F}"/>
              </a:ext>
            </a:extLst>
          </p:cNvPr>
          <p:cNvSpPr/>
          <p:nvPr/>
        </p:nvSpPr>
        <p:spPr>
          <a:xfrm>
            <a:off x="3060518" y="2592954"/>
            <a:ext cx="1070611" cy="19822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DB6F14-D7E7-4EB8-A895-A8F82AB69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899" y="2311092"/>
            <a:ext cx="6679938" cy="259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632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551</Words>
  <Application>Microsoft Office PowerPoint</Application>
  <PresentationFormat>와이드스크린</PresentationFormat>
  <Paragraphs>177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나눔스퀘어 Bold</vt:lpstr>
      <vt:lpstr>나눔스퀘어 ExtraBold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정남규</cp:lastModifiedBy>
  <cp:revision>88</cp:revision>
  <dcterms:created xsi:type="dcterms:W3CDTF">2017-05-29T09:12:16Z</dcterms:created>
  <dcterms:modified xsi:type="dcterms:W3CDTF">2021-03-04T10:56:58Z</dcterms:modified>
</cp:coreProperties>
</file>