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32"/>
  </p:notesMasterIdLst>
  <p:sldIdLst>
    <p:sldId id="257" r:id="rId2"/>
    <p:sldId id="285" r:id="rId3"/>
    <p:sldId id="286" r:id="rId4"/>
    <p:sldId id="287" r:id="rId5"/>
    <p:sldId id="264" r:id="rId6"/>
    <p:sldId id="288" r:id="rId7"/>
    <p:sldId id="289" r:id="rId8"/>
    <p:sldId id="291" r:id="rId9"/>
    <p:sldId id="292" r:id="rId10"/>
    <p:sldId id="293" r:id="rId11"/>
    <p:sldId id="294" r:id="rId12"/>
    <p:sldId id="295" r:id="rId13"/>
    <p:sldId id="297" r:id="rId14"/>
    <p:sldId id="298" r:id="rId15"/>
    <p:sldId id="296" r:id="rId16"/>
    <p:sldId id="299" r:id="rId17"/>
    <p:sldId id="300" r:id="rId18"/>
    <p:sldId id="301" r:id="rId19"/>
    <p:sldId id="302" r:id="rId20"/>
    <p:sldId id="303" r:id="rId21"/>
    <p:sldId id="304" r:id="rId22"/>
    <p:sldId id="306" r:id="rId23"/>
    <p:sldId id="307" r:id="rId24"/>
    <p:sldId id="308" r:id="rId25"/>
    <p:sldId id="309" r:id="rId26"/>
    <p:sldId id="310" r:id="rId27"/>
    <p:sldId id="311" r:id="rId28"/>
    <p:sldId id="313" r:id="rId29"/>
    <p:sldId id="312" r:id="rId30"/>
    <p:sldId id="269" r:id="rId31"/>
  </p:sldIdLst>
  <p:sldSz cx="12192000" cy="6858000"/>
  <p:notesSz cx="6858000" cy="9144000"/>
  <p:embeddedFontLst>
    <p:embeddedFont>
      <p:font typeface="나눔스퀘어 Bold" panose="020B0600000101010101" pitchFamily="50" charset="-127"/>
      <p:bold r:id="rId33"/>
    </p:embeddedFont>
    <p:embeddedFont>
      <p:font typeface="나눔스퀘어 ExtraBold" panose="020B0600000101010101" pitchFamily="50" charset="-127"/>
      <p:bold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2176" y="2447473"/>
            <a:ext cx="95276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Dive into Deep Learning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05455" y="3647802"/>
            <a:ext cx="4381089" cy="352698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 – Modern Recurrent Neural Networks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B0A812-87AD-40DF-869F-98A337A923E0}"/>
              </a:ext>
            </a:extLst>
          </p:cNvPr>
          <p:cNvSpPr txBox="1"/>
          <p:nvPr/>
        </p:nvSpPr>
        <p:spPr>
          <a:xfrm>
            <a:off x="11468725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1"/>
            <a:ext cx="6226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LSTM (Long Short-Term Memory)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73360A-28FC-4EB2-9A20-0056191ADF05}"/>
              </a:ext>
            </a:extLst>
          </p:cNvPr>
          <p:cNvSpPr txBox="1"/>
          <p:nvPr/>
        </p:nvSpPr>
        <p:spPr>
          <a:xfrm>
            <a:off x="11468725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E86806-07A1-45C8-91F9-79A9E0547083}"/>
              </a:ext>
            </a:extLst>
          </p:cNvPr>
          <p:cNvSpPr txBox="1"/>
          <p:nvPr/>
        </p:nvSpPr>
        <p:spPr>
          <a:xfrm>
            <a:off x="495607" y="4945522"/>
            <a:ext cx="11187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 gate</a:t>
            </a:r>
            <a:r>
              <a:rPr lang="ko-KR" altLang="en-US" dirty="0"/>
              <a:t>는 다음 </a:t>
            </a:r>
            <a:r>
              <a:rPr lang="en-US" altLang="ko-KR" dirty="0"/>
              <a:t>hidden state</a:t>
            </a:r>
            <a:r>
              <a:rPr lang="ko-KR" altLang="en-US" dirty="0"/>
              <a:t>에게 셀 상태를 얼만큼의 비중으로 넘겨줄지 정하는 </a:t>
            </a:r>
            <a:r>
              <a:rPr lang="en-US" altLang="ko-KR" dirty="0"/>
              <a:t>gate</a:t>
            </a:r>
          </a:p>
          <a:p>
            <a:endParaRPr lang="en-US" altLang="ko-KR" dirty="0"/>
          </a:p>
          <a:p>
            <a:r>
              <a:rPr lang="ko-KR" altLang="en-US" dirty="0"/>
              <a:t>이전 시점의 은닉 상태 값과 현재 시점의 입력 값을 이용해 현재의 셀 상태를 얼마큼 넘겨줄지 비중을 판단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4146B28-4325-4F26-8F66-E0D175B300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2667" y="1354385"/>
            <a:ext cx="8642590" cy="3299231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2C62327-AB57-47A5-9809-9F8937D920D5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622651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46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1"/>
            <a:ext cx="6226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LSTM (Long Short-Term Memory)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73360A-28FC-4EB2-9A20-0056191ADF05}"/>
              </a:ext>
            </a:extLst>
          </p:cNvPr>
          <p:cNvSpPr txBox="1"/>
          <p:nvPr/>
        </p:nvSpPr>
        <p:spPr>
          <a:xfrm>
            <a:off x="11468725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E86806-07A1-45C8-91F9-79A9E0547083}"/>
              </a:ext>
            </a:extLst>
          </p:cNvPr>
          <p:cNvSpPr txBox="1"/>
          <p:nvPr/>
        </p:nvSpPr>
        <p:spPr>
          <a:xfrm>
            <a:off x="495607" y="4945522"/>
            <a:ext cx="80150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LSTM</a:t>
            </a:r>
            <a:r>
              <a:rPr lang="ko-KR" altLang="en-US" dirty="0"/>
              <a:t>은 다양한 게이트들을 통해 </a:t>
            </a:r>
            <a:r>
              <a:rPr lang="en-US" altLang="ko-KR" dirty="0"/>
              <a:t>Vanilla RNN</a:t>
            </a:r>
            <a:r>
              <a:rPr lang="ko-KR" altLang="en-US" dirty="0"/>
              <a:t>보다 더 나은 성능을 보여준다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오늘날에도 기본적인 모델로 사용되고 있다</a:t>
            </a:r>
            <a:r>
              <a:rPr lang="en-US" altLang="ko-KR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32ED3B-CA4E-497B-AAF0-9D2620A159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66329" y="1540906"/>
            <a:ext cx="8659342" cy="3096408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5848BD2-C632-4C78-9781-511E808068F9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622651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889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69803" y="437391"/>
            <a:ext cx="5323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GRU (Gated Recurrent Units)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73360A-28FC-4EB2-9A20-0056191ADF05}"/>
              </a:ext>
            </a:extLst>
          </p:cNvPr>
          <p:cNvSpPr txBox="1"/>
          <p:nvPr/>
        </p:nvSpPr>
        <p:spPr>
          <a:xfrm>
            <a:off x="11468725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E86806-07A1-45C8-91F9-79A9E0547083}"/>
              </a:ext>
            </a:extLst>
          </p:cNvPr>
          <p:cNvSpPr txBox="1"/>
          <p:nvPr/>
        </p:nvSpPr>
        <p:spPr>
          <a:xfrm>
            <a:off x="455532" y="4565065"/>
            <a:ext cx="86068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GRU</a:t>
            </a:r>
            <a:r>
              <a:rPr lang="ko-KR" altLang="en-US" dirty="0"/>
              <a:t>는 </a:t>
            </a:r>
            <a:r>
              <a:rPr lang="en-US" altLang="ko-KR" dirty="0"/>
              <a:t>LSTM</a:t>
            </a:r>
            <a:r>
              <a:rPr lang="ko-KR" altLang="en-US" dirty="0"/>
              <a:t>의 변형 모델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LSTM</a:t>
            </a:r>
            <a:r>
              <a:rPr lang="ko-KR" altLang="en-US" dirty="0"/>
              <a:t>의 </a:t>
            </a:r>
            <a:r>
              <a:rPr lang="en-US" altLang="ko-KR" dirty="0"/>
              <a:t>forget gate</a:t>
            </a:r>
            <a:r>
              <a:rPr lang="ko-KR" altLang="en-US" dirty="0"/>
              <a:t>와 </a:t>
            </a:r>
            <a:r>
              <a:rPr lang="en-US" altLang="ko-KR" dirty="0"/>
              <a:t>input gate</a:t>
            </a:r>
            <a:r>
              <a:rPr lang="ko-KR" altLang="en-US" dirty="0"/>
              <a:t>를 </a:t>
            </a:r>
            <a:r>
              <a:rPr lang="en-US" altLang="ko-KR" dirty="0"/>
              <a:t>update gate</a:t>
            </a:r>
            <a:r>
              <a:rPr lang="ko-KR" altLang="en-US" dirty="0"/>
              <a:t>로 결합한 형태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셀 상태와 은닉 상태를 병합해 하나의</a:t>
            </a:r>
            <a:r>
              <a:rPr lang="en-US" altLang="ko-KR" dirty="0"/>
              <a:t> </a:t>
            </a:r>
            <a:r>
              <a:rPr lang="ko-KR" altLang="en-US" dirty="0"/>
              <a:t>은닉 상태로 표현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GRU</a:t>
            </a:r>
            <a:r>
              <a:rPr lang="ko-KR" altLang="en-US" dirty="0"/>
              <a:t>는 </a:t>
            </a:r>
            <a:r>
              <a:rPr lang="en-US" altLang="ko-KR" dirty="0"/>
              <a:t>Reset gate</a:t>
            </a:r>
            <a:r>
              <a:rPr lang="ko-KR" altLang="en-US" dirty="0"/>
              <a:t>와 </a:t>
            </a:r>
            <a:r>
              <a:rPr lang="en-US" altLang="ko-KR" dirty="0"/>
              <a:t>Update gate 2</a:t>
            </a:r>
            <a:r>
              <a:rPr lang="ko-KR" altLang="en-US" dirty="0"/>
              <a:t>가지로 이루어져 있으며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GRU</a:t>
            </a:r>
            <a:r>
              <a:rPr lang="ko-KR" altLang="en-US" dirty="0"/>
              <a:t>는 연산 수가 줄어들어 연산 속도가 더 빨라지고 모델 또한 매우 간단해 졌다</a:t>
            </a:r>
            <a:r>
              <a:rPr lang="en-US" altLang="ko-KR" dirty="0"/>
              <a:t>.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E82A54-54D5-4A67-B76A-7ED0B1E4B987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536711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44FD028A-8C31-4E5C-9B56-1C97001C5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468" y="1853421"/>
            <a:ext cx="2924583" cy="21243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CD3DED3-CCE2-4284-BC61-4812D1A26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522" y="1394377"/>
            <a:ext cx="2584778" cy="3108493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EFECA4B-1A43-45D3-83AE-E3FF305E8D48}"/>
              </a:ext>
            </a:extLst>
          </p:cNvPr>
          <p:cNvSpPr/>
          <p:nvPr/>
        </p:nvSpPr>
        <p:spPr>
          <a:xfrm>
            <a:off x="5208814" y="2759529"/>
            <a:ext cx="705719" cy="58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234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69803" y="437391"/>
            <a:ext cx="5323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GRU (Gated Recurrent Units)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73360A-28FC-4EB2-9A20-0056191ADF05}"/>
              </a:ext>
            </a:extLst>
          </p:cNvPr>
          <p:cNvSpPr txBox="1"/>
          <p:nvPr/>
        </p:nvSpPr>
        <p:spPr>
          <a:xfrm>
            <a:off x="11468725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E82A54-54D5-4A67-B76A-7ED0B1E4B987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536711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60C77FD7-385E-416B-86B8-B249E418C7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34232" y="1576611"/>
            <a:ext cx="8323535" cy="27906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FF48F2-F6C6-442D-8896-F2F21614D26E}"/>
              </a:ext>
            </a:extLst>
          </p:cNvPr>
          <p:cNvSpPr txBox="1"/>
          <p:nvPr/>
        </p:nvSpPr>
        <p:spPr>
          <a:xfrm>
            <a:off x="762667" y="4954753"/>
            <a:ext cx="9222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Update gate</a:t>
            </a:r>
            <a:r>
              <a:rPr lang="ko-KR" altLang="en-US" dirty="0"/>
              <a:t>는 이후의 은닉 상태에 얼만큼의 비중으로 업데이트 할지를 정하는 </a:t>
            </a:r>
            <a:r>
              <a:rPr lang="en-US" altLang="ko-KR" dirty="0"/>
              <a:t>gate</a:t>
            </a:r>
          </a:p>
          <a:p>
            <a:endParaRPr lang="en-US" altLang="ko-KR" dirty="0"/>
          </a:p>
          <a:p>
            <a:r>
              <a:rPr lang="en-US" altLang="ko-KR" dirty="0"/>
              <a:t>1-Zt</a:t>
            </a:r>
            <a:r>
              <a:rPr lang="ko-KR" altLang="en-US" dirty="0"/>
              <a:t>를 이용해 이전 은닉 상태에서 </a:t>
            </a:r>
            <a:r>
              <a:rPr lang="en-US" altLang="ko-KR" dirty="0"/>
              <a:t>forget </a:t>
            </a:r>
            <a:r>
              <a:rPr lang="ko-KR" altLang="en-US" dirty="0"/>
              <a:t>비중과 </a:t>
            </a:r>
            <a:r>
              <a:rPr lang="en-US" altLang="ko-KR" dirty="0" err="1"/>
              <a:t>Zt</a:t>
            </a:r>
            <a:r>
              <a:rPr lang="ko-KR" altLang="en-US" dirty="0"/>
              <a:t>를 이용해 </a:t>
            </a:r>
            <a:r>
              <a:rPr lang="en-US" altLang="ko-KR" dirty="0"/>
              <a:t>input </a:t>
            </a:r>
            <a:r>
              <a:rPr lang="ko-KR" altLang="en-US" dirty="0"/>
              <a:t>비중을 한번에 연산</a:t>
            </a:r>
          </a:p>
        </p:txBody>
      </p:sp>
    </p:spTree>
    <p:extLst>
      <p:ext uri="{BB962C8B-B14F-4D97-AF65-F5344CB8AC3E}">
        <p14:creationId xmlns:p14="http://schemas.microsoft.com/office/powerpoint/2010/main" val="1323015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69803" y="437391"/>
            <a:ext cx="5323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GRU (Gated Recurrent Units)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73360A-28FC-4EB2-9A20-0056191ADF05}"/>
              </a:ext>
            </a:extLst>
          </p:cNvPr>
          <p:cNvSpPr txBox="1"/>
          <p:nvPr/>
        </p:nvSpPr>
        <p:spPr>
          <a:xfrm>
            <a:off x="11468725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E82A54-54D5-4A67-B76A-7ED0B1E4B987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536711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60C77FD7-385E-416B-86B8-B249E418C7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34232" y="1576611"/>
            <a:ext cx="8323535" cy="27906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FF48F2-F6C6-442D-8896-F2F21614D26E}"/>
              </a:ext>
            </a:extLst>
          </p:cNvPr>
          <p:cNvSpPr txBox="1"/>
          <p:nvPr/>
        </p:nvSpPr>
        <p:spPr>
          <a:xfrm>
            <a:off x="762667" y="4954753"/>
            <a:ext cx="98867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 gate</a:t>
            </a:r>
            <a:r>
              <a:rPr lang="ko-KR" altLang="en-US" dirty="0"/>
              <a:t>는 이전의 은닉 상태를 얼만큼 반영할지 정하는 </a:t>
            </a:r>
            <a:r>
              <a:rPr lang="en-US" altLang="ko-KR" dirty="0"/>
              <a:t>gate</a:t>
            </a:r>
          </a:p>
          <a:p>
            <a:endParaRPr lang="en-US" altLang="ko-KR" dirty="0"/>
          </a:p>
          <a:p>
            <a:r>
              <a:rPr lang="en-US" altLang="ko-KR" dirty="0"/>
              <a:t>Reset gate</a:t>
            </a:r>
            <a:r>
              <a:rPr lang="ko-KR" altLang="en-US" dirty="0"/>
              <a:t>를 거친 은닉 상태와 현재 시점의 입력 값을 이용해 은닉 상태에 추가할 값으로 변환</a:t>
            </a:r>
          </a:p>
        </p:txBody>
      </p:sp>
    </p:spTree>
    <p:extLst>
      <p:ext uri="{BB962C8B-B14F-4D97-AF65-F5344CB8AC3E}">
        <p14:creationId xmlns:p14="http://schemas.microsoft.com/office/powerpoint/2010/main" val="337101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69803" y="437391"/>
            <a:ext cx="5323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GRU (Gated Recurrent Units)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73360A-28FC-4EB2-9A20-0056191ADF05}"/>
              </a:ext>
            </a:extLst>
          </p:cNvPr>
          <p:cNvSpPr txBox="1"/>
          <p:nvPr/>
        </p:nvSpPr>
        <p:spPr>
          <a:xfrm>
            <a:off x="11468725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E86806-07A1-45C8-91F9-79A9E0547083}"/>
              </a:ext>
            </a:extLst>
          </p:cNvPr>
          <p:cNvSpPr txBox="1"/>
          <p:nvPr/>
        </p:nvSpPr>
        <p:spPr>
          <a:xfrm>
            <a:off x="232054" y="2359476"/>
            <a:ext cx="11727891" cy="2139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But.</a:t>
            </a:r>
            <a:r>
              <a:rPr lang="en-US" altLang="ko-KR" dirty="0"/>
              <a:t>  </a:t>
            </a:r>
            <a:r>
              <a:rPr lang="ko-KR" altLang="en-US" dirty="0"/>
              <a:t>단순해진만큼 </a:t>
            </a:r>
            <a:r>
              <a:rPr lang="en-US" altLang="ko-KR" dirty="0"/>
              <a:t>LSTM</a:t>
            </a:r>
            <a:r>
              <a:rPr lang="ko-KR" altLang="en-US" dirty="0"/>
              <a:t>보다 정확도가 아주 미세하게 낮지만 거의 동일한 수준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GRU</a:t>
            </a:r>
            <a:r>
              <a:rPr lang="ko-KR" altLang="en-US" dirty="0"/>
              <a:t>가 나온 </a:t>
            </a:r>
            <a:r>
              <a:rPr lang="en-US" altLang="ko-KR" dirty="0"/>
              <a:t>2014</a:t>
            </a:r>
            <a:r>
              <a:rPr lang="ko-KR" altLang="en-US" dirty="0"/>
              <a:t>년에는 </a:t>
            </a:r>
            <a:r>
              <a:rPr lang="en-US" altLang="ko-KR" dirty="0"/>
              <a:t>GPU</a:t>
            </a:r>
            <a:r>
              <a:rPr lang="ko-KR" altLang="en-US" dirty="0"/>
              <a:t>가 막 발전하는 시기이기 때문에 연산 속도를 증가시키는 것은 아주 획기적이었다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최근 </a:t>
            </a:r>
            <a:r>
              <a:rPr lang="en-US" altLang="ko-KR" dirty="0"/>
              <a:t>GPU</a:t>
            </a:r>
            <a:r>
              <a:rPr lang="ko-KR" altLang="en-US" dirty="0"/>
              <a:t>가 많이 발전했고 모델이 모듈화 되어있기 때문에 </a:t>
            </a:r>
            <a:r>
              <a:rPr lang="en-US" altLang="ko-KR" dirty="0"/>
              <a:t>GRU</a:t>
            </a:r>
            <a:r>
              <a:rPr lang="ko-KR" altLang="en-US" dirty="0"/>
              <a:t>보다는 </a:t>
            </a:r>
            <a:r>
              <a:rPr lang="en-US" altLang="ko-KR" dirty="0"/>
              <a:t>LSTM</a:t>
            </a:r>
            <a:r>
              <a:rPr lang="ko-KR" altLang="en-US" dirty="0"/>
              <a:t>을 더 많이 쓰는 추세이다</a:t>
            </a:r>
            <a:r>
              <a:rPr lang="en-US" altLang="ko-KR" dirty="0"/>
              <a:t>.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E82A54-54D5-4A67-B76A-7ED0B1E4B987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536711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318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53218"/>
            <a:ext cx="2013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Deep RNN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73360A-28FC-4EB2-9A20-0056191ADF05}"/>
              </a:ext>
            </a:extLst>
          </p:cNvPr>
          <p:cNvSpPr txBox="1"/>
          <p:nvPr/>
        </p:nvSpPr>
        <p:spPr>
          <a:xfrm>
            <a:off x="11468725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E82A54-54D5-4A67-B76A-7ED0B1E4B987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201369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BFF48F2-F6C6-442D-8896-F2F21614D26E}"/>
              </a:ext>
            </a:extLst>
          </p:cNvPr>
          <p:cNvSpPr txBox="1"/>
          <p:nvPr/>
        </p:nvSpPr>
        <p:spPr>
          <a:xfrm>
            <a:off x="261746" y="4899793"/>
            <a:ext cx="119302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인공 신경망에서 단층 </a:t>
            </a:r>
            <a:r>
              <a:rPr lang="en-US" altLang="ko-KR" dirty="0"/>
              <a:t>perceptron</a:t>
            </a:r>
            <a:r>
              <a:rPr lang="ko-KR" altLang="en-US" dirty="0"/>
              <a:t>에서 </a:t>
            </a:r>
            <a:r>
              <a:rPr lang="en-US" altLang="ko-KR" dirty="0"/>
              <a:t>layer</a:t>
            </a:r>
            <a:r>
              <a:rPr lang="ko-KR" altLang="en-US" dirty="0"/>
              <a:t>를 추가해 다층 </a:t>
            </a:r>
            <a:r>
              <a:rPr lang="en-US" altLang="ko-KR" dirty="0"/>
              <a:t>perceptron</a:t>
            </a:r>
            <a:r>
              <a:rPr lang="ko-KR" altLang="en-US" dirty="0"/>
              <a:t>을 사용하는 것과 비슷한 개념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인공 신경망에서 정확도를 높이기 위해 </a:t>
            </a:r>
            <a:r>
              <a:rPr lang="en-US" altLang="ko-KR" dirty="0"/>
              <a:t>layer</a:t>
            </a:r>
            <a:r>
              <a:rPr lang="ko-KR" altLang="en-US" dirty="0"/>
              <a:t>를 추가해주는 것처럼 </a:t>
            </a:r>
            <a:r>
              <a:rPr lang="en-US" altLang="ko-KR" dirty="0"/>
              <a:t>RNN</a:t>
            </a:r>
            <a:r>
              <a:rPr lang="ko-KR" altLang="en-US" dirty="0"/>
              <a:t>에서도 신경망을 깊게 쌓는 것이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F99E10B-244F-4C52-8F12-AE6EF989E4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42904" y="1496542"/>
            <a:ext cx="5474225" cy="309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42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50102"/>
            <a:ext cx="4671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Bidirectional(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양방향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RNN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73360A-28FC-4EB2-9A20-0056191ADF05}"/>
              </a:ext>
            </a:extLst>
          </p:cNvPr>
          <p:cNvSpPr txBox="1"/>
          <p:nvPr/>
        </p:nvSpPr>
        <p:spPr>
          <a:xfrm>
            <a:off x="11468725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E82A54-54D5-4A67-B76A-7ED0B1E4B987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67102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BFF48F2-F6C6-442D-8896-F2F21614D26E}"/>
              </a:ext>
            </a:extLst>
          </p:cNvPr>
          <p:cNvSpPr txBox="1"/>
          <p:nvPr/>
        </p:nvSpPr>
        <p:spPr>
          <a:xfrm>
            <a:off x="310602" y="5684186"/>
            <a:ext cx="1157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Sequence data</a:t>
            </a:r>
            <a:r>
              <a:rPr lang="ko-KR" altLang="en-US" dirty="0"/>
              <a:t>를 순방향에서만 보는게 아닌 </a:t>
            </a:r>
            <a:r>
              <a:rPr lang="ko-KR" altLang="en-US" dirty="0">
                <a:solidFill>
                  <a:srgbClr val="FF0000"/>
                </a:solidFill>
              </a:rPr>
              <a:t>순방향과 역방향 모두 학습</a:t>
            </a:r>
            <a:r>
              <a:rPr lang="ko-KR" altLang="en-US" dirty="0"/>
              <a:t>하여 최종 종합해 출력을 하는 모델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39A8774-4CED-4FC2-A897-2403371C77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89713" y="1336736"/>
            <a:ext cx="7212573" cy="418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0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50102"/>
            <a:ext cx="4671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Bidirectional(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양방향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RNN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73360A-28FC-4EB2-9A20-0056191ADF05}"/>
              </a:ext>
            </a:extLst>
          </p:cNvPr>
          <p:cNvSpPr txBox="1"/>
          <p:nvPr/>
        </p:nvSpPr>
        <p:spPr>
          <a:xfrm>
            <a:off x="11468725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E82A54-54D5-4A67-B76A-7ED0B1E4B987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67102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BFF48F2-F6C6-442D-8896-F2F21614D26E}"/>
              </a:ext>
            </a:extLst>
          </p:cNvPr>
          <p:cNvSpPr txBox="1"/>
          <p:nvPr/>
        </p:nvSpPr>
        <p:spPr>
          <a:xfrm>
            <a:off x="455532" y="3966696"/>
            <a:ext cx="113880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문장의 빈칸 속 단어를 결정할 때</a:t>
            </a:r>
            <a:r>
              <a:rPr lang="en-US" altLang="ko-KR" dirty="0"/>
              <a:t>, </a:t>
            </a:r>
            <a:r>
              <a:rPr lang="ko-KR" altLang="en-US" dirty="0"/>
              <a:t>뒤의 단어나 문장으로 결정되는 경우가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빈칸 채우기 같은 문제는 순방향의 학습으로만 답을 찾을 수가 없기 때문에 역방향 또한 학습을 하는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무조건 좋은 모델은 아니다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양방향으로 학습하는 만큼 순방향</a:t>
            </a:r>
            <a:r>
              <a:rPr lang="en-US" altLang="ko-KR" dirty="0"/>
              <a:t>, </a:t>
            </a:r>
            <a:r>
              <a:rPr lang="ko-KR" altLang="en-US" dirty="0"/>
              <a:t>역방향 모두 올바른 </a:t>
            </a:r>
            <a:r>
              <a:rPr lang="en-US" altLang="ko-KR" dirty="0"/>
              <a:t>Balance Sequence Data</a:t>
            </a:r>
            <a:r>
              <a:rPr lang="ko-KR" altLang="en-US" dirty="0"/>
              <a:t>에서만 적합한 모델이다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Unbalance</a:t>
            </a:r>
            <a:r>
              <a:rPr lang="ko-KR" altLang="en-US" dirty="0"/>
              <a:t> </a:t>
            </a:r>
            <a:r>
              <a:rPr lang="en-US" altLang="ko-KR" dirty="0"/>
              <a:t>Sequence Data</a:t>
            </a:r>
            <a:r>
              <a:rPr lang="ko-KR" altLang="en-US" dirty="0"/>
              <a:t>의 경우 학습이 잘 되지 않는다</a:t>
            </a:r>
            <a:r>
              <a:rPr lang="en-US" altLang="ko-KR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CA77FA2-C9AC-4704-8ECC-F303E283EA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5532" y="1367570"/>
            <a:ext cx="6669940" cy="222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180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04373"/>
            <a:ext cx="6782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Machine Translation and the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Dataset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73360A-28FC-4EB2-9A20-0056191ADF05}"/>
              </a:ext>
            </a:extLst>
          </p:cNvPr>
          <p:cNvSpPr txBox="1"/>
          <p:nvPr/>
        </p:nvSpPr>
        <p:spPr>
          <a:xfrm>
            <a:off x="11468725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E82A54-54D5-4A67-B76A-7ED0B1E4B987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67824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BFF48F2-F6C6-442D-8896-F2F21614D26E}"/>
              </a:ext>
            </a:extLst>
          </p:cNvPr>
          <p:cNvSpPr txBox="1"/>
          <p:nvPr/>
        </p:nvSpPr>
        <p:spPr>
          <a:xfrm>
            <a:off x="455532" y="2137895"/>
            <a:ext cx="102396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기계 번역 </a:t>
            </a:r>
            <a:r>
              <a:rPr lang="en-US" altLang="ko-KR" sz="2000" dirty="0"/>
              <a:t>: </a:t>
            </a:r>
            <a:r>
              <a:rPr lang="ko-KR" altLang="en-US" sz="2000" dirty="0"/>
              <a:t>어느 한 언어에서 다른 언어로 시퀀스를 자동으로 번역하는 것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기계 학습은 </a:t>
            </a:r>
            <a:r>
              <a:rPr lang="en-US" altLang="ko-KR" sz="2000" dirty="0"/>
              <a:t>data set</a:t>
            </a:r>
            <a:r>
              <a:rPr lang="ko-KR" altLang="en-US" sz="2000" dirty="0"/>
              <a:t>을 시퀀스 쌍으로 구성된 </a:t>
            </a:r>
            <a:r>
              <a:rPr lang="en-US" altLang="ko-KR" sz="2000" dirty="0"/>
              <a:t>set</a:t>
            </a:r>
            <a:r>
              <a:rPr lang="ko-KR" altLang="en-US" sz="2000" dirty="0"/>
              <a:t>을 학습하게 된다</a:t>
            </a:r>
            <a:r>
              <a:rPr lang="en-US" altLang="ko-KR" sz="2000" dirty="0"/>
              <a:t>. (end to end </a:t>
            </a:r>
            <a:r>
              <a:rPr lang="ko-KR" altLang="en-US" sz="2000" dirty="0"/>
              <a:t>학습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기계 번역을 하기 위해서는 단어 수준으로 토큰화를 해야 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문장의 시작과 끝은 </a:t>
            </a:r>
            <a:r>
              <a:rPr lang="en-US" altLang="ko-KR" sz="2000" dirty="0"/>
              <a:t>“&lt;</a:t>
            </a:r>
            <a:r>
              <a:rPr lang="en-US" altLang="ko-KR" sz="2000" dirty="0" err="1"/>
              <a:t>sos</a:t>
            </a:r>
            <a:r>
              <a:rPr lang="en-US" altLang="ko-KR" sz="2000" dirty="0"/>
              <a:t>&gt;”, “&lt;</a:t>
            </a:r>
            <a:r>
              <a:rPr lang="en-US" altLang="ko-KR" sz="2000" dirty="0" err="1"/>
              <a:t>eos</a:t>
            </a:r>
            <a:r>
              <a:rPr lang="en-US" altLang="ko-KR" sz="2000" dirty="0"/>
              <a:t>&gt;”</a:t>
            </a:r>
            <a:r>
              <a:rPr lang="ko-KR" altLang="en-US" sz="2000" dirty="0"/>
              <a:t>와 같은 특수 토큰들을 사용해 학습하게 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2257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29145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1"/>
            <a:ext cx="2914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Sequence Data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00.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73360A-28FC-4EB2-9A20-0056191ADF05}"/>
              </a:ext>
            </a:extLst>
          </p:cNvPr>
          <p:cNvSpPr txBox="1"/>
          <p:nvPr/>
        </p:nvSpPr>
        <p:spPr>
          <a:xfrm>
            <a:off x="11468725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E67958-638B-4DD3-997E-2F660740FA76}"/>
              </a:ext>
            </a:extLst>
          </p:cNvPr>
          <p:cNvSpPr txBox="1"/>
          <p:nvPr/>
        </p:nvSpPr>
        <p:spPr>
          <a:xfrm>
            <a:off x="1673956" y="2080109"/>
            <a:ext cx="8844088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0" dirty="0"/>
              <a:t>A, E, G, I, L, N, R, T</a:t>
            </a:r>
          </a:p>
          <a:p>
            <a:pPr algn="ctr"/>
            <a:endParaRPr lang="en-US" altLang="ko-KR" sz="7000" dirty="0"/>
          </a:p>
          <a:p>
            <a:pPr algn="ctr"/>
            <a:r>
              <a:rPr lang="en-US" altLang="ko-KR" sz="7000" dirty="0"/>
              <a:t>TRIANGLE, INTEGRAL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901C7B28-922B-4A88-8767-88B17BA29611}"/>
              </a:ext>
            </a:extLst>
          </p:cNvPr>
          <p:cNvSpPr/>
          <p:nvPr/>
        </p:nvSpPr>
        <p:spPr>
          <a:xfrm>
            <a:off x="5600700" y="3314700"/>
            <a:ext cx="865414" cy="8980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742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1"/>
            <a:ext cx="5763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Encoder, Decoder Architecture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73360A-28FC-4EB2-9A20-0056191ADF05}"/>
              </a:ext>
            </a:extLst>
          </p:cNvPr>
          <p:cNvSpPr txBox="1"/>
          <p:nvPr/>
        </p:nvSpPr>
        <p:spPr>
          <a:xfrm>
            <a:off x="11468725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E82A54-54D5-4A67-B76A-7ED0B1E4B987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57630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DA4A3B02-D5B8-4BA1-B988-50FE1CFB88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2129" y="1851509"/>
            <a:ext cx="10025742" cy="20999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AD6B09-36BF-462A-8F7B-04E053C36123}"/>
              </a:ext>
            </a:extLst>
          </p:cNvPr>
          <p:cNvSpPr txBox="1"/>
          <p:nvPr/>
        </p:nvSpPr>
        <p:spPr>
          <a:xfrm>
            <a:off x="762667" y="3951501"/>
            <a:ext cx="8465266" cy="1960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Encoder :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2^n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비트의 정보를 입력으로 받아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n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정보로 암호화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ecoder :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정보를 이용해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2^n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비트의 정보로 복호화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해독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기계 번역은 입력과 출력이 모두 가변 길이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Sequence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이러한 가변적인 시퀀스를 처리하기 위해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Encoder, Decoder Architecture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5385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80912" y="437391"/>
            <a:ext cx="6054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Sequence To Sequence Learning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73360A-28FC-4EB2-9A20-0056191ADF05}"/>
              </a:ext>
            </a:extLst>
          </p:cNvPr>
          <p:cNvSpPr txBox="1"/>
          <p:nvPr/>
        </p:nvSpPr>
        <p:spPr>
          <a:xfrm>
            <a:off x="11468725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E82A54-54D5-4A67-B76A-7ED0B1E4B987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57630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0F990231-1509-478B-94FD-384A2AFF0B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15330" y="1769098"/>
            <a:ext cx="6054286" cy="33198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2B12A9-EAD6-4895-AFF1-348BB0CB929C}"/>
              </a:ext>
            </a:extLst>
          </p:cNvPr>
          <p:cNvSpPr txBox="1"/>
          <p:nvPr/>
        </p:nvSpPr>
        <p:spPr>
          <a:xfrm>
            <a:off x="762667" y="5235668"/>
            <a:ext cx="76145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Sequence</a:t>
            </a:r>
            <a:r>
              <a:rPr lang="ko-KR" altLang="en-US" dirty="0"/>
              <a:t>를 </a:t>
            </a:r>
            <a:r>
              <a:rPr lang="en-US" altLang="ko-KR" dirty="0"/>
              <a:t>Output Sequence</a:t>
            </a:r>
            <a:r>
              <a:rPr lang="ko-KR" altLang="en-US" dirty="0"/>
              <a:t>로 변환해주는 </a:t>
            </a:r>
            <a:r>
              <a:rPr lang="en-US" altLang="ko-KR" dirty="0"/>
              <a:t>Sequence </a:t>
            </a:r>
            <a:r>
              <a:rPr lang="ko-KR" altLang="en-US" dirty="0"/>
              <a:t>변환 모델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>
                <a:solidFill>
                  <a:srgbClr val="FF0000"/>
                </a:solidFill>
              </a:rPr>
              <a:t>질문과 답변</a:t>
            </a:r>
            <a:r>
              <a:rPr lang="ko-KR" altLang="en-US" dirty="0"/>
              <a:t>을 </a:t>
            </a:r>
            <a:r>
              <a:rPr lang="en-US" altLang="ko-KR" dirty="0"/>
              <a:t>Sequence </a:t>
            </a:r>
            <a:r>
              <a:rPr lang="ko-KR" altLang="en-US" dirty="0"/>
              <a:t>쌍으로 매핑하면 </a:t>
            </a:r>
            <a:r>
              <a:rPr lang="en-US" altLang="ko-KR" dirty="0"/>
              <a:t>chat bot</a:t>
            </a:r>
          </a:p>
          <a:p>
            <a:r>
              <a:rPr lang="en-US" altLang="ko-KR" dirty="0"/>
              <a:t>     </a:t>
            </a:r>
            <a:r>
              <a:rPr lang="ko-KR" altLang="en-US" dirty="0">
                <a:solidFill>
                  <a:srgbClr val="FF0000"/>
                </a:solidFill>
              </a:rPr>
              <a:t>언어와 언어</a:t>
            </a:r>
            <a:r>
              <a:rPr lang="ko-KR" altLang="en-US" dirty="0"/>
              <a:t>를 </a:t>
            </a:r>
            <a:r>
              <a:rPr lang="en-US" altLang="ko-KR" dirty="0"/>
              <a:t>Sequence </a:t>
            </a:r>
            <a:r>
              <a:rPr lang="ko-KR" altLang="en-US" dirty="0"/>
              <a:t>쌍으로 매핑하면 기계번역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75268A0-1FA7-4C1A-A71C-B5CA7614CEA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31975" y="1842550"/>
            <a:ext cx="5837641" cy="31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8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80912" y="437391"/>
            <a:ext cx="6054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Sequence To Sequence Learning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73360A-28FC-4EB2-9A20-0056191ADF05}"/>
              </a:ext>
            </a:extLst>
          </p:cNvPr>
          <p:cNvSpPr txBox="1"/>
          <p:nvPr/>
        </p:nvSpPr>
        <p:spPr>
          <a:xfrm>
            <a:off x="11468725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E82A54-54D5-4A67-B76A-7ED0B1E4B987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57630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2B12A9-EAD6-4895-AFF1-348BB0CB929C}"/>
              </a:ext>
            </a:extLst>
          </p:cNvPr>
          <p:cNvSpPr txBox="1"/>
          <p:nvPr/>
        </p:nvSpPr>
        <p:spPr>
          <a:xfrm>
            <a:off x="511927" y="4314561"/>
            <a:ext cx="114569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문장은 단어 토큰화를 통해 쪼개지고 단어 토큰은 각 시점의 입력으로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Teaching forcing</a:t>
            </a:r>
            <a:r>
              <a:rPr lang="ko-KR" altLang="en-US" dirty="0"/>
              <a:t>은 </a:t>
            </a:r>
            <a:r>
              <a:rPr lang="en-US" altLang="ko-KR" dirty="0"/>
              <a:t>Decoder</a:t>
            </a:r>
            <a:r>
              <a:rPr lang="ko-KR" altLang="en-US" dirty="0"/>
              <a:t>에서 학습을 할 때 </a:t>
            </a:r>
            <a:r>
              <a:rPr lang="en-US" altLang="ko-KR" dirty="0"/>
              <a:t>Decoder</a:t>
            </a:r>
            <a:r>
              <a:rPr lang="ko-KR" altLang="en-US" dirty="0"/>
              <a:t>의 입력 값으로 정답인 문장을 넣어서 학습하는 방식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Context Vector</a:t>
            </a:r>
          </a:p>
          <a:p>
            <a:endParaRPr lang="en-US" altLang="ko-KR" dirty="0"/>
          </a:p>
          <a:p>
            <a:r>
              <a:rPr lang="en-US" altLang="ko-KR" dirty="0"/>
              <a:t>1. Encoder</a:t>
            </a:r>
            <a:r>
              <a:rPr lang="ko-KR" altLang="en-US" dirty="0"/>
              <a:t>를 이용하여 </a:t>
            </a:r>
            <a:r>
              <a:rPr lang="en-US" altLang="ko-KR" dirty="0"/>
              <a:t>Sequence Data</a:t>
            </a:r>
            <a:r>
              <a:rPr lang="ko-KR" altLang="en-US" dirty="0"/>
              <a:t>를 모두 압축하여 </a:t>
            </a:r>
            <a:r>
              <a:rPr lang="en-US" altLang="ko-KR" dirty="0"/>
              <a:t>Context </a:t>
            </a:r>
            <a:r>
              <a:rPr lang="ko-KR" altLang="en-US" dirty="0"/>
              <a:t>벡터로 표현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압축한 </a:t>
            </a:r>
            <a:r>
              <a:rPr lang="en-US" altLang="ko-KR" dirty="0"/>
              <a:t>Context</a:t>
            </a:r>
            <a:r>
              <a:rPr lang="ko-KR" altLang="en-US" dirty="0"/>
              <a:t> 벡터를 </a:t>
            </a:r>
            <a:r>
              <a:rPr lang="en-US" altLang="ko-KR" dirty="0"/>
              <a:t>Decoder</a:t>
            </a:r>
            <a:r>
              <a:rPr lang="ko-KR" altLang="en-US" dirty="0"/>
              <a:t>의 첫번째 은닉 상태로 사용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0AB1C9A-68D7-45FC-A9DC-E06AC687B6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80911" y="1318085"/>
            <a:ext cx="10451117" cy="27005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B8E09E2-EF46-4ABD-94BF-8CE352264EF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27495" y="2161693"/>
            <a:ext cx="1137010" cy="126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49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80912" y="437391"/>
            <a:ext cx="6054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Sequence To Sequence Learning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73360A-28FC-4EB2-9A20-0056191ADF05}"/>
              </a:ext>
            </a:extLst>
          </p:cNvPr>
          <p:cNvSpPr txBox="1"/>
          <p:nvPr/>
        </p:nvSpPr>
        <p:spPr>
          <a:xfrm>
            <a:off x="11468725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E82A54-54D5-4A67-B76A-7ED0B1E4B987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57630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2B12A9-EAD6-4895-AFF1-348BB0CB929C}"/>
              </a:ext>
            </a:extLst>
          </p:cNvPr>
          <p:cNvSpPr txBox="1"/>
          <p:nvPr/>
        </p:nvSpPr>
        <p:spPr>
          <a:xfrm>
            <a:off x="1026522" y="4766348"/>
            <a:ext cx="10956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기계는 문자보다 숫자를 더 잘 처리한다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텍스트를 벡터로 바꾸는 </a:t>
            </a:r>
            <a:r>
              <a:rPr lang="en-US" altLang="ko-KR" dirty="0"/>
              <a:t>word embedding</a:t>
            </a:r>
            <a:r>
              <a:rPr lang="ko-KR" altLang="en-US" dirty="0"/>
              <a:t> 작업이 필요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E3BE74D-F1CD-41B3-84D2-E417BB8092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6522" y="1426348"/>
            <a:ext cx="10240192" cy="281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95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80912" y="437391"/>
            <a:ext cx="6054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Sequence To Sequence Learning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73360A-28FC-4EB2-9A20-0056191ADF05}"/>
              </a:ext>
            </a:extLst>
          </p:cNvPr>
          <p:cNvSpPr txBox="1"/>
          <p:nvPr/>
        </p:nvSpPr>
        <p:spPr>
          <a:xfrm>
            <a:off x="11468725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E82A54-54D5-4A67-B76A-7ED0B1E4B987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57630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2B12A9-EAD6-4895-AFF1-348BB0CB929C}"/>
              </a:ext>
            </a:extLst>
          </p:cNvPr>
          <p:cNvSpPr txBox="1"/>
          <p:nvPr/>
        </p:nvSpPr>
        <p:spPr>
          <a:xfrm>
            <a:off x="857528" y="1318693"/>
            <a:ext cx="10956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문자를 벡터로 바꾸는 </a:t>
            </a:r>
            <a:r>
              <a:rPr lang="en-US" altLang="ko-KR" dirty="0"/>
              <a:t>One-Hot Encoding</a:t>
            </a:r>
            <a:r>
              <a:rPr lang="ko-KR" altLang="en-US" dirty="0"/>
              <a:t>의 문제점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로만 이루어져 단어 간의 관계를 형성하기 위해 </a:t>
            </a:r>
            <a:endParaRPr lang="en-US" altLang="ko-KR" dirty="0"/>
          </a:p>
          <a:p>
            <a:r>
              <a:rPr lang="ko-KR" altLang="en-US" dirty="0"/>
              <a:t>연산을 했을 경우 일치하지 않는 한 </a:t>
            </a:r>
            <a:r>
              <a:rPr lang="en-US" altLang="ko-KR" dirty="0"/>
              <a:t>0</a:t>
            </a:r>
            <a:r>
              <a:rPr lang="ko-KR" altLang="en-US" dirty="0"/>
              <a:t>이 나와 단어 간의 공통적인 의미를 찾기 어렵다</a:t>
            </a:r>
            <a:r>
              <a:rPr lang="en-US" altLang="ko-KR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CC1F01D-8A45-4EF5-9F7E-1609637425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57528" y="2502693"/>
            <a:ext cx="8785602" cy="24265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CFDBCB-D041-4D92-8DD1-FBB6BFD6504A}"/>
              </a:ext>
            </a:extLst>
          </p:cNvPr>
          <p:cNvSpPr txBox="1"/>
          <p:nvPr/>
        </p:nvSpPr>
        <p:spPr>
          <a:xfrm>
            <a:off x="880912" y="5031163"/>
            <a:ext cx="90428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Word embedding</a:t>
            </a:r>
            <a:r>
              <a:rPr lang="ko-KR" altLang="en-US" dirty="0"/>
              <a:t>은 일정한 크기의 벡터에 단어들을 투영시키는 것</a:t>
            </a:r>
            <a:endParaRPr lang="en-US" altLang="ko-KR" dirty="0"/>
          </a:p>
          <a:p>
            <a:r>
              <a:rPr lang="ko-KR" altLang="en-US" dirty="0"/>
              <a:t>                          신경망을 통해 학습하며</a:t>
            </a:r>
            <a:r>
              <a:rPr lang="en-US" altLang="ko-KR" dirty="0"/>
              <a:t>, </a:t>
            </a:r>
            <a:r>
              <a:rPr lang="ko-KR" altLang="en-US" dirty="0"/>
              <a:t>대표적으로 </a:t>
            </a:r>
            <a:r>
              <a:rPr lang="en-US" altLang="ko-KR" dirty="0"/>
              <a:t>CBOW</a:t>
            </a:r>
            <a:r>
              <a:rPr lang="ko-KR" altLang="en-US" dirty="0"/>
              <a:t>와 </a:t>
            </a:r>
            <a:r>
              <a:rPr lang="en-US" altLang="ko-KR" dirty="0"/>
              <a:t>Skip-gram</a:t>
            </a:r>
            <a:r>
              <a:rPr lang="ko-KR" altLang="en-US" dirty="0"/>
              <a:t>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Skip-gram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중심 단어를 이용해 주변 단어들을 학습 하는 것</a:t>
            </a:r>
            <a:endParaRPr lang="en-US" altLang="ko-KR" dirty="0"/>
          </a:p>
          <a:p>
            <a:r>
              <a:rPr lang="en-US" altLang="ko-KR" dirty="0"/>
              <a:t>     CBOW : </a:t>
            </a:r>
            <a:r>
              <a:rPr lang="ko-KR" altLang="en-US" dirty="0"/>
              <a:t>주변 단어를 이용해 중심 단어들을 학습 하는 것</a:t>
            </a:r>
          </a:p>
        </p:txBody>
      </p:sp>
    </p:spTree>
    <p:extLst>
      <p:ext uri="{BB962C8B-B14F-4D97-AF65-F5344CB8AC3E}">
        <p14:creationId xmlns:p14="http://schemas.microsoft.com/office/powerpoint/2010/main" val="849181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80912" y="437391"/>
            <a:ext cx="6054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Sequence To Sequence Learning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73360A-28FC-4EB2-9A20-0056191ADF05}"/>
              </a:ext>
            </a:extLst>
          </p:cNvPr>
          <p:cNvSpPr txBox="1"/>
          <p:nvPr/>
        </p:nvSpPr>
        <p:spPr>
          <a:xfrm>
            <a:off x="11468725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E82A54-54D5-4A67-B76A-7ED0B1E4B987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57630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382839CA-FE53-42EA-80E9-0C21CB0690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2667" y="1520142"/>
            <a:ext cx="4992461" cy="41577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7B834F-DC44-462E-80B7-A929CCEAB284}"/>
              </a:ext>
            </a:extLst>
          </p:cNvPr>
          <p:cNvSpPr txBox="1"/>
          <p:nvPr/>
        </p:nvSpPr>
        <p:spPr>
          <a:xfrm>
            <a:off x="5755128" y="2690336"/>
            <a:ext cx="63033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Decoder</a:t>
            </a:r>
            <a:r>
              <a:rPr lang="ko-KR" altLang="en-US" dirty="0"/>
              <a:t>에서 수많은 단어 중 정답을 바로 출력할 수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Softmax</a:t>
            </a:r>
            <a:r>
              <a:rPr lang="ko-KR" altLang="en-US" dirty="0"/>
              <a:t>를 통해 각 단어에 대한 확률 값으로 표현하여 선택</a:t>
            </a:r>
            <a:endParaRPr lang="en-US" altLang="ko-KR" dirty="0"/>
          </a:p>
          <a:p>
            <a:r>
              <a:rPr lang="ko-KR" altLang="en-US" dirty="0"/>
              <a:t>알고 있는 단어들의 총 집합을 벡터로 표현해서 사용한다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3385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80912" y="437391"/>
            <a:ext cx="6054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Sequence To Sequence Learning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73360A-28FC-4EB2-9A20-0056191ADF05}"/>
              </a:ext>
            </a:extLst>
          </p:cNvPr>
          <p:cNvSpPr txBox="1"/>
          <p:nvPr/>
        </p:nvSpPr>
        <p:spPr>
          <a:xfrm>
            <a:off x="11468725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E82A54-54D5-4A67-B76A-7ED0B1E4B987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57630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7B834F-DC44-462E-80B7-A929CCEAB284}"/>
              </a:ext>
            </a:extLst>
          </p:cNvPr>
          <p:cNvSpPr txBox="1"/>
          <p:nvPr/>
        </p:nvSpPr>
        <p:spPr>
          <a:xfrm>
            <a:off x="762667" y="2413337"/>
            <a:ext cx="96327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Decoder</a:t>
            </a:r>
            <a:r>
              <a:rPr lang="ko-KR" altLang="en-US" dirty="0"/>
              <a:t>에서 특수 토큰을 사용하기 때문에 손실함수를 평가할 때 사용이 되어서는 안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Masking</a:t>
            </a:r>
            <a:r>
              <a:rPr lang="ko-KR" altLang="en-US" dirty="0"/>
              <a:t> 기법 적용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평가를 할 때 특수 토큰을 전부 </a:t>
            </a:r>
            <a:r>
              <a:rPr lang="en-US" altLang="ko-KR" dirty="0"/>
              <a:t>0</a:t>
            </a:r>
            <a:r>
              <a:rPr lang="ko-KR" altLang="en-US" dirty="0"/>
              <a:t>으로 </a:t>
            </a:r>
            <a:r>
              <a:rPr lang="en-US" altLang="ko-KR" dirty="0"/>
              <a:t>Masking</a:t>
            </a:r>
            <a:r>
              <a:rPr lang="ko-KR" altLang="en-US" dirty="0"/>
              <a:t>한 후 손실함수를 평가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3597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80912" y="437391"/>
            <a:ext cx="6054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Sequence To Sequence Learning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73360A-28FC-4EB2-9A20-0056191ADF05}"/>
              </a:ext>
            </a:extLst>
          </p:cNvPr>
          <p:cNvSpPr txBox="1"/>
          <p:nvPr/>
        </p:nvSpPr>
        <p:spPr>
          <a:xfrm>
            <a:off x="11468725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E82A54-54D5-4A67-B76A-7ED0B1E4B987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57630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7B834F-DC44-462E-80B7-A929CCEAB284}"/>
              </a:ext>
            </a:extLst>
          </p:cNvPr>
          <p:cNvSpPr txBox="1"/>
          <p:nvPr/>
        </p:nvSpPr>
        <p:spPr>
          <a:xfrm>
            <a:off x="455532" y="1761658"/>
            <a:ext cx="1148744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BLEU</a:t>
            </a:r>
          </a:p>
          <a:p>
            <a:endParaRPr lang="en-US" altLang="ko-KR" sz="3000" dirty="0"/>
          </a:p>
          <a:p>
            <a:endParaRPr lang="en-US" altLang="ko-KR" sz="3000" dirty="0"/>
          </a:p>
          <a:p>
            <a:endParaRPr lang="en-US" altLang="ko-KR" sz="3000" dirty="0"/>
          </a:p>
          <a:p>
            <a:endParaRPr lang="en-US" altLang="ko-KR" sz="3000" dirty="0"/>
          </a:p>
          <a:p>
            <a:endParaRPr lang="en-US" altLang="ko-KR" sz="3000" dirty="0"/>
          </a:p>
          <a:p>
            <a:r>
              <a:rPr lang="ko-KR" altLang="en-US" dirty="0"/>
              <a:t>예측 된 시퀀스와 </a:t>
            </a:r>
            <a:r>
              <a:rPr lang="en-US" altLang="ko-KR" dirty="0"/>
              <a:t>label </a:t>
            </a:r>
            <a:r>
              <a:rPr lang="ko-KR" altLang="en-US" dirty="0"/>
              <a:t>시퀀스를 비교하여 평가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Pn</a:t>
            </a:r>
            <a:r>
              <a:rPr lang="en-US" altLang="ko-KR" dirty="0"/>
              <a:t> : n-gram</a:t>
            </a:r>
            <a:r>
              <a:rPr lang="ko-KR" altLang="en-US" dirty="0"/>
              <a:t>에서의 일치하는 수의 비율 </a:t>
            </a:r>
            <a:r>
              <a:rPr lang="en-US" altLang="ko-KR" dirty="0"/>
              <a:t>(</a:t>
            </a:r>
            <a:r>
              <a:rPr lang="ko-KR" altLang="en-US" dirty="0"/>
              <a:t>정밀도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BLEU</a:t>
            </a:r>
            <a:r>
              <a:rPr lang="ko-KR" altLang="en-US" dirty="0"/>
              <a:t>는 </a:t>
            </a:r>
            <a:r>
              <a:rPr lang="en-US" altLang="ko-KR" dirty="0"/>
              <a:t>n-gram</a:t>
            </a:r>
            <a:r>
              <a:rPr lang="ko-KR" altLang="en-US" dirty="0"/>
              <a:t>을 통한 순서쌍들이 얼마나 겹치는지 측정하고</a:t>
            </a:r>
            <a:r>
              <a:rPr lang="en-US" altLang="ko-KR" dirty="0"/>
              <a:t>, </a:t>
            </a:r>
            <a:r>
              <a:rPr lang="ko-KR" altLang="en-US" dirty="0"/>
              <a:t>문장길이에 대한 과적합을 보정하여 평가한다</a:t>
            </a:r>
            <a:r>
              <a:rPr lang="en-US" altLang="ko-KR" dirty="0"/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34765D1-7835-42D5-86F6-77D932CB9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61" y="2547210"/>
            <a:ext cx="6163331" cy="140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88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80912" y="437391"/>
            <a:ext cx="6054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Sequence To Sequence Learning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73360A-28FC-4EB2-9A20-0056191ADF05}"/>
              </a:ext>
            </a:extLst>
          </p:cNvPr>
          <p:cNvSpPr txBox="1"/>
          <p:nvPr/>
        </p:nvSpPr>
        <p:spPr>
          <a:xfrm>
            <a:off x="11468725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E82A54-54D5-4A67-B76A-7ED0B1E4B987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57630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7B834F-DC44-462E-80B7-A929CCEAB284}"/>
              </a:ext>
            </a:extLst>
          </p:cNvPr>
          <p:cNvSpPr txBox="1"/>
          <p:nvPr/>
        </p:nvSpPr>
        <p:spPr>
          <a:xfrm>
            <a:off x="455532" y="1761658"/>
            <a:ext cx="1194750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Label Sequence : A, B, C, D, E, F</a:t>
            </a:r>
          </a:p>
          <a:p>
            <a:endParaRPr lang="en-US" altLang="ko-KR" dirty="0"/>
          </a:p>
          <a:p>
            <a:r>
              <a:rPr lang="en-US" altLang="ko-KR" dirty="0"/>
              <a:t>Predict  Sequence : A, B, B, C, D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정밀도 </a:t>
            </a:r>
            <a:r>
              <a:rPr lang="en-US" altLang="ko-KR" dirty="0"/>
              <a:t>: P1 = 4/5, P2 = 3/4, P3 = 1/3, P4 = 0</a:t>
            </a:r>
          </a:p>
          <a:p>
            <a:r>
              <a:rPr lang="en-US" altLang="ko-KR" dirty="0"/>
              <a:t>N-gram</a:t>
            </a:r>
            <a:r>
              <a:rPr lang="ko-KR" altLang="en-US" dirty="0"/>
              <a:t>에서 </a:t>
            </a:r>
            <a:r>
              <a:rPr lang="en-US" altLang="ko-KR" dirty="0"/>
              <a:t>N</a:t>
            </a:r>
            <a:r>
              <a:rPr lang="ko-KR" altLang="en-US" dirty="0"/>
              <a:t>의 크기가 커질수록 정밀도를 올리기 어렵기 때문에        으로 변경하여 더 큰 가중치를 할당한다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Len(Label) &lt; Len(Predict) : </a:t>
            </a:r>
            <a:r>
              <a:rPr lang="ko-KR" altLang="en-US" dirty="0"/>
              <a:t>정밀도가 낮아져 자연스럽게 </a:t>
            </a:r>
            <a:r>
              <a:rPr lang="en-US" altLang="ko-KR" dirty="0"/>
              <a:t>BLEU</a:t>
            </a:r>
            <a:r>
              <a:rPr lang="ko-KR" altLang="en-US" dirty="0"/>
              <a:t>는 낮아진다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Len(Label) &gt; Len(Predict) : exp(1 – Len(label)/Len(Predict))</a:t>
            </a:r>
            <a:r>
              <a:rPr lang="ko-KR" altLang="en-US" dirty="0"/>
              <a:t>로 인해 페널티를 받아 </a:t>
            </a:r>
            <a:r>
              <a:rPr lang="en-US" altLang="ko-KR" dirty="0"/>
              <a:t>BLEU</a:t>
            </a:r>
            <a:r>
              <a:rPr lang="ko-KR" altLang="en-US" dirty="0"/>
              <a:t>가 낮아진다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990866-41CF-4F1E-BD95-BBB5E3944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041" y="4199820"/>
            <a:ext cx="409632" cy="3524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443996A-13C1-4B81-9C01-C7713CB68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32" y="2733578"/>
            <a:ext cx="6407276" cy="146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92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161870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61649"/>
            <a:ext cx="1450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Search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08.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73360A-28FC-4EB2-9A20-0056191ADF05}"/>
              </a:ext>
            </a:extLst>
          </p:cNvPr>
          <p:cNvSpPr txBox="1"/>
          <p:nvPr/>
        </p:nvSpPr>
        <p:spPr>
          <a:xfrm>
            <a:off x="11468725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E82A54-54D5-4A67-B76A-7ED0B1E4B987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179832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7B834F-DC44-462E-80B7-A929CCEAB284}"/>
              </a:ext>
            </a:extLst>
          </p:cNvPr>
          <p:cNvSpPr txBox="1"/>
          <p:nvPr/>
        </p:nvSpPr>
        <p:spPr>
          <a:xfrm>
            <a:off x="455532" y="1761658"/>
            <a:ext cx="110017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기계 번역은 단어들의 연속을 예측하기 위해 탐색을 하게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Greedy Search</a:t>
            </a:r>
            <a:r>
              <a:rPr lang="ko-KR" altLang="en-US" dirty="0"/>
              <a:t>는 각 출력을 예측하는데 각 스텝에서 가장 가능성이 높은 단어를 선택</a:t>
            </a:r>
            <a:endParaRPr lang="en-US" altLang="ko-KR" dirty="0"/>
          </a:p>
          <a:p>
            <a:r>
              <a:rPr lang="en-US" altLang="ko-KR" dirty="0"/>
              <a:t>                      </a:t>
            </a:r>
            <a:r>
              <a:rPr lang="ko-KR" altLang="en-US" dirty="0"/>
              <a:t>항상 최적의 </a:t>
            </a:r>
            <a:r>
              <a:rPr lang="en-US" altLang="ko-KR" dirty="0"/>
              <a:t>Sequence</a:t>
            </a:r>
            <a:r>
              <a:rPr lang="ko-KR" altLang="en-US" dirty="0"/>
              <a:t>가 나오지는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Beam Search</a:t>
            </a:r>
            <a:r>
              <a:rPr lang="ko-KR" altLang="en-US" dirty="0"/>
              <a:t>는</a:t>
            </a:r>
            <a:r>
              <a:rPr lang="en-US" altLang="ko-KR" dirty="0"/>
              <a:t> k </a:t>
            </a:r>
            <a:r>
              <a:rPr lang="ko-KR" altLang="en-US" dirty="0"/>
              <a:t>크기만큼 후보군을 두어 탐색</a:t>
            </a:r>
            <a:r>
              <a:rPr lang="en-US" altLang="ko-KR" dirty="0"/>
              <a:t>, Greedy Search</a:t>
            </a:r>
            <a:r>
              <a:rPr lang="ko-KR" altLang="en-US" dirty="0"/>
              <a:t>는 </a:t>
            </a:r>
            <a:r>
              <a:rPr lang="en-US" altLang="ko-KR" dirty="0"/>
              <a:t>k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인 </a:t>
            </a:r>
            <a:r>
              <a:rPr lang="en-US" altLang="ko-KR" dirty="0"/>
              <a:t>Beam Search</a:t>
            </a:r>
            <a:r>
              <a:rPr lang="ko-KR" altLang="en-US" dirty="0"/>
              <a:t>와 동일</a:t>
            </a:r>
            <a:endParaRPr lang="en-US" altLang="ko-KR" dirty="0"/>
          </a:p>
          <a:p>
            <a:r>
              <a:rPr lang="en-US" altLang="ko-KR" dirty="0"/>
              <a:t>                    </a:t>
            </a:r>
            <a:r>
              <a:rPr lang="ko-KR" altLang="en-US" dirty="0"/>
              <a:t>시점이 진행될 때마다 가장 확률이 높은 </a:t>
            </a:r>
            <a:r>
              <a:rPr lang="en-US" altLang="ko-KR" dirty="0"/>
              <a:t>k</a:t>
            </a:r>
            <a:r>
              <a:rPr lang="ko-KR" altLang="en-US" dirty="0"/>
              <a:t>개의 </a:t>
            </a:r>
            <a:r>
              <a:rPr lang="en-US" altLang="ko-KR" dirty="0"/>
              <a:t>Sequence </a:t>
            </a:r>
            <a:r>
              <a:rPr lang="ko-KR" altLang="en-US" dirty="0"/>
              <a:t>후보를 제외하고 나머지를 제거</a:t>
            </a:r>
            <a:endParaRPr lang="en-US" altLang="ko-KR" dirty="0"/>
          </a:p>
          <a:p>
            <a:r>
              <a:rPr lang="ko-KR" altLang="en-US" dirty="0"/>
              <a:t>최종 적으로 가장 확률이 높은 </a:t>
            </a:r>
            <a:r>
              <a:rPr lang="en-US" altLang="ko-KR" dirty="0"/>
              <a:t>Sequence</a:t>
            </a:r>
            <a:r>
              <a:rPr lang="ko-KR" altLang="en-US" dirty="0"/>
              <a:t>를 선택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252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29145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88324" y="437391"/>
            <a:ext cx="990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RNN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00.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73360A-28FC-4EB2-9A20-0056191ADF05}"/>
              </a:ext>
            </a:extLst>
          </p:cNvPr>
          <p:cNvSpPr txBox="1"/>
          <p:nvPr/>
        </p:nvSpPr>
        <p:spPr>
          <a:xfrm>
            <a:off x="11468725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19BC9B-5140-44B6-BF85-6D69938931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83664" y="2436434"/>
            <a:ext cx="6764393" cy="26254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36C7A6-892B-454A-A853-830D8EDF2935}"/>
              </a:ext>
            </a:extLst>
          </p:cNvPr>
          <p:cNvSpPr txBox="1"/>
          <p:nvPr/>
        </p:nvSpPr>
        <p:spPr>
          <a:xfrm>
            <a:off x="1026522" y="1417794"/>
            <a:ext cx="7383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Sequence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에서 의미를 찾아내기 위해 고안된 모델</a:t>
            </a:r>
            <a:endParaRPr lang="en-US" altLang="ko-KR" dirty="0"/>
          </a:p>
          <a:p>
            <a:r>
              <a:rPr lang="ko-KR" altLang="en-US" dirty="0"/>
              <a:t>이전 시점까지의 값들과 새로운 시점의 입력 값을 이용해 결과를 도출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C888B-DBD4-4C63-823F-344C3EBCD005}"/>
              </a:ext>
            </a:extLst>
          </p:cNvPr>
          <p:cNvSpPr txBox="1"/>
          <p:nvPr/>
        </p:nvSpPr>
        <p:spPr>
          <a:xfrm>
            <a:off x="1069804" y="5434166"/>
            <a:ext cx="10092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Tanh</a:t>
            </a:r>
            <a:r>
              <a:rPr lang="ko-KR" altLang="en-US" dirty="0"/>
              <a:t>를 사용하는 이유 </a:t>
            </a:r>
            <a:r>
              <a:rPr lang="en-US" altLang="ko-KR" dirty="0"/>
              <a:t>: unit</a:t>
            </a:r>
            <a:r>
              <a:rPr lang="ko-KR" altLang="en-US" dirty="0"/>
              <a:t>들의 값이 너무 커지는 것을 방지하여 범위를 조정해주는 역할</a:t>
            </a:r>
            <a:endParaRPr lang="en-US" altLang="ko-KR" dirty="0"/>
          </a:p>
          <a:p>
            <a:r>
              <a:rPr lang="en-US" altLang="ko-KR" dirty="0"/>
              <a:t>                              </a:t>
            </a:r>
            <a:r>
              <a:rPr lang="ko-KR" altLang="en-US" dirty="0"/>
              <a:t>비선형성을 증가시켜 학습하는 </a:t>
            </a:r>
            <a:r>
              <a:rPr lang="en-US" altLang="ko-KR" dirty="0"/>
              <a:t>feature</a:t>
            </a:r>
            <a:r>
              <a:rPr lang="ko-KR" altLang="en-US" dirty="0"/>
              <a:t>들을 독립적으로 분리해주는 역할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7928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C0E2DB-A64B-4A1E-9628-C58B90BF9090}"/>
              </a:ext>
            </a:extLst>
          </p:cNvPr>
          <p:cNvSpPr txBox="1"/>
          <p:nvPr/>
        </p:nvSpPr>
        <p:spPr>
          <a:xfrm>
            <a:off x="11468725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E77F7C-067A-4914-A239-95D38D975EFD}"/>
              </a:ext>
            </a:extLst>
          </p:cNvPr>
          <p:cNvSpPr/>
          <p:nvPr/>
        </p:nvSpPr>
        <p:spPr>
          <a:xfrm>
            <a:off x="3905455" y="3647802"/>
            <a:ext cx="4381089" cy="352698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 – Modern Recurrent Neural Networks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29145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88324" y="437391"/>
            <a:ext cx="990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RNN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00.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73360A-28FC-4EB2-9A20-0056191ADF05}"/>
              </a:ext>
            </a:extLst>
          </p:cNvPr>
          <p:cNvSpPr txBox="1"/>
          <p:nvPr/>
        </p:nvSpPr>
        <p:spPr>
          <a:xfrm>
            <a:off x="11468725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36C7A6-892B-454A-A853-830D8EDF2935}"/>
              </a:ext>
            </a:extLst>
          </p:cNvPr>
          <p:cNvSpPr txBox="1"/>
          <p:nvPr/>
        </p:nvSpPr>
        <p:spPr>
          <a:xfrm>
            <a:off x="1026522" y="1417794"/>
            <a:ext cx="5576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RNN</a:t>
            </a:r>
            <a:r>
              <a:rPr lang="ko-KR" altLang="en-US" dirty="0"/>
              <a:t>이 깊어짐에 따라 </a:t>
            </a:r>
            <a:r>
              <a:rPr lang="en-US" altLang="ko-KR" dirty="0"/>
              <a:t>Tanh</a:t>
            </a:r>
            <a:r>
              <a:rPr lang="ko-KR" altLang="en-US" dirty="0"/>
              <a:t>의 사용 횟수가 늘어난다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B040F-E884-4D4B-B48D-AC46FFC858C9}"/>
              </a:ext>
            </a:extLst>
          </p:cNvPr>
          <p:cNvSpPr txBox="1"/>
          <p:nvPr/>
        </p:nvSpPr>
        <p:spPr>
          <a:xfrm>
            <a:off x="1026522" y="5164929"/>
            <a:ext cx="104422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과도한 </a:t>
            </a:r>
            <a:r>
              <a:rPr lang="en-US" altLang="ko-KR" dirty="0"/>
              <a:t>tanh</a:t>
            </a:r>
            <a:r>
              <a:rPr lang="ko-KR" altLang="en-US" dirty="0"/>
              <a:t>의 사용 </a:t>
            </a:r>
            <a:r>
              <a:rPr lang="en-US" altLang="ko-KR" dirty="0"/>
              <a:t>-&gt; </a:t>
            </a:r>
            <a:r>
              <a:rPr lang="ko-KR" altLang="en-US" dirty="0"/>
              <a:t>비선형성이 증가 </a:t>
            </a:r>
            <a:r>
              <a:rPr lang="en-US" altLang="ko-KR" dirty="0"/>
              <a:t>-&gt; Sequence Data</a:t>
            </a:r>
            <a:r>
              <a:rPr lang="ko-KR" altLang="en-US" dirty="0"/>
              <a:t>의 정체성 상실 </a:t>
            </a:r>
            <a:r>
              <a:rPr lang="en-US" altLang="ko-KR" dirty="0"/>
              <a:t>-&gt; </a:t>
            </a:r>
            <a:r>
              <a:rPr lang="ko-KR" altLang="en-US" dirty="0"/>
              <a:t>학습이 잘 되지 않음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문제점을 해결하기 위해서 </a:t>
            </a:r>
            <a:r>
              <a:rPr lang="en-US" altLang="ko-KR" dirty="0">
                <a:solidFill>
                  <a:srgbClr val="FF0000"/>
                </a:solidFill>
              </a:rPr>
              <a:t>LSTM</a:t>
            </a:r>
            <a:r>
              <a:rPr lang="ko-KR" altLang="en-US" dirty="0"/>
              <a:t>과 </a:t>
            </a:r>
            <a:r>
              <a:rPr lang="en-US" altLang="ko-KR" dirty="0">
                <a:solidFill>
                  <a:srgbClr val="FF0000"/>
                </a:solidFill>
              </a:rPr>
              <a:t>GRU</a:t>
            </a:r>
            <a:r>
              <a:rPr lang="ko-KR" altLang="en-US" dirty="0"/>
              <a:t>가 탄생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13B52D-BBBC-4F30-A3A2-80E8D5DB3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22" y="2215771"/>
            <a:ext cx="4820670" cy="27586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A474B7-282E-409B-897C-9DA73EA18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192" y="2124509"/>
            <a:ext cx="4905842" cy="294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3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1"/>
            <a:ext cx="6226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LSTM (Long Short-Term Memory)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73360A-28FC-4EB2-9A20-0056191ADF05}"/>
              </a:ext>
            </a:extLst>
          </p:cNvPr>
          <p:cNvSpPr txBox="1"/>
          <p:nvPr/>
        </p:nvSpPr>
        <p:spPr>
          <a:xfrm>
            <a:off x="11468725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9A5F597-699F-43A0-A5B5-DCB7CA6396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2667" y="2448314"/>
            <a:ext cx="4525495" cy="19613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945B883-F19A-4ED1-931D-F31507AA2F1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01491" y="2448314"/>
            <a:ext cx="4525494" cy="1961365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721C3396-DB6F-43EF-B5E6-3B4BE91A12C4}"/>
              </a:ext>
            </a:extLst>
          </p:cNvPr>
          <p:cNvSpPr/>
          <p:nvPr/>
        </p:nvSpPr>
        <p:spPr>
          <a:xfrm>
            <a:off x="5649686" y="3233057"/>
            <a:ext cx="653143" cy="58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9EF69A2-9C8A-4C69-BC3E-B8592269E08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076373" y="2799287"/>
            <a:ext cx="1557483" cy="13155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C4691B-D785-4EE4-8178-A1A7D4F234F9}"/>
              </a:ext>
            </a:extLst>
          </p:cNvPr>
          <p:cNvSpPr txBox="1"/>
          <p:nvPr/>
        </p:nvSpPr>
        <p:spPr>
          <a:xfrm>
            <a:off x="2310442" y="4539343"/>
            <a:ext cx="142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Vanilla RNN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774974-4850-4BF1-9C82-C265620F4002}"/>
              </a:ext>
            </a:extLst>
          </p:cNvPr>
          <p:cNvSpPr txBox="1"/>
          <p:nvPr/>
        </p:nvSpPr>
        <p:spPr>
          <a:xfrm>
            <a:off x="8386570" y="4539343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0993B3-4F9C-488E-A5FB-D97F942AC56D}"/>
              </a:ext>
            </a:extLst>
          </p:cNvPr>
          <p:cNvSpPr txBox="1"/>
          <p:nvPr/>
        </p:nvSpPr>
        <p:spPr>
          <a:xfrm>
            <a:off x="475711" y="5038338"/>
            <a:ext cx="10727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LSTM</a:t>
            </a:r>
            <a:r>
              <a:rPr lang="ko-KR" altLang="en-US" dirty="0"/>
              <a:t>은 </a:t>
            </a:r>
            <a:r>
              <a:rPr lang="en-US" altLang="ko-KR" dirty="0"/>
              <a:t>Vanilla RNN</a:t>
            </a:r>
            <a:r>
              <a:rPr lang="ko-KR" altLang="en-US" dirty="0"/>
              <a:t>에 장기 기억을 담당하는 부분인 셀 상태를 추가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셀 상태만 독립적으로 본다면 </a:t>
            </a:r>
            <a:r>
              <a:rPr lang="ko-KR" altLang="en-US" dirty="0">
                <a:solidFill>
                  <a:srgbClr val="FF0000"/>
                </a:solidFill>
              </a:rPr>
              <a:t>활성화 함수가 존재 </a:t>
            </a:r>
            <a:r>
              <a:rPr lang="en-US" altLang="ko-KR" dirty="0">
                <a:solidFill>
                  <a:srgbClr val="FF0000"/>
                </a:solidFill>
              </a:rPr>
              <a:t>X </a:t>
            </a:r>
            <a:r>
              <a:rPr lang="en-US" altLang="ko-KR" dirty="0"/>
              <a:t>-&gt; </a:t>
            </a:r>
            <a:r>
              <a:rPr lang="ko-KR" altLang="en-US" dirty="0"/>
              <a:t>비형성이 증가되지 않으므로 장기 기억에 유리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457070B-6161-452A-8C7C-3276286E0F45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622651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1"/>
            <a:ext cx="6226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LSTM (Long Short-Term Memory)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73360A-28FC-4EB2-9A20-0056191ADF05}"/>
              </a:ext>
            </a:extLst>
          </p:cNvPr>
          <p:cNvSpPr txBox="1"/>
          <p:nvPr/>
        </p:nvSpPr>
        <p:spPr>
          <a:xfrm>
            <a:off x="11468725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0993B3-4F9C-488E-A5FB-D97F942AC56D}"/>
              </a:ext>
            </a:extLst>
          </p:cNvPr>
          <p:cNvSpPr txBox="1"/>
          <p:nvPr/>
        </p:nvSpPr>
        <p:spPr>
          <a:xfrm>
            <a:off x="495607" y="1540906"/>
            <a:ext cx="98240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LSTM</a:t>
            </a:r>
            <a:r>
              <a:rPr lang="ko-KR" altLang="en-US" dirty="0"/>
              <a:t>에는 </a:t>
            </a:r>
            <a:r>
              <a:rPr lang="en-US" altLang="ko-KR" dirty="0"/>
              <a:t>forget gate</a:t>
            </a:r>
            <a:r>
              <a:rPr lang="ko-KR" altLang="en-US" dirty="0"/>
              <a:t>와 </a:t>
            </a:r>
            <a:r>
              <a:rPr lang="en-US" altLang="ko-KR" dirty="0"/>
              <a:t>input gate, output gate</a:t>
            </a:r>
            <a:r>
              <a:rPr lang="ko-KR" altLang="en-US" dirty="0"/>
              <a:t>가 존재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Gate</a:t>
            </a:r>
            <a:r>
              <a:rPr lang="ko-KR" altLang="en-US" dirty="0"/>
              <a:t>는 신경망을 거친 값을 </a:t>
            </a:r>
            <a:r>
              <a:rPr lang="en-US" altLang="ko-KR" dirty="0"/>
              <a:t>sigmoid </a:t>
            </a:r>
            <a:r>
              <a:rPr lang="ko-KR" altLang="en-US" dirty="0"/>
              <a:t>함수를 씌워 </a:t>
            </a:r>
            <a:r>
              <a:rPr lang="en-US" altLang="ko-KR" dirty="0"/>
              <a:t>0~1 </a:t>
            </a:r>
            <a:r>
              <a:rPr lang="ko-KR" altLang="en-US" dirty="0"/>
              <a:t>사이로 변환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0~1 </a:t>
            </a:r>
            <a:r>
              <a:rPr lang="ko-KR" altLang="en-US" dirty="0"/>
              <a:t>사이의 값은 </a:t>
            </a:r>
            <a:r>
              <a:rPr lang="en-US" altLang="ko-KR" dirty="0"/>
              <a:t>gate</a:t>
            </a:r>
            <a:r>
              <a:rPr lang="ko-KR" altLang="en-US" dirty="0"/>
              <a:t>를 거칠 때 값들의 비중으로 사용할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Ex) 0</a:t>
            </a:r>
            <a:r>
              <a:rPr lang="ko-KR" altLang="en-US" dirty="0"/>
              <a:t>이면 사용하지 않고</a:t>
            </a:r>
            <a:r>
              <a:rPr lang="en-US" altLang="ko-KR" dirty="0"/>
              <a:t>, 0.3</a:t>
            </a:r>
            <a:r>
              <a:rPr lang="ko-KR" altLang="en-US" dirty="0"/>
              <a:t>이면 </a:t>
            </a:r>
            <a:r>
              <a:rPr lang="en-US" altLang="ko-KR" dirty="0"/>
              <a:t>30</a:t>
            </a:r>
            <a:r>
              <a:rPr lang="ko-KR" altLang="en-US" dirty="0"/>
              <a:t>프로만 쓰고</a:t>
            </a:r>
            <a:r>
              <a:rPr lang="en-US" altLang="ko-KR" dirty="0"/>
              <a:t>, 1</a:t>
            </a:r>
            <a:r>
              <a:rPr lang="ko-KR" altLang="en-US" dirty="0"/>
              <a:t>이면 모두 사용한다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20F73C-41FE-47CF-9257-36A26EC5E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22" y="2187884"/>
            <a:ext cx="3248478" cy="20576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1062636-9249-474D-A637-105C022D2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892" y="2187884"/>
            <a:ext cx="2972215" cy="198147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B57575D-B524-4BCE-8A8B-A84228FF6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999" y="2044990"/>
            <a:ext cx="3191320" cy="2124371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A2511FD-9046-4C7B-8015-DBDD9CCD1671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622651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456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1"/>
            <a:ext cx="6226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LSTM (Long Short-Term Memory)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73360A-28FC-4EB2-9A20-0056191ADF05}"/>
              </a:ext>
            </a:extLst>
          </p:cNvPr>
          <p:cNvSpPr txBox="1"/>
          <p:nvPr/>
        </p:nvSpPr>
        <p:spPr>
          <a:xfrm>
            <a:off x="11468725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24A9E0E-2BFE-4E9B-B200-87537F4B10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6521" y="1612899"/>
            <a:ext cx="9064535" cy="28284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E86806-07A1-45C8-91F9-79A9E0547083}"/>
              </a:ext>
            </a:extLst>
          </p:cNvPr>
          <p:cNvSpPr txBox="1"/>
          <p:nvPr/>
        </p:nvSpPr>
        <p:spPr>
          <a:xfrm>
            <a:off x="502161" y="4783436"/>
            <a:ext cx="11187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Forget gate</a:t>
            </a:r>
            <a:r>
              <a:rPr lang="ko-KR" altLang="en-US" dirty="0"/>
              <a:t>는 이전의 값을 얼마나 가져갈지에 대한 </a:t>
            </a:r>
            <a:r>
              <a:rPr lang="en-US" altLang="ko-KR" dirty="0"/>
              <a:t>gate</a:t>
            </a:r>
          </a:p>
          <a:p>
            <a:endParaRPr lang="en-US" altLang="ko-KR" dirty="0"/>
          </a:p>
          <a:p>
            <a:r>
              <a:rPr lang="ko-KR" altLang="en-US" dirty="0"/>
              <a:t>이전 시점의 은닉 상태 값과 현재 시점의 입력 값을 이용해 이전의 셀 상태를 얼마나 전달할지 비중을 판단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B7FD32E-22FE-4A8A-A19F-30F4DCAB784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622651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737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1"/>
            <a:ext cx="6226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LSTM (Long Short-Term Memory)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73360A-28FC-4EB2-9A20-0056191ADF05}"/>
              </a:ext>
            </a:extLst>
          </p:cNvPr>
          <p:cNvSpPr txBox="1"/>
          <p:nvPr/>
        </p:nvSpPr>
        <p:spPr>
          <a:xfrm>
            <a:off x="11468725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E86806-07A1-45C8-91F9-79A9E0547083}"/>
              </a:ext>
            </a:extLst>
          </p:cNvPr>
          <p:cNvSpPr txBox="1"/>
          <p:nvPr/>
        </p:nvSpPr>
        <p:spPr>
          <a:xfrm>
            <a:off x="502161" y="4783436"/>
            <a:ext cx="11619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gate</a:t>
            </a:r>
            <a:r>
              <a:rPr lang="ko-KR" altLang="en-US" dirty="0"/>
              <a:t>는 어떤 정보를 얼만큼 셀 상태에 새롭게 저장할 것인지 정하는 </a:t>
            </a:r>
            <a:r>
              <a:rPr lang="en-US" altLang="ko-KR" dirty="0"/>
              <a:t>gate</a:t>
            </a:r>
          </a:p>
          <a:p>
            <a:endParaRPr lang="en-US" altLang="ko-KR" dirty="0"/>
          </a:p>
          <a:p>
            <a:r>
              <a:rPr lang="ko-KR" altLang="en-US" dirty="0"/>
              <a:t>이전 시점의 은닉 상태 값과 현재 시점의 입력 값을 이용해 현재의 셀 상태에 얼마큼 저장할지 비중을 판단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Tanh</a:t>
            </a:r>
            <a:r>
              <a:rPr lang="ko-KR" altLang="en-US" dirty="0"/>
              <a:t>와 </a:t>
            </a:r>
            <a:r>
              <a:rPr lang="en-US" altLang="ko-KR" dirty="0"/>
              <a:t>layer</a:t>
            </a:r>
            <a:r>
              <a:rPr lang="ko-KR" altLang="en-US" dirty="0"/>
              <a:t> 사용 이유 </a:t>
            </a:r>
            <a:r>
              <a:rPr lang="en-US" altLang="ko-KR" dirty="0"/>
              <a:t>: </a:t>
            </a:r>
            <a:r>
              <a:rPr lang="ko-KR" altLang="en-US" dirty="0"/>
              <a:t>은닉 상태</a:t>
            </a:r>
            <a:r>
              <a:rPr lang="en-US" altLang="ko-KR" dirty="0"/>
              <a:t>, </a:t>
            </a:r>
            <a:r>
              <a:rPr lang="ko-KR" altLang="en-US" dirty="0"/>
              <a:t>입력 상태</a:t>
            </a:r>
            <a:r>
              <a:rPr lang="en-US" altLang="ko-KR" dirty="0"/>
              <a:t>, </a:t>
            </a:r>
            <a:r>
              <a:rPr lang="ko-KR" altLang="en-US" dirty="0"/>
              <a:t>셀 상태의 크기는 각기 다르다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                     layer</a:t>
            </a:r>
            <a:r>
              <a:rPr lang="ko-KR" altLang="en-US" dirty="0"/>
              <a:t>와 </a:t>
            </a:r>
            <a:r>
              <a:rPr lang="en-US" altLang="ko-KR" dirty="0"/>
              <a:t>tanh</a:t>
            </a:r>
            <a:r>
              <a:rPr lang="ko-KR" altLang="en-US" dirty="0"/>
              <a:t>를 사용함으로써 셀 상태와 동일한 크기의 </a:t>
            </a:r>
            <a:r>
              <a:rPr lang="en-US" altLang="ko-KR" dirty="0"/>
              <a:t>-1~1</a:t>
            </a:r>
            <a:r>
              <a:rPr lang="ko-KR" altLang="en-US" dirty="0"/>
              <a:t>사이의 값으로 변환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915CD15-C7A1-464A-B30D-5CBA0F7074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8936" y="1344488"/>
            <a:ext cx="8982892" cy="3500502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6966343-53FF-41B1-A6D2-5A71BA678142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622651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454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1"/>
            <a:ext cx="6226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LSTM (Long Short-Term Memory)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73360A-28FC-4EB2-9A20-0056191ADF05}"/>
              </a:ext>
            </a:extLst>
          </p:cNvPr>
          <p:cNvSpPr txBox="1"/>
          <p:nvPr/>
        </p:nvSpPr>
        <p:spPr>
          <a:xfrm>
            <a:off x="11468725" y="63347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IIP lab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정남규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E86806-07A1-45C8-91F9-79A9E0547083}"/>
              </a:ext>
            </a:extLst>
          </p:cNvPr>
          <p:cNvSpPr txBox="1"/>
          <p:nvPr/>
        </p:nvSpPr>
        <p:spPr>
          <a:xfrm>
            <a:off x="495607" y="4945522"/>
            <a:ext cx="9316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이전의 셀 상태에서 얼만큼의 비중을 가져갈지 </a:t>
            </a:r>
            <a:r>
              <a:rPr lang="en-US" altLang="ko-KR" dirty="0"/>
              <a:t>forget gate</a:t>
            </a:r>
            <a:r>
              <a:rPr lang="ko-KR" altLang="en-US" dirty="0"/>
              <a:t>를 통해 전달하고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셀 상태의 크기에 맞게 변환된 </a:t>
            </a:r>
            <a:r>
              <a:rPr lang="en-US" altLang="ko-KR" dirty="0"/>
              <a:t>Ct</a:t>
            </a:r>
            <a:r>
              <a:rPr lang="ko-KR" altLang="en-US" dirty="0"/>
              <a:t>와 </a:t>
            </a:r>
            <a:r>
              <a:rPr lang="en-US" altLang="ko-KR" dirty="0"/>
              <a:t>Ct</a:t>
            </a:r>
            <a:r>
              <a:rPr lang="ko-KR" altLang="en-US" dirty="0"/>
              <a:t>의 비중을 이용해 셀 상태에 추가 정보를 저장한다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7C16825-6723-4DED-A711-A4CCE9DA85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2667" y="1176463"/>
            <a:ext cx="9179469" cy="351423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ACB97EC-E491-4423-A147-6EBC9FF53FC5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622651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5734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1456</Words>
  <Application>Microsoft Office PowerPoint</Application>
  <PresentationFormat>와이드스크린</PresentationFormat>
  <Paragraphs>289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나눔스퀘어 ExtraBold</vt:lpstr>
      <vt:lpstr>맑은 고딕</vt:lpstr>
      <vt:lpstr>나눔스퀘어 Bold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정남규</cp:lastModifiedBy>
  <cp:revision>25</cp:revision>
  <dcterms:created xsi:type="dcterms:W3CDTF">2017-05-29T09:12:16Z</dcterms:created>
  <dcterms:modified xsi:type="dcterms:W3CDTF">2020-12-22T06:57:07Z</dcterms:modified>
</cp:coreProperties>
</file>