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71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79" r:id="rId14"/>
    <p:sldId id="295" r:id="rId15"/>
    <p:sldId id="294" r:id="rId16"/>
    <p:sldId id="281" r:id="rId17"/>
    <p:sldId id="296" r:id="rId18"/>
    <p:sldId id="287" r:id="rId19"/>
    <p:sldId id="282" r:id="rId20"/>
    <p:sldId id="288" r:id="rId21"/>
    <p:sldId id="283" r:id="rId22"/>
    <p:sldId id="289" r:id="rId23"/>
    <p:sldId id="291" r:id="rId24"/>
    <p:sldId id="290" r:id="rId25"/>
    <p:sldId id="293" r:id="rId26"/>
    <p:sldId id="292" r:id="rId27"/>
    <p:sldId id="28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485"/>
    <a:srgbClr val="E8E8E8"/>
    <a:srgbClr val="E2E2E2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205" autoAdjust="0"/>
  </p:normalViewPr>
  <p:slideViewPr>
    <p:cSldViewPr>
      <p:cViewPr varScale="1">
        <p:scale>
          <a:sx n="78" d="100"/>
          <a:sy n="78" d="100"/>
        </p:scale>
        <p:origin x="144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E0144-8CE5-4A60-94D3-534BF1DFC87B}" type="doc">
      <dgm:prSet loTypeId="urn:microsoft.com/office/officeart/2005/8/layout/hChevron3" loCatId="process" qsTypeId="urn:microsoft.com/office/officeart/2005/8/quickstyle/simple1" qsCatId="simple" csTypeId="urn:microsoft.com/office/officeart/2005/8/colors/accent3_5" csCatId="accent3" phldr="1"/>
      <dgm:spPr/>
    </dgm:pt>
    <dgm:pt modelId="{E81A55DD-568B-4673-B354-BE58BD51D16F}">
      <dgm:prSet phldrT="[텍스트]"/>
      <dgm:spPr/>
      <dgm:t>
        <a:bodyPr/>
        <a:lstStyle/>
        <a:p>
          <a:pPr latinLnBrk="1">
            <a:buAutoNum type="arabicPeriod"/>
          </a:pPr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R-peak Detection</a:t>
          </a:r>
          <a:endParaRPr lang="ko-KR" altLang="en-US" dirty="0"/>
        </a:p>
      </dgm:t>
    </dgm:pt>
    <dgm:pt modelId="{7817856B-32E2-4DD8-B962-6476245DD292}" type="parTrans" cxnId="{B8E720F0-D4A3-4DD5-8D69-1F6389AD6F33}">
      <dgm:prSet/>
      <dgm:spPr/>
      <dgm:t>
        <a:bodyPr/>
        <a:lstStyle/>
        <a:p>
          <a:pPr latinLnBrk="1"/>
          <a:endParaRPr lang="ko-KR" altLang="en-US"/>
        </a:p>
      </dgm:t>
    </dgm:pt>
    <dgm:pt modelId="{4431A483-95ED-44D1-A4E3-88DD40701B45}" type="sibTrans" cxnId="{B8E720F0-D4A3-4DD5-8D69-1F6389AD6F33}">
      <dgm:prSet/>
      <dgm:spPr/>
      <dgm:t>
        <a:bodyPr/>
        <a:lstStyle/>
        <a:p>
          <a:pPr latinLnBrk="1"/>
          <a:endParaRPr lang="ko-KR" altLang="en-US"/>
        </a:p>
      </dgm:t>
    </dgm:pt>
    <dgm:pt modelId="{4F89B45D-EB54-4FD7-9819-129755F38C20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Multi-class classification</a:t>
          </a:r>
          <a:endParaRPr lang="ko-KR" altLang="en-US" dirty="0"/>
        </a:p>
      </dgm:t>
    </dgm:pt>
    <dgm:pt modelId="{BA6B7426-5771-4C91-A24A-178C244A81CC}" type="parTrans" cxnId="{3C23ECEE-5022-4793-9C56-4B22B3D99798}">
      <dgm:prSet/>
      <dgm:spPr/>
      <dgm:t>
        <a:bodyPr/>
        <a:lstStyle/>
        <a:p>
          <a:pPr latinLnBrk="1"/>
          <a:endParaRPr lang="ko-KR" altLang="en-US"/>
        </a:p>
      </dgm:t>
    </dgm:pt>
    <dgm:pt modelId="{554382CC-EFC5-455D-93EF-8239AAD7C99E}" type="sibTrans" cxnId="{3C23ECEE-5022-4793-9C56-4B22B3D99798}">
      <dgm:prSet/>
      <dgm:spPr/>
      <dgm:t>
        <a:bodyPr/>
        <a:lstStyle/>
        <a:p>
          <a:pPr latinLnBrk="1"/>
          <a:endParaRPr lang="ko-KR" altLang="en-US"/>
        </a:p>
      </dgm:t>
    </dgm:pt>
    <dgm:pt modelId="{394611E9-45CD-433B-BD0D-E7892B2484BB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Identity Verification Model</a:t>
          </a:r>
          <a:endParaRPr lang="ko-KR" altLang="en-US" dirty="0"/>
        </a:p>
      </dgm:t>
    </dgm:pt>
    <dgm:pt modelId="{2D78698F-FF08-47A8-99BD-DB30C371E9BC}" type="parTrans" cxnId="{9FBBFB0C-CFAE-4360-8726-8515BE2A4EE3}">
      <dgm:prSet/>
      <dgm:spPr/>
      <dgm:t>
        <a:bodyPr/>
        <a:lstStyle/>
        <a:p>
          <a:pPr latinLnBrk="1"/>
          <a:endParaRPr lang="ko-KR" altLang="en-US"/>
        </a:p>
      </dgm:t>
    </dgm:pt>
    <dgm:pt modelId="{0BEF8AD8-2252-4568-82A4-C5635F42D1D9}" type="sibTrans" cxnId="{9FBBFB0C-CFAE-4360-8726-8515BE2A4EE3}">
      <dgm:prSet/>
      <dgm:spPr/>
      <dgm:t>
        <a:bodyPr/>
        <a:lstStyle/>
        <a:p>
          <a:pPr latinLnBrk="1"/>
          <a:endParaRPr lang="ko-KR" altLang="en-US"/>
        </a:p>
      </dgm:t>
    </dgm:pt>
    <dgm:pt modelId="{867B9CC7-6E14-4150-800D-030E16132BE7}" type="pres">
      <dgm:prSet presAssocID="{E08E0144-8CE5-4A60-94D3-534BF1DFC87B}" presName="Name0" presStyleCnt="0">
        <dgm:presLayoutVars>
          <dgm:dir/>
          <dgm:resizeHandles val="exact"/>
        </dgm:presLayoutVars>
      </dgm:prSet>
      <dgm:spPr/>
    </dgm:pt>
    <dgm:pt modelId="{B7047CA1-AAC1-47B7-B495-AFEDF2ABC2F3}" type="pres">
      <dgm:prSet presAssocID="{E81A55DD-568B-4673-B354-BE58BD51D16F}" presName="parTxOnly" presStyleLbl="node1" presStyleIdx="0" presStyleCnt="3">
        <dgm:presLayoutVars>
          <dgm:bulletEnabled val="1"/>
        </dgm:presLayoutVars>
      </dgm:prSet>
      <dgm:spPr/>
    </dgm:pt>
    <dgm:pt modelId="{E06D86F4-22F6-4F19-AC95-57E31D1B4DB9}" type="pres">
      <dgm:prSet presAssocID="{4431A483-95ED-44D1-A4E3-88DD40701B45}" presName="parSpace" presStyleCnt="0"/>
      <dgm:spPr/>
    </dgm:pt>
    <dgm:pt modelId="{1C5A8464-8080-4BCD-B207-BC46F6D751C4}" type="pres">
      <dgm:prSet presAssocID="{4F89B45D-EB54-4FD7-9819-129755F38C20}" presName="parTxOnly" presStyleLbl="node1" presStyleIdx="1" presStyleCnt="3">
        <dgm:presLayoutVars>
          <dgm:bulletEnabled val="1"/>
        </dgm:presLayoutVars>
      </dgm:prSet>
      <dgm:spPr/>
    </dgm:pt>
    <dgm:pt modelId="{A6CB3392-730B-4BE7-BBB6-D2EB2BA24EBF}" type="pres">
      <dgm:prSet presAssocID="{554382CC-EFC5-455D-93EF-8239AAD7C99E}" presName="parSpace" presStyleCnt="0"/>
      <dgm:spPr/>
    </dgm:pt>
    <dgm:pt modelId="{010DABC2-B651-41A7-8943-D4B56B5ED51B}" type="pres">
      <dgm:prSet presAssocID="{394611E9-45CD-433B-BD0D-E7892B2484B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BBFB0C-CFAE-4360-8726-8515BE2A4EE3}" srcId="{E08E0144-8CE5-4A60-94D3-534BF1DFC87B}" destId="{394611E9-45CD-433B-BD0D-E7892B2484BB}" srcOrd="2" destOrd="0" parTransId="{2D78698F-FF08-47A8-99BD-DB30C371E9BC}" sibTransId="{0BEF8AD8-2252-4568-82A4-C5635F42D1D9}"/>
    <dgm:cxn modelId="{EB5A6F0D-BCAE-46B4-BB75-28E730BA8CF4}" type="presOf" srcId="{E08E0144-8CE5-4A60-94D3-534BF1DFC87B}" destId="{867B9CC7-6E14-4150-800D-030E16132BE7}" srcOrd="0" destOrd="0" presId="urn:microsoft.com/office/officeart/2005/8/layout/hChevron3"/>
    <dgm:cxn modelId="{D03AFB55-E5E1-404E-97E2-B8D08FAB77F4}" type="presOf" srcId="{4F89B45D-EB54-4FD7-9819-129755F38C20}" destId="{1C5A8464-8080-4BCD-B207-BC46F6D751C4}" srcOrd="0" destOrd="0" presId="urn:microsoft.com/office/officeart/2005/8/layout/hChevron3"/>
    <dgm:cxn modelId="{C471F2BA-28B3-4CF9-8B5A-C4EEC8906EEC}" type="presOf" srcId="{394611E9-45CD-433B-BD0D-E7892B2484BB}" destId="{010DABC2-B651-41A7-8943-D4B56B5ED51B}" srcOrd="0" destOrd="0" presId="urn:microsoft.com/office/officeart/2005/8/layout/hChevron3"/>
    <dgm:cxn modelId="{2499DDCD-C468-48B5-9548-0203196AAAF4}" type="presOf" srcId="{E81A55DD-568B-4673-B354-BE58BD51D16F}" destId="{B7047CA1-AAC1-47B7-B495-AFEDF2ABC2F3}" srcOrd="0" destOrd="0" presId="urn:microsoft.com/office/officeart/2005/8/layout/hChevron3"/>
    <dgm:cxn modelId="{3C23ECEE-5022-4793-9C56-4B22B3D99798}" srcId="{E08E0144-8CE5-4A60-94D3-534BF1DFC87B}" destId="{4F89B45D-EB54-4FD7-9819-129755F38C20}" srcOrd="1" destOrd="0" parTransId="{BA6B7426-5771-4C91-A24A-178C244A81CC}" sibTransId="{554382CC-EFC5-455D-93EF-8239AAD7C99E}"/>
    <dgm:cxn modelId="{B8E720F0-D4A3-4DD5-8D69-1F6389AD6F33}" srcId="{E08E0144-8CE5-4A60-94D3-534BF1DFC87B}" destId="{E81A55DD-568B-4673-B354-BE58BD51D16F}" srcOrd="0" destOrd="0" parTransId="{7817856B-32E2-4DD8-B962-6476245DD292}" sibTransId="{4431A483-95ED-44D1-A4E3-88DD40701B45}"/>
    <dgm:cxn modelId="{04522633-CBCD-4EE2-80E7-9F3F96B60D16}" type="presParOf" srcId="{867B9CC7-6E14-4150-800D-030E16132BE7}" destId="{B7047CA1-AAC1-47B7-B495-AFEDF2ABC2F3}" srcOrd="0" destOrd="0" presId="urn:microsoft.com/office/officeart/2005/8/layout/hChevron3"/>
    <dgm:cxn modelId="{B42D0BD5-AC59-4EBE-BD9C-61D319F815A2}" type="presParOf" srcId="{867B9CC7-6E14-4150-800D-030E16132BE7}" destId="{E06D86F4-22F6-4F19-AC95-57E31D1B4DB9}" srcOrd="1" destOrd="0" presId="urn:microsoft.com/office/officeart/2005/8/layout/hChevron3"/>
    <dgm:cxn modelId="{ED050C29-4BC8-4AA6-87C0-A13862C56E5E}" type="presParOf" srcId="{867B9CC7-6E14-4150-800D-030E16132BE7}" destId="{1C5A8464-8080-4BCD-B207-BC46F6D751C4}" srcOrd="2" destOrd="0" presId="urn:microsoft.com/office/officeart/2005/8/layout/hChevron3"/>
    <dgm:cxn modelId="{AD7B6B8F-6553-4D07-B28E-6C9F5E8296A6}" type="presParOf" srcId="{867B9CC7-6E14-4150-800D-030E16132BE7}" destId="{A6CB3392-730B-4BE7-BBB6-D2EB2BA24EBF}" srcOrd="3" destOrd="0" presId="urn:microsoft.com/office/officeart/2005/8/layout/hChevron3"/>
    <dgm:cxn modelId="{97EEA66A-3BD2-4FF1-B8C7-705BED97FF10}" type="presParOf" srcId="{867B9CC7-6E14-4150-800D-030E16132BE7}" destId="{010DABC2-B651-41A7-8943-D4B56B5ED51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47CA1-AAC1-47B7-B495-AFEDF2ABC2F3}">
      <dsp:nvSpPr>
        <dsp:cNvPr id="0" name=""/>
        <dsp:cNvSpPr/>
      </dsp:nvSpPr>
      <dsp:spPr>
        <a:xfrm>
          <a:off x="4068" y="1542786"/>
          <a:ext cx="3557319" cy="1422927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R-peak Detection</a:t>
          </a:r>
          <a:endParaRPr lang="ko-KR" altLang="en-US" sz="2100" kern="1200" dirty="0"/>
        </a:p>
      </dsp:txBody>
      <dsp:txXfrm>
        <a:off x="4068" y="1542786"/>
        <a:ext cx="3201587" cy="1422927"/>
      </dsp:txXfrm>
    </dsp:sp>
    <dsp:sp modelId="{1C5A8464-8080-4BCD-B207-BC46F6D751C4}">
      <dsp:nvSpPr>
        <dsp:cNvPr id="0" name=""/>
        <dsp:cNvSpPr/>
      </dsp:nvSpPr>
      <dsp:spPr>
        <a:xfrm>
          <a:off x="2849923" y="1542786"/>
          <a:ext cx="3557319" cy="1422927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Multi-class classification</a:t>
          </a:r>
          <a:endParaRPr lang="ko-KR" altLang="en-US" sz="2100" kern="1200" dirty="0"/>
        </a:p>
      </dsp:txBody>
      <dsp:txXfrm>
        <a:off x="3561387" y="1542786"/>
        <a:ext cx="2134392" cy="1422927"/>
      </dsp:txXfrm>
    </dsp:sp>
    <dsp:sp modelId="{010DABC2-B651-41A7-8943-D4B56B5ED51B}">
      <dsp:nvSpPr>
        <dsp:cNvPr id="0" name=""/>
        <dsp:cNvSpPr/>
      </dsp:nvSpPr>
      <dsp:spPr>
        <a:xfrm>
          <a:off x="5695778" y="1542786"/>
          <a:ext cx="3557319" cy="1422927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Identity Verification Model</a:t>
          </a:r>
          <a:endParaRPr lang="ko-KR" altLang="en-US" sz="2100" kern="1200" dirty="0"/>
        </a:p>
      </dsp:txBody>
      <dsp:txXfrm>
        <a:off x="6407242" y="1542786"/>
        <a:ext cx="2134392" cy="142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1A283-EFB9-4BA5-ABE0-83E3EF51D8E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00B9-E880-44A7-8CEE-95E4C9F8B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900B9-E880-44A7-8CEE-95E4C9F8B8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2095-7338-4FE9-803C-D2FAC2ADCA94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73400" y="9715500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92AE-348E-4423-83E4-712B26A74399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BA10-C135-4F01-B72F-D963CE0033D4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C11A-4AA0-45B7-BD42-5D30C02B85D9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67E0-8BF9-4A6F-8F2E-65A2E4C46C92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59D-2321-4D9C-ADFA-80A2D3B700FD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4FF5-9BD2-4468-A504-9E6C9F4D9750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A0B-9664-4B54-B1BA-1A3D6DCF52F8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B092-B01C-4957-ABF6-DB678849DECB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3F4A-E32F-4A54-8779-7F1388E8752F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4936-A7DC-4631-BDDD-6F505186EA3B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E111-F960-400B-AC62-45BC105118E7}" type="datetime1">
              <a:rPr lang="en-US" altLang="ko-KR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0541" y="5334671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47BD29-1119-30B8-60A1-E1F7CE82EA9C}"/>
              </a:ext>
            </a:extLst>
          </p:cNvPr>
          <p:cNvSpPr txBox="1"/>
          <p:nvPr/>
        </p:nvSpPr>
        <p:spPr>
          <a:xfrm>
            <a:off x="4274042" y="5711399"/>
            <a:ext cx="1022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EDITH : ECG Biometrics Aided by Deep Learning for Reliable Individual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890A2-70ED-B1F1-D840-EB89F1BE2E4F}"/>
              </a:ext>
            </a:extLst>
          </p:cNvPr>
          <p:cNvSpPr txBox="1"/>
          <p:nvPr/>
        </p:nvSpPr>
        <p:spPr>
          <a:xfrm>
            <a:off x="7087347" y="4076700"/>
            <a:ext cx="4113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29F6664-A637-D64C-63C1-E45AADE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00E7-3B69-F797-3322-56EB980035C9}"/>
              </a:ext>
            </a:extLst>
          </p:cNvPr>
          <p:cNvSpPr txBox="1"/>
          <p:nvPr/>
        </p:nvSpPr>
        <p:spPr>
          <a:xfrm>
            <a:off x="17020219" y="9715500"/>
            <a:ext cx="886781" cy="369332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220624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D04D53-E32A-E2B2-061B-9C8683FDD727}"/>
                  </a:ext>
                </a:extLst>
              </p:cNvPr>
              <p:cNvSpPr txBox="1"/>
              <p:nvPr/>
            </p:nvSpPr>
            <p:spPr>
              <a:xfrm>
                <a:off x="1404697" y="2868889"/>
                <a:ext cx="15478605" cy="6668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altLang="ko-KR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Closed Environment Identification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집합 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</a:t>
                </a: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한 사람 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ECG Signal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 {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 </a:t>
                </a: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어떤 집합에 속하게 되는지 분류 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multi-class classification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 startAt="2"/>
                </a:pPr>
                <a:r>
                  <a:rPr lang="en-US" altLang="ko-KR" sz="2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Identity Verification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새로운 개인 인증 시스템이 도입될 때 전체 파이프라인을 새 데이터로 재교육 진행 필요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dataset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of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persons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)= {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}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enrollment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data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 {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}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 데이터를 기반으로 템플릿과 일치시킴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평가 데이터를 템플릿에 비교하여 신원을 확인하는 작업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과정에서 유사성과 비유사성을 측정하기 위해 코사인 또는 유클리드 거리 비교 진행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D04D53-E32A-E2B2-061B-9C8683FD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97" y="2868889"/>
                <a:ext cx="15478605" cy="6668942"/>
              </a:xfrm>
              <a:prstGeom prst="rect">
                <a:avLst/>
              </a:prstGeom>
              <a:blipFill>
                <a:blip r:embed="rId4"/>
                <a:stretch>
                  <a:fillRect l="-709" b="-1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1382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E491D-EDEB-7FEE-20B3-71084E8F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03" y="4951490"/>
            <a:ext cx="14927329" cy="3950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F87820-518A-7D26-B42A-7C0D13E1B964}"/>
              </a:ext>
            </a:extLst>
          </p:cNvPr>
          <p:cNvSpPr txBox="1"/>
          <p:nvPr/>
        </p:nvSpPr>
        <p:spPr>
          <a:xfrm>
            <a:off x="1524000" y="2942471"/>
            <a:ext cx="10820400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ECG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세트인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다른 공개 데이터 세트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CYBHi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Check Your </a:t>
            </a:r>
            <a:r>
              <a:rPr lang="en-US" altLang="ko-KR" sz="2400" b="0" i="0" dirty="0" err="1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Biosignals</a:t>
            </a:r>
            <a:r>
              <a:rPr lang="en-US" altLang="ko-KR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Here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 사용하여 검증 수행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3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FB16A0-3F19-2344-9AC4-D63B79BF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83" y="1599811"/>
            <a:ext cx="15476034" cy="423484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80F2C-3B33-B090-1AAA-A12A9A83FC5F}"/>
              </a:ext>
            </a:extLst>
          </p:cNvPr>
          <p:cNvSpPr/>
          <p:nvPr/>
        </p:nvSpPr>
        <p:spPr>
          <a:xfrm>
            <a:off x="1117993" y="5808366"/>
            <a:ext cx="16052014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0D5D2-BDD1-C3B7-B9A0-C0D1587B744A}"/>
              </a:ext>
            </a:extLst>
          </p:cNvPr>
          <p:cNvSpPr txBox="1"/>
          <p:nvPr/>
        </p:nvSpPr>
        <p:spPr>
          <a:xfrm>
            <a:off x="2438400" y="6240990"/>
            <a:ext cx="10972800" cy="335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연속적인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500Hz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 샘플링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탐지를 위해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1D </a:t>
            </a:r>
            <a:r>
              <a:rPr lang="en-US" altLang="ko-KR" sz="2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MultiRes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U-Net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Multi-class classification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Siamese Network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템플릿과 비교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비트 결과를 앙상블 하여 성능 향상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177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D04D53-E32A-E2B2-061B-9C8683FDD727}"/>
              </a:ext>
            </a:extLst>
          </p:cNvPr>
          <p:cNvSpPr txBox="1"/>
          <p:nvPr/>
        </p:nvSpPr>
        <p:spPr>
          <a:xfrm>
            <a:off x="1126805" y="2400300"/>
            <a:ext cx="1547860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R-peak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90D5-1C70-E0FB-2BCD-94974D243C4C}"/>
              </a:ext>
            </a:extLst>
          </p:cNvPr>
          <p:cNvSpPr txBox="1"/>
          <p:nvPr/>
        </p:nvSpPr>
        <p:spPr>
          <a:xfrm>
            <a:off x="1749157" y="3059414"/>
            <a:ext cx="10557185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Beat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인증 시스템으로 작업할 때 가장 중요한 단계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Hamilton Algorithm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일관된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피크 탐지 어려움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1D </a:t>
            </a:r>
            <a:r>
              <a:rPr lang="en-US" altLang="ko-KR" sz="2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MultiRes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U-Net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ECG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신호에서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R-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피크의 위치를 예측하는 데 사용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D7D1D7-E343-B424-E4AA-049D6A8F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5289612"/>
            <a:ext cx="1905000" cy="13957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E66171-613E-E631-D93C-029AC419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13099"/>
            <a:ext cx="10386660" cy="46393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D1D0BE3-B6EC-83B0-DBE1-B2E5670A0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4067" y="5028590"/>
            <a:ext cx="5363215" cy="37819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AF581A2C-D5B2-DB66-FE0A-0ACC4430BA0C}"/>
              </a:ext>
            </a:extLst>
          </p:cNvPr>
          <p:cNvSpPr/>
          <p:nvPr/>
        </p:nvSpPr>
        <p:spPr>
          <a:xfrm>
            <a:off x="14097000" y="4615883"/>
            <a:ext cx="1643049" cy="1371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1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F8A18-5D8A-76FE-7C6A-005D910CA863}"/>
              </a:ext>
            </a:extLst>
          </p:cNvPr>
          <p:cNvSpPr txBox="1"/>
          <p:nvPr/>
        </p:nvSpPr>
        <p:spPr>
          <a:xfrm>
            <a:off x="304800" y="9589630"/>
            <a:ext cx="1653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[45]Nabil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Ibtehaz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M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Sohel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Rahman. Ppg2abp: Translating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photoplethysmogram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(ppg) signals to arterial blood pressure 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abp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waveforms using fully convolutional neural networks.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arXiv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preprint arXiv:2005.01669, 2020.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D7D1D7-E343-B424-E4AA-049D6A8F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5524370"/>
            <a:ext cx="1905000" cy="139574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CB34C9D-0248-F7E4-C32D-1B8059674D33}"/>
              </a:ext>
            </a:extLst>
          </p:cNvPr>
          <p:cNvGrpSpPr/>
          <p:nvPr/>
        </p:nvGrpSpPr>
        <p:grpSpPr>
          <a:xfrm>
            <a:off x="2514600" y="4381501"/>
            <a:ext cx="13006646" cy="4487743"/>
            <a:chOff x="2663398" y="5236897"/>
            <a:chExt cx="12400648" cy="372220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549F43-C27F-DB01-74E4-D80F9CF7D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59"/>
            <a:stretch/>
          </p:blipFill>
          <p:spPr>
            <a:xfrm>
              <a:off x="4403065" y="5290457"/>
              <a:ext cx="9859751" cy="366864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D15D9AF-9A21-3284-7F52-A4C8B5333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256"/>
            <a:stretch/>
          </p:blipFill>
          <p:spPr>
            <a:xfrm>
              <a:off x="2663398" y="5438201"/>
              <a:ext cx="1713541" cy="74225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527600-4A54-2A21-6865-E6EC5DC66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5400" y="5236897"/>
              <a:ext cx="2338646" cy="107442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E879A0-3EF7-556A-887A-D972C30404F3}"/>
              </a:ext>
            </a:extLst>
          </p:cNvPr>
          <p:cNvSpPr txBox="1"/>
          <p:nvPr/>
        </p:nvSpPr>
        <p:spPr>
          <a:xfrm>
            <a:off x="2133600" y="2216417"/>
            <a:ext cx="10210800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1D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MultiResU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-Net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적은 데이터를 가지고도 더욱 정확한 </a:t>
            </a:r>
            <a:r>
              <a:rPr lang="en-US" altLang="ko-KR" sz="24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Segmenta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tion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장점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얕은 모델로 성능을 높이기 위해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MultiRes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Block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A9E144-5D4A-6910-DC85-CF58E8B60BCC}"/>
              </a:ext>
            </a:extLst>
          </p:cNvPr>
          <p:cNvSpPr/>
          <p:nvPr/>
        </p:nvSpPr>
        <p:spPr>
          <a:xfrm>
            <a:off x="2243937" y="4082858"/>
            <a:ext cx="5757063" cy="502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0B6E32-B052-43A8-2696-4620C47747C6}"/>
              </a:ext>
            </a:extLst>
          </p:cNvPr>
          <p:cNvSpPr/>
          <p:nvPr/>
        </p:nvSpPr>
        <p:spPr>
          <a:xfrm>
            <a:off x="8448262" y="4082858"/>
            <a:ext cx="7325138" cy="502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CDF3C-C047-A6CC-E40B-20D98862D4B6}"/>
              </a:ext>
            </a:extLst>
          </p:cNvPr>
          <p:cNvSpPr txBox="1"/>
          <p:nvPr/>
        </p:nvSpPr>
        <p:spPr>
          <a:xfrm>
            <a:off x="1905000" y="9215690"/>
            <a:ext cx="91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Contracting Path(Encoding)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734F9-55A4-0BD7-22F2-ADF816898A2B}"/>
              </a:ext>
            </a:extLst>
          </p:cNvPr>
          <p:cNvSpPr txBox="1"/>
          <p:nvPr/>
        </p:nvSpPr>
        <p:spPr>
          <a:xfrm>
            <a:off x="13247907" y="9162150"/>
            <a:ext cx="3222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Expansive Path(Decoding)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68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4906D0-408E-1F3E-6335-5486CB8EBCE1}"/>
              </a:ext>
            </a:extLst>
          </p:cNvPr>
          <p:cNvSpPr/>
          <p:nvPr/>
        </p:nvSpPr>
        <p:spPr>
          <a:xfrm>
            <a:off x="1169186" y="8226105"/>
            <a:ext cx="16052014" cy="1946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D04D53-E32A-E2B2-061B-9C8683FDD727}"/>
              </a:ext>
            </a:extLst>
          </p:cNvPr>
          <p:cNvSpPr txBox="1"/>
          <p:nvPr/>
        </p:nvSpPr>
        <p:spPr>
          <a:xfrm>
            <a:off x="1524000" y="2295389"/>
            <a:ext cx="15478605" cy="7776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MultiRes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Block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MultiRes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Block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사용으로 레이어를 동일하게 유지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b="0" i="0" dirty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3x3 </a:t>
            </a:r>
            <a:r>
              <a:rPr lang="en-US" altLang="ko-KR" sz="2400" dirty="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 3</a:t>
            </a:r>
            <a:r>
              <a:rPr lang="ko-KR" altLang="en-US" sz="2400" dirty="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연산 수행 결과를 한번에 얻음</a:t>
            </a:r>
            <a:endParaRPr lang="en-US" altLang="ko-KR" sz="2400" dirty="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연속 </a:t>
            </a:r>
            <a:r>
              <a:rPr lang="en-US" altLang="ko-KR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conv</a:t>
            </a:r>
            <a:r>
              <a:rPr lang="ko-KR" altLang="en-US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레이어를 사용하여 </a:t>
            </a:r>
            <a:r>
              <a:rPr lang="en-US" altLang="ko-KR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5X5, 7X7 conv</a:t>
            </a:r>
            <a:r>
              <a:rPr lang="ko-KR" altLang="en-US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 시 보다 메모리 요구 사항을 </a:t>
            </a:r>
            <a:r>
              <a:rPr lang="ko-KR" altLang="en-US" sz="2400" b="0" i="0" dirty="0" err="1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줄여줌</a:t>
            </a:r>
            <a:endParaRPr lang="en-US" altLang="ko-KR" sz="2400" b="0" i="0" dirty="0">
              <a:solidFill>
                <a:srgbClr val="2E2E2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solidFill>
                  <a:srgbClr val="2E2E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사용을 줄여주며 </a:t>
            </a:r>
            <a:r>
              <a:rPr lang="en-US" altLang="ko-KR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Inception</a:t>
            </a:r>
            <a:r>
              <a:rPr lang="ko-KR" altLang="en-US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유사한 </a:t>
            </a:r>
            <a:r>
              <a:rPr lang="en-US" altLang="ko-KR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2400" b="0" i="0" dirty="0"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en-US" altLang="ko-KR" sz="2400" b="0" i="0" dirty="0">
              <a:solidFill>
                <a:srgbClr val="2E2E2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D7D1D7-E343-B424-E4AA-049D6A8F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5289612"/>
            <a:ext cx="1905000" cy="1395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8001BD-F54E-4E19-9F24-73359BCB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18" y="3410444"/>
            <a:ext cx="8877784" cy="28901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F224-1291-9A75-9E7B-A552618DC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6417566"/>
            <a:ext cx="5058148" cy="14765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DBEB0C-5DD4-102C-1283-BAE8D6970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650" y="6300602"/>
            <a:ext cx="8198166" cy="160523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8EF81-B114-09BB-7AEB-F6490146AA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262"/>
          <a:stretch/>
        </p:blipFill>
        <p:spPr>
          <a:xfrm>
            <a:off x="9437600" y="5143500"/>
            <a:ext cx="7792537" cy="9695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D8D4D6-3110-3FC4-626A-1A7FACCA2822}"/>
              </a:ext>
            </a:extLst>
          </p:cNvPr>
          <p:cNvSpPr txBox="1"/>
          <p:nvPr/>
        </p:nvSpPr>
        <p:spPr>
          <a:xfrm>
            <a:off x="6319692" y="3696087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3x3 </a:t>
            </a:r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컨볼루션으로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5x5, 7x7 </a:t>
            </a:r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컨볼루션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인수분해</a:t>
            </a:r>
          </a:p>
        </p:txBody>
      </p:sp>
    </p:spTree>
    <p:extLst>
      <p:ext uri="{BB962C8B-B14F-4D97-AF65-F5344CB8AC3E}">
        <p14:creationId xmlns:p14="http://schemas.microsoft.com/office/powerpoint/2010/main" val="37023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8F1C7-23DA-46E8-088D-68E3F40568B5}"/>
              </a:ext>
            </a:extLst>
          </p:cNvPr>
          <p:cNvSpPr/>
          <p:nvPr/>
        </p:nvSpPr>
        <p:spPr>
          <a:xfrm>
            <a:off x="1210491" y="3731164"/>
            <a:ext cx="9990909" cy="4688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D04D53-E32A-E2B2-061B-9C8683FDD727}"/>
              </a:ext>
            </a:extLst>
          </p:cNvPr>
          <p:cNvSpPr txBox="1"/>
          <p:nvPr/>
        </p:nvSpPr>
        <p:spPr>
          <a:xfrm>
            <a:off x="1524000" y="2476500"/>
            <a:ext cx="15478605" cy="6114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 Architecture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손실을 방지하기 위해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Pooling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수행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MultiRes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Block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Spatial pyramid pooling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→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얕은 네트워크 설계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→ RCNN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처리속도 최소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이상 차이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Dropout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943478-EE5E-DB23-912A-DAF9C34B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283965"/>
            <a:ext cx="6668126" cy="96140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3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B03FE-1F2D-F5AA-A09D-5331827E4FA8}"/>
              </a:ext>
            </a:extLst>
          </p:cNvPr>
          <p:cNvSpPr txBox="1"/>
          <p:nvPr/>
        </p:nvSpPr>
        <p:spPr>
          <a:xfrm>
            <a:off x="1524000" y="2476500"/>
            <a:ext cx="15773399" cy="722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 Architecture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Spatial pyramid pooling(SPP)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아키텍쳐들은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모두 입력 데이터가 고정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신경망을 통과시키기 위해서는 데이터를 고정된 크기로 비율을 조정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0" lvl="3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본래의 생김새와 달라지는 문제점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각기 크기가 다른 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으로부터 고정된 크기의 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자르거나 변형하는 것이 아닌 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SPP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 과정을 통해 지정된 사이즈로 통일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4D68274-AA18-111D-DBB7-F36CCBF39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62"/>
          <a:stretch/>
        </p:blipFill>
        <p:spPr>
          <a:xfrm>
            <a:off x="3654033" y="6115183"/>
            <a:ext cx="1151333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9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E505230-DEC8-D8AA-1853-A4188C4D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336400"/>
            <a:ext cx="8375810" cy="958762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36B34-B9EC-AF33-672A-61C0786F201C}"/>
              </a:ext>
            </a:extLst>
          </p:cNvPr>
          <p:cNvSpPr/>
          <p:nvPr/>
        </p:nvSpPr>
        <p:spPr>
          <a:xfrm>
            <a:off x="1539137" y="3162300"/>
            <a:ext cx="7985863" cy="523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C76FB-F32A-80B2-90A2-728CAAF8011F}"/>
              </a:ext>
            </a:extLst>
          </p:cNvPr>
          <p:cNvSpPr txBox="1"/>
          <p:nvPr/>
        </p:nvSpPr>
        <p:spPr>
          <a:xfrm>
            <a:off x="1904303" y="2476500"/>
            <a:ext cx="7315897" cy="556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Identity Verification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 Architecture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샴 아키텍처로 사용하여 사용자 신원 확인에 활용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Dropout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사용하지 않음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Sigmoid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함수로 대체하여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0~1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임베딩을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얻을 수 있음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두가지 유형의 거리 측정 적용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 유사성 예측하여 점수로 환산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9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574CC-4B94-334C-DA36-C1AE8F5DDC6F}"/>
              </a:ext>
            </a:extLst>
          </p:cNvPr>
          <p:cNvSpPr txBox="1"/>
          <p:nvPr/>
        </p:nvSpPr>
        <p:spPr>
          <a:xfrm>
            <a:off x="10515600" y="2756363"/>
            <a:ext cx="7162800" cy="280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Siamese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네트워크는 두 개의 동일한 하위 네트워크를 사용하여 두 입력 샘플의 유사성을 비교하며 검증 작업을 수행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하위 네트워크의 가중치는 공유되므로 유사한 입력 샘플에 대해 유사한 기능 </a:t>
            </a:r>
            <a:r>
              <a:rPr lang="ko-KR" altLang="ko-KR" sz="2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맵을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예측할 가능성</a:t>
            </a:r>
            <a:endParaRPr lang="ko-KR" altLang="en-US" sz="24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96A835-272D-76E4-E0AF-4DB4BAADA0FC}"/>
              </a:ext>
            </a:extLst>
          </p:cNvPr>
          <p:cNvGrpSpPr/>
          <p:nvPr/>
        </p:nvGrpSpPr>
        <p:grpSpPr>
          <a:xfrm>
            <a:off x="1449831" y="3771900"/>
            <a:ext cx="8277805" cy="4683753"/>
            <a:chOff x="830398" y="3812547"/>
            <a:chExt cx="8830339" cy="51156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21C10D-FB59-9441-66D8-4F03AE18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357" y="3812547"/>
              <a:ext cx="7916380" cy="511563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0A1869-417E-55C9-DE6D-2180661A0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256"/>
            <a:stretch/>
          </p:blipFill>
          <p:spPr>
            <a:xfrm>
              <a:off x="830398" y="4792890"/>
              <a:ext cx="1827918" cy="8106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1DD175F-1BDD-5453-C5BC-DA967912C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256"/>
            <a:stretch/>
          </p:blipFill>
          <p:spPr>
            <a:xfrm>
              <a:off x="839082" y="7152205"/>
              <a:ext cx="1827918" cy="810695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15847B-8214-115B-E368-61E52CFBE976}"/>
              </a:ext>
            </a:extLst>
          </p:cNvPr>
          <p:cNvGrpSpPr/>
          <p:nvPr/>
        </p:nvGrpSpPr>
        <p:grpSpPr>
          <a:xfrm>
            <a:off x="10134600" y="5838275"/>
            <a:ext cx="6126775" cy="4113802"/>
            <a:chOff x="8960825" y="5068298"/>
            <a:chExt cx="8239350" cy="495200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15D240E-1D48-71F0-2AB1-C0FCE150F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6048" y="5068298"/>
              <a:ext cx="6068812" cy="495200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BDD3551-DD53-E466-1CB3-A484B4025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0825" y="6947867"/>
              <a:ext cx="3210373" cy="609685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CB68AE2-4B1C-B295-B1E3-063FFEE90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9186" y="5677898"/>
              <a:ext cx="15240" cy="37328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043C4E9-1BF2-DD70-3FD8-BB33D9F4387E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9182100"/>
              <a:ext cx="66845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95406B-5BD7-0F08-6409-5D17C7F965F8}"/>
              </a:ext>
            </a:extLst>
          </p:cNvPr>
          <p:cNvSpPr txBox="1"/>
          <p:nvPr/>
        </p:nvSpPr>
        <p:spPr>
          <a:xfrm>
            <a:off x="1904303" y="2476500"/>
            <a:ext cx="1547860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Identity Verification</a:t>
            </a:r>
          </a:p>
        </p:txBody>
      </p:sp>
    </p:spTree>
    <p:extLst>
      <p:ext uri="{BB962C8B-B14F-4D97-AF65-F5344CB8AC3E}">
        <p14:creationId xmlns:p14="http://schemas.microsoft.com/office/powerpoint/2010/main" val="19089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FBCB9A8-6030-DDA4-F12E-DAED5AF51F91}"/>
              </a:ext>
            </a:extLst>
          </p:cNvPr>
          <p:cNvSpPr txBox="1"/>
          <p:nvPr/>
        </p:nvSpPr>
        <p:spPr>
          <a:xfrm>
            <a:off x="1143000" y="1485900"/>
            <a:ext cx="2802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1002">
            <a:extLst>
              <a:ext uri="{FF2B5EF4-FFF2-40B4-BE49-F238E27FC236}">
                <a16:creationId xmlns:a16="http://schemas.microsoft.com/office/drawing/2014/main" id="{7365FA2A-2F6C-67EA-869D-4940C9891B3F}"/>
              </a:ext>
            </a:extLst>
          </p:cNvPr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38" name="Object 7">
              <a:extLst>
                <a:ext uri="{FF2B5EF4-FFF2-40B4-BE49-F238E27FC236}">
                  <a16:creationId xmlns:a16="http://schemas.microsoft.com/office/drawing/2014/main" id="{3438399F-BED3-BFB8-E34D-CCD4249CC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79B77E-A9D8-5D5C-7973-1FFFBE550E20}"/>
              </a:ext>
            </a:extLst>
          </p:cNvPr>
          <p:cNvSpPr txBox="1"/>
          <p:nvPr/>
        </p:nvSpPr>
        <p:spPr>
          <a:xfrm>
            <a:off x="5105400" y="3619500"/>
            <a:ext cx="76664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RELATED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MOTIVATIONS AND HIGH-LEVEL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EXPERIMENTAL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RESULTS AND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9E97E2-010D-2932-853F-839A934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66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METHODOLOGY</a:t>
            </a:r>
            <a:endParaRPr lang="en-US" altLang="ko-KR" sz="4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EAFDF8-B99F-BC4D-CB21-8659AC9612FD}"/>
              </a:ext>
            </a:extLst>
          </p:cNvPr>
          <p:cNvSpPr txBox="1"/>
          <p:nvPr/>
        </p:nvSpPr>
        <p:spPr>
          <a:xfrm>
            <a:off x="1219200" y="1490508"/>
            <a:ext cx="9181474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Proposed Method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96A835-272D-76E4-E0AF-4DB4BAADA0FC}"/>
              </a:ext>
            </a:extLst>
          </p:cNvPr>
          <p:cNvGrpSpPr/>
          <p:nvPr/>
        </p:nvGrpSpPr>
        <p:grpSpPr>
          <a:xfrm>
            <a:off x="866195" y="3447213"/>
            <a:ext cx="8277805" cy="4683753"/>
            <a:chOff x="830398" y="3812547"/>
            <a:chExt cx="8830339" cy="51156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21C10D-FB59-9441-66D8-4F03AE18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357" y="3812547"/>
              <a:ext cx="7916380" cy="511563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0A1869-417E-55C9-DE6D-2180661A0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256"/>
            <a:stretch/>
          </p:blipFill>
          <p:spPr>
            <a:xfrm>
              <a:off x="830398" y="4792890"/>
              <a:ext cx="1827918" cy="8106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1DD175F-1BDD-5453-C5BC-DA967912C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256"/>
            <a:stretch/>
          </p:blipFill>
          <p:spPr>
            <a:xfrm>
              <a:off x="839082" y="7152205"/>
              <a:ext cx="1827918" cy="810695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FC5115-A19A-5065-C5DF-15886B0C02DB}"/>
              </a:ext>
            </a:extLst>
          </p:cNvPr>
          <p:cNvSpPr/>
          <p:nvPr/>
        </p:nvSpPr>
        <p:spPr>
          <a:xfrm>
            <a:off x="5751704" y="3126713"/>
            <a:ext cx="2438400" cy="5345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E6DF4-1B60-432C-F966-F9BE59527FB2}"/>
              </a:ext>
            </a:extLst>
          </p:cNvPr>
          <p:cNvSpPr txBox="1"/>
          <p:nvPr/>
        </p:nvSpPr>
        <p:spPr>
          <a:xfrm>
            <a:off x="9617479" y="8471805"/>
            <a:ext cx="6546151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One-shot learning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개발된 네트워크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소량의 데이터만으로 학습이 가능함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CDD44-DF2E-C312-6B3D-5F1026C10837}"/>
              </a:ext>
            </a:extLst>
          </p:cNvPr>
          <p:cNvSpPr txBox="1"/>
          <p:nvPr/>
        </p:nvSpPr>
        <p:spPr>
          <a:xfrm>
            <a:off x="1904303" y="2476500"/>
            <a:ext cx="1547860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Identity Verification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3232CE-EB57-52E5-0D15-4998D9E8ABCD}"/>
              </a:ext>
            </a:extLst>
          </p:cNvPr>
          <p:cNvGrpSpPr/>
          <p:nvPr/>
        </p:nvGrpSpPr>
        <p:grpSpPr>
          <a:xfrm>
            <a:off x="9643605" y="2152766"/>
            <a:ext cx="8269094" cy="5006948"/>
            <a:chOff x="9575231" y="2076566"/>
            <a:chExt cx="8269094" cy="50069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3574CC-4B94-334C-DA36-C1AE8F5DDC6F}"/>
                </a:ext>
              </a:extLst>
            </p:cNvPr>
            <p:cNvSpPr txBox="1"/>
            <p:nvPr/>
          </p:nvSpPr>
          <p:spPr>
            <a:xfrm>
              <a:off x="9575231" y="2076566"/>
              <a:ext cx="8269094" cy="5006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두 개의 입력 데이터 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(Input 1, Input 2)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각 입력에 대한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임베딩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 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(Embedding 1, Embedding2)</a:t>
              </a:r>
            </a:p>
            <a:p>
              <a:pPr algn="l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두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임베딩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사이의 거리를 계산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</a:p>
            <a:p>
              <a:pPr algn="l">
                <a:lnSpc>
                  <a:spcPct val="150000"/>
                </a:lnSpc>
              </a:pPr>
              <a:endPara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입력이 같은 클래스에 속한다면 거리를 가깝게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클래스에 속한다면 거리를 멀게 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Siamese neural network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학습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721B0EB-E375-FC9F-9559-E52EF0DE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5100" y="3921842"/>
              <a:ext cx="6569348" cy="1145648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CF9F96E-1739-7DD0-CC50-3D6DAAE2EB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61"/>
          <a:stretch/>
        </p:blipFill>
        <p:spPr>
          <a:xfrm>
            <a:off x="866195" y="8867552"/>
            <a:ext cx="7262637" cy="943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F9AF5B-E932-24F7-CADE-C81F410CAC02}"/>
              </a:ext>
            </a:extLst>
          </p:cNvPr>
          <p:cNvSpPr txBox="1"/>
          <p:nvPr/>
        </p:nvSpPr>
        <p:spPr>
          <a:xfrm>
            <a:off x="10320177" y="7444943"/>
            <a:ext cx="917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 거리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점 사이의 거리를 계산할 때 흔히 쓰는 방법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코사인 유사도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방향의 유사도를 판단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46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45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EXPERIMENTAL SETUP</a:t>
            </a:r>
            <a:endParaRPr lang="en-US" altLang="ko-KR" sz="7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F3722EAC-882B-94CC-DE91-07A3D759D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501664"/>
              </p:ext>
            </p:extLst>
          </p:nvPr>
        </p:nvGraphicFramePr>
        <p:xfrm>
          <a:off x="4515417" y="1305005"/>
          <a:ext cx="9257166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5174AB-97D2-E9A5-6551-A90FFF03F3E0}"/>
              </a:ext>
            </a:extLst>
          </p:cNvPr>
          <p:cNvGrpSpPr/>
          <p:nvPr/>
        </p:nvGrpSpPr>
        <p:grpSpPr>
          <a:xfrm>
            <a:off x="1030099" y="5719988"/>
            <a:ext cx="16865533" cy="2872098"/>
            <a:chOff x="1030099" y="5719988"/>
            <a:chExt cx="16865533" cy="2872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9165BE-5983-B34C-2C89-F08587DAC456}"/>
                </a:ext>
              </a:extLst>
            </p:cNvPr>
            <p:cNvSpPr txBox="1"/>
            <p:nvPr/>
          </p:nvSpPr>
          <p:spPr>
            <a:xfrm>
              <a:off x="1030099" y="5801129"/>
              <a:ext cx="5529503" cy="2790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R-peak Detection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1024</a:t>
              </a:r>
              <a:r>
                <a:rPr lang="ko-KR" altLang="ko-KR" sz="24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개 샘플로 분할</a:t>
              </a:r>
              <a:endPara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 peak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위치를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이나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표시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80%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20%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Adam Optimizer, 100 epoch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DD9B62-3E61-4725-80AC-3AA36FBBF886}"/>
                </a:ext>
              </a:extLst>
            </p:cNvPr>
            <p:cNvSpPr txBox="1"/>
            <p:nvPr/>
          </p:nvSpPr>
          <p:spPr>
            <a:xfrm>
              <a:off x="12366129" y="5719988"/>
              <a:ext cx="5529503" cy="1997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Identity Verification Model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50%</a:t>
              </a:r>
              <a:r>
                <a:rPr lang="ko-KR" altLang="ko-KR" sz="24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사용하여 기본 모델을 훈련</a:t>
              </a:r>
              <a:endPara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샘플 생성하여 패턴학습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일치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불일치 시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70ECFF-3EDF-CB1D-D1D4-3827A81A1E8A}"/>
                </a:ext>
              </a:extLst>
            </p:cNvPr>
            <p:cNvSpPr txBox="1"/>
            <p:nvPr/>
          </p:nvSpPr>
          <p:spPr>
            <a:xfrm>
              <a:off x="6770432" y="5813505"/>
              <a:ext cx="9176656" cy="2236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Multi-class classification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60-20-20 train-validation-test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CNN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model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훈련 진행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Adam Optimizer, 500 epoch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1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576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RESULTS AND DISCUSSIONS</a:t>
            </a:r>
            <a:endParaRPr lang="en-US" altLang="ko-KR" sz="115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7EB2E-D455-058B-87DD-301F7B98BA08}"/>
              </a:ext>
            </a:extLst>
          </p:cNvPr>
          <p:cNvSpPr txBox="1"/>
          <p:nvPr/>
        </p:nvSpPr>
        <p:spPr>
          <a:xfrm>
            <a:off x="1524000" y="1943100"/>
            <a:ext cx="917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R-peak detection by EDITH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2FF312-5025-B541-D7C2-93156D94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06" y="2539414"/>
            <a:ext cx="16175603" cy="2590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8080FA-83BD-5241-C07E-26661C370004}"/>
              </a:ext>
            </a:extLst>
          </p:cNvPr>
          <p:cNvSpPr/>
          <p:nvPr/>
        </p:nvSpPr>
        <p:spPr>
          <a:xfrm>
            <a:off x="3769458" y="2712640"/>
            <a:ext cx="1676400" cy="2209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29132-B5F5-646D-F257-9A70E256897F}"/>
              </a:ext>
            </a:extLst>
          </p:cNvPr>
          <p:cNvSpPr txBox="1"/>
          <p:nvPr/>
        </p:nvSpPr>
        <p:spPr>
          <a:xfrm>
            <a:off x="9296400" y="1414308"/>
            <a:ext cx="868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False positive: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실제로는 음성인데 검사 결과는 양성이라고 나오는 것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오탐지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alse negative: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실제로는 양성인데 검사 결과는 음성이라고 나오는 것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 negative temporal error: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오탐지된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 정도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8E099C-009F-E955-4EF4-1A4F46E3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5064200"/>
            <a:ext cx="14554200" cy="5222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2C0F7-FE0F-3EC1-AE2A-7E361AB6947B}"/>
              </a:ext>
            </a:extLst>
          </p:cNvPr>
          <p:cNvSpPr/>
          <p:nvPr/>
        </p:nvSpPr>
        <p:spPr>
          <a:xfrm>
            <a:off x="5638800" y="5372943"/>
            <a:ext cx="3429000" cy="2209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9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576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RESULTS AND DISCUSSIONS</a:t>
            </a:r>
            <a:endParaRPr lang="en-US" altLang="ko-KR" sz="115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7EB2E-D455-058B-87DD-301F7B98BA08}"/>
              </a:ext>
            </a:extLst>
          </p:cNvPr>
          <p:cNvSpPr txBox="1"/>
          <p:nvPr/>
        </p:nvSpPr>
        <p:spPr>
          <a:xfrm>
            <a:off x="1524000" y="1943100"/>
            <a:ext cx="917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Multi-class classification by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EDITH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BBB63-E633-9B01-30C7-634DF51D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33" y="3042860"/>
            <a:ext cx="14802734" cy="4038749"/>
          </a:xfrm>
          <a:prstGeom prst="rect">
            <a:avLst/>
          </a:prstGeom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D37A63A7-64C9-A419-23C7-D384D690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0972"/>
              </p:ext>
            </p:extLst>
          </p:nvPr>
        </p:nvGraphicFramePr>
        <p:xfrm>
          <a:off x="1802676" y="7341730"/>
          <a:ext cx="1480273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138">
                  <a:extLst>
                    <a:ext uri="{9D8B030D-6E8A-4147-A177-3AD203B41FA5}">
                      <a16:colId xmlns:a16="http://schemas.microsoft.com/office/drawing/2014/main" val="1857244030"/>
                    </a:ext>
                  </a:extLst>
                </a:gridCol>
                <a:gridCol w="2993262">
                  <a:extLst>
                    <a:ext uri="{9D8B030D-6E8A-4147-A177-3AD203B41FA5}">
                      <a16:colId xmlns:a16="http://schemas.microsoft.com/office/drawing/2014/main" val="2195952145"/>
                    </a:ext>
                  </a:extLst>
                </a:gridCol>
                <a:gridCol w="10078334">
                  <a:extLst>
                    <a:ext uri="{9D8B030D-6E8A-4147-A177-3AD203B41FA5}">
                      <a16:colId xmlns:a16="http://schemas.microsoft.com/office/drawing/2014/main" val="2396328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[9]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Deep-CNN(Convolutional Neural Networks)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[23]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SVM, Using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Euclidean distance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[28]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1D-convolutional neural network (1D-CNN)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[29]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CNN(Convolutional Neural Networks)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23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[30]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RNN(Recurrent Neural Networks)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1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[31]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BGRU(Bidirectional Gated Recurrent Unit)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553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8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576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RESULTS AND DISCUSSIONS</a:t>
            </a:r>
            <a:endParaRPr lang="en-US" altLang="ko-KR" sz="115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7EB2E-D455-058B-87DD-301F7B98BA08}"/>
              </a:ext>
            </a:extLst>
          </p:cNvPr>
          <p:cNvSpPr txBox="1"/>
          <p:nvPr/>
        </p:nvSpPr>
        <p:spPr>
          <a:xfrm>
            <a:off x="1524000" y="1943100"/>
            <a:ext cx="917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Identity Verification Model by EDITH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931D8-4DFB-57E1-45E5-3155E9F64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55" y="4487102"/>
            <a:ext cx="13001461" cy="961198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C38528C-5204-8B14-758E-CACC95D51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6972"/>
              </p:ext>
            </p:extLst>
          </p:nvPr>
        </p:nvGraphicFramePr>
        <p:xfrm>
          <a:off x="2438400" y="6210300"/>
          <a:ext cx="1289224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712">
                  <a:extLst>
                    <a:ext uri="{9D8B030D-6E8A-4147-A177-3AD203B41FA5}">
                      <a16:colId xmlns:a16="http://schemas.microsoft.com/office/drawing/2014/main" val="1857244030"/>
                    </a:ext>
                  </a:extLst>
                </a:gridCol>
                <a:gridCol w="2606942">
                  <a:extLst>
                    <a:ext uri="{9D8B030D-6E8A-4147-A177-3AD203B41FA5}">
                      <a16:colId xmlns:a16="http://schemas.microsoft.com/office/drawing/2014/main" val="2195952145"/>
                    </a:ext>
                  </a:extLst>
                </a:gridCol>
                <a:gridCol w="8777593">
                  <a:extLst>
                    <a:ext uri="{9D8B030D-6E8A-4147-A177-3AD203B41FA5}">
                      <a16:colId xmlns:a16="http://schemas.microsoft.com/office/drawing/2014/main" val="2396328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[64]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 Comparative Analysis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[65]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LPC(Linear Prediction Coding)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[23]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SVM, Using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Euclidean distance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[30]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RNN(Recurrent Neural Networks)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23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67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576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RESULTS AND DISCUSSIONS</a:t>
            </a:r>
            <a:endParaRPr lang="en-US" altLang="ko-KR" sz="115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7EB2E-D455-058B-87DD-301F7B98BA08}"/>
              </a:ext>
            </a:extLst>
          </p:cNvPr>
          <p:cNvSpPr txBox="1"/>
          <p:nvPr/>
        </p:nvSpPr>
        <p:spPr>
          <a:xfrm>
            <a:off x="1524000" y="1943100"/>
            <a:ext cx="917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 Case Study (Failure Scenarios)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0BB448-9637-09B4-D8A1-5433F2E4E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828" y="2832320"/>
            <a:ext cx="12719315" cy="4343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4C33FB-ED58-723A-FB84-8889C367D5BB}"/>
              </a:ext>
            </a:extLst>
          </p:cNvPr>
          <p:cNvSpPr txBox="1"/>
          <p:nvPr/>
        </p:nvSpPr>
        <p:spPr>
          <a:xfrm>
            <a:off x="1936960" y="8115300"/>
            <a:ext cx="1350818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사람의 ECG 신호가 크게 벗어날 수 있으므로 템플릿과 거의 일치하지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신호의 변동성 및 불일치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비트 대신 여러 비트를 분석하는 이유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781D35-A395-7D2E-0960-6733B34485CC}"/>
              </a:ext>
            </a:extLst>
          </p:cNvPr>
          <p:cNvSpPr/>
          <p:nvPr/>
        </p:nvSpPr>
        <p:spPr>
          <a:xfrm>
            <a:off x="2835728" y="4838699"/>
            <a:ext cx="6308272" cy="23371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CE9778-433F-F4F8-B377-A20F73A7B722}"/>
              </a:ext>
            </a:extLst>
          </p:cNvPr>
          <p:cNvSpPr/>
          <p:nvPr/>
        </p:nvSpPr>
        <p:spPr>
          <a:xfrm>
            <a:off x="9271317" y="4838698"/>
            <a:ext cx="6173826" cy="23371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8719D-B183-4C8A-E6E7-B68B18EB6E4E}"/>
              </a:ext>
            </a:extLst>
          </p:cNvPr>
          <p:cNvSpPr txBox="1"/>
          <p:nvPr/>
        </p:nvSpPr>
        <p:spPr>
          <a:xfrm>
            <a:off x="5607510" y="7234086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A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4E498-5474-5FEA-973E-0F5912DB59AA}"/>
              </a:ext>
            </a:extLst>
          </p:cNvPr>
          <p:cNvSpPr txBox="1"/>
          <p:nvPr/>
        </p:nvSpPr>
        <p:spPr>
          <a:xfrm>
            <a:off x="11853412" y="72729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960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576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RESULTS AND DISCUSSIONS</a:t>
            </a:r>
            <a:endParaRPr lang="en-US" altLang="ko-KR" sz="115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7EB2E-D455-058B-87DD-301F7B98BA08}"/>
              </a:ext>
            </a:extLst>
          </p:cNvPr>
          <p:cNvSpPr txBox="1"/>
          <p:nvPr/>
        </p:nvSpPr>
        <p:spPr>
          <a:xfrm>
            <a:off x="1524000" y="1943100"/>
            <a:ext cx="917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 Evaluation with Real-World Data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80BFE1-8542-4C4C-FFE0-555CA17C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69815"/>
            <a:ext cx="11311983" cy="563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C60497-7A97-2A81-BF93-63D6B919F6F9}"/>
              </a:ext>
            </a:extLst>
          </p:cNvPr>
          <p:cNvSpPr txBox="1"/>
          <p:nvPr/>
        </p:nvSpPr>
        <p:spPr>
          <a:xfrm>
            <a:off x="12145192" y="3771900"/>
            <a:ext cx="576180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HealthyPi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v4.2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9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명의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ECG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신호를 수집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125Hz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기록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500Hz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업 샘플링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하나를 제외하고 모든 박동이 적절하게 분할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</a:t>
            </a:r>
            <a:r>
              <a:rPr lang="ko-KR" altLang="ko-KR" sz="24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연구는 실제 인증 애플리케이션에서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EDITH</a:t>
            </a:r>
            <a:r>
              <a:rPr lang="ko-KR" altLang="ko-KR" sz="24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24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성능을 보여줌</a:t>
            </a:r>
            <a:endParaRPr lang="en-US" altLang="ko-KR" sz="40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ctr">
              <a:buFont typeface="Symbol" panose="05050102010706020507" pitchFamily="18" charset="2"/>
              <a:buChar char="Þ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5AD86-958E-0770-B1C3-CC801C314D18}"/>
              </a:ext>
            </a:extLst>
          </p:cNvPr>
          <p:cNvSpPr/>
          <p:nvPr/>
        </p:nvSpPr>
        <p:spPr>
          <a:xfrm>
            <a:off x="4343400" y="7048500"/>
            <a:ext cx="1828800" cy="18601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F0F2CD-A1B3-3E64-B919-6105CFC63EF9}"/>
              </a:ext>
            </a:extLst>
          </p:cNvPr>
          <p:cNvSpPr txBox="1"/>
          <p:nvPr/>
        </p:nvSpPr>
        <p:spPr>
          <a:xfrm>
            <a:off x="2705233" y="919743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peak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27607-3300-6A85-A809-4602B362310F}"/>
              </a:ext>
            </a:extLst>
          </p:cNvPr>
          <p:cNvSpPr txBox="1"/>
          <p:nvPr/>
        </p:nvSpPr>
        <p:spPr>
          <a:xfrm>
            <a:off x="8306270" y="915065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개인 식별 결과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85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Conclusion</a:t>
            </a:r>
            <a:endParaRPr lang="en-US" altLang="ko-KR" sz="115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7EE625-A639-6998-08A8-D0681F7736A8}"/>
              </a:ext>
            </a:extLst>
          </p:cNvPr>
          <p:cNvSpPr txBox="1"/>
          <p:nvPr/>
        </p:nvSpPr>
        <p:spPr>
          <a:xfrm>
            <a:off x="1904303" y="2171700"/>
            <a:ext cx="15478605" cy="666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시스템이 발전하면서 더 많은 위조 공격이 발생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안정적이고 위조가 어려운 인증 시스템 개발을 위해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신호와 딥러닝 기술을 기반으로 하는 생체 인증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제안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데이터로 학습 가능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1D </a:t>
            </a:r>
            <a:r>
              <a:rPr lang="en-US" altLang="ko-KR" sz="2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MultiResU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-Net 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사용하여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ECG 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신호의 기준점 예측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샴 아키텍처 사용하여 템플릿 매칭 일관성 증대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MultiRes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사용한 모델 구조 사용하여 모델 경량화 및 정확도 향상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Limitation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인증 정확도 달성하지 못함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배포하여 사용하기엔 데이터의 다양성과 가변성 문제 존재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4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845473-5ED8-D4EF-7F4D-78F7C874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7700"/>
            <a:ext cx="6708637" cy="8991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7E514-BA07-15E3-9D37-776A4365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907FB7-3F4D-41C0-54E6-A84BA375890A}"/>
              </a:ext>
            </a:extLst>
          </p:cNvPr>
          <p:cNvSpPr/>
          <p:nvPr/>
        </p:nvSpPr>
        <p:spPr>
          <a:xfrm>
            <a:off x="8534400" y="3771900"/>
            <a:ext cx="9144000" cy="551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891F9-E89D-67CE-B0F8-75175984D2C4}"/>
              </a:ext>
            </a:extLst>
          </p:cNvPr>
          <p:cNvSpPr txBox="1"/>
          <p:nvPr/>
        </p:nvSpPr>
        <p:spPr>
          <a:xfrm>
            <a:off x="8839200" y="4229101"/>
            <a:ext cx="84730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Authors : 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Nabil </a:t>
            </a:r>
            <a:r>
              <a:rPr lang="en-US" altLang="ko-KR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Ibtehaz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Muhammad </a:t>
            </a:r>
            <a:r>
              <a:rPr lang="en-US" altLang="ko-KR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E.H.Chowdhury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Amith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Khandakar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 </a:t>
            </a:r>
          </a:p>
          <a:p>
            <a:pPr algn="just" latinLnBrk="1"/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Serkan </a:t>
            </a:r>
            <a:r>
              <a:rPr lang="en-US" altLang="ko-KR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Kiranyaz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 M. </a:t>
            </a:r>
            <a:r>
              <a:rPr lang="en-US" altLang="ko-KR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Sohel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Rahman, Anas Tahir,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Tawsifur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Rahman, </a:t>
            </a:r>
          </a:p>
          <a:p>
            <a:pPr algn="just" latinLnBrk="1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Yazan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Qiblawey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Journal: IEEE</a:t>
            </a:r>
            <a:r>
              <a:rPr lang="en-US" altLang="ko-KR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Transactions on Emerging Topics in Computational Intelligence</a:t>
            </a:r>
            <a:br>
              <a:rPr lang="en-US" altLang="ko-KR" kern="100" dirty="0">
                <a:solidFill>
                  <a:srgbClr val="5656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kern="100" dirty="0">
              <a:solidFill>
                <a:srgbClr val="56565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Cite Score</a:t>
            </a:r>
            <a:r>
              <a:rPr lang="en-US" altLang="ko-KR" kern="100" dirty="0">
                <a:solidFill>
                  <a:srgbClr val="5656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10.2</a:t>
            </a: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endParaRPr lang="en-US" altLang="ko-KR" kern="100" dirty="0">
              <a:solidFill>
                <a:srgbClr val="56565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5656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Published: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December 17, 2021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endParaRPr lang="en-US" altLang="ko-KR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DOI: 10.1109/TETCI.2021.3131374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endParaRPr lang="en-US" altLang="ko-KR" u="sng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ISSN: 2471-285X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endParaRPr lang="en-US" altLang="ko-KR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Page(s): 1 - 13</a:t>
            </a: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endParaRPr lang="en-US" altLang="ko-KR" kern="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인용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9</a:t>
            </a:r>
            <a:r>
              <a:rPr lang="ko-KR" altLang="en-US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인용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(google</a:t>
            </a:r>
            <a:r>
              <a:rPr lang="ko-KR" altLang="en-US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Scholar)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7453D-6D20-6B8F-CD12-D6D36D389E0B}"/>
              </a:ext>
            </a:extLst>
          </p:cNvPr>
          <p:cNvSpPr txBox="1"/>
          <p:nvPr/>
        </p:nvSpPr>
        <p:spPr>
          <a:xfrm>
            <a:off x="8701669" y="3162301"/>
            <a:ext cx="245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Paper Description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90C61-AF4E-A7C4-6240-E03E18C0B37D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C3AC7E32-8DD8-453F-C8E1-0CFE9C73F61D}"/>
              </a:ext>
            </a:extLst>
          </p:cNvPr>
          <p:cNvGrpSpPr/>
          <p:nvPr/>
        </p:nvGrpSpPr>
        <p:grpSpPr>
          <a:xfrm>
            <a:off x="8725403" y="3603740"/>
            <a:ext cx="2431554" cy="45719"/>
            <a:chOff x="1248279" y="2918150"/>
            <a:chExt cx="512444" cy="91380"/>
          </a:xfrm>
        </p:grpSpPr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C07FDAA0-B2CE-3154-2C2E-31FCA2A3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3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16D9E2-25D3-A393-3508-A8050723F8BB}"/>
              </a:ext>
            </a:extLst>
          </p:cNvPr>
          <p:cNvSpPr/>
          <p:nvPr/>
        </p:nvSpPr>
        <p:spPr>
          <a:xfrm>
            <a:off x="7514214" y="3924300"/>
            <a:ext cx="9982200" cy="5486400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225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6FF64-AE8C-61F0-160A-4CE9EADA6264}"/>
              </a:ext>
            </a:extLst>
          </p:cNvPr>
          <p:cNvSpPr txBox="1"/>
          <p:nvPr/>
        </p:nvSpPr>
        <p:spPr>
          <a:xfrm>
            <a:off x="2468365" y="4897330"/>
            <a:ext cx="3048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800" b="1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800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EDITH</a:t>
            </a: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프레임워크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74BCF-235E-6A4A-F9E3-563C5F0CE67A}"/>
              </a:ext>
            </a:extLst>
          </p:cNvPr>
          <p:cNvSpPr txBox="1"/>
          <p:nvPr/>
        </p:nvSpPr>
        <p:spPr>
          <a:xfrm>
            <a:off x="7802744" y="3314700"/>
            <a:ext cx="8294130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 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생체인식 인증 시스템을 위한 딥러닝 기반 프레임워크</a:t>
            </a:r>
            <a:endParaRPr lang="en-US" altLang="ko-KR" sz="2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성능향상을 위해 일반적인 거리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메트릭이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사용될 수 있다는 가설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(Siamese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사용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데이터 세트 사용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accuracy: 96~99.75%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 beat accuracy: 100% (3~6 beat)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EER(Equal Error Rate): 1.29% (Siamese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사용시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실용적인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시스템으로서 사용 가능성 제시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래픽 15" descr="심장 박동 단색으로 채워진">
            <a:extLst>
              <a:ext uri="{FF2B5EF4-FFF2-40B4-BE49-F238E27FC236}">
                <a16:creationId xmlns:a16="http://schemas.microsoft.com/office/drawing/2014/main" id="{0E08E9D3-C99E-FE58-59D1-61491209B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2636" y="2704408"/>
            <a:ext cx="1752600" cy="16764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B04632-FA91-DEDF-633C-4617E8889E71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3978936" y="4380808"/>
            <a:ext cx="13429" cy="516522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 descr="사용자 윤곽선">
            <a:extLst>
              <a:ext uri="{FF2B5EF4-FFF2-40B4-BE49-F238E27FC236}">
                <a16:creationId xmlns:a16="http://schemas.microsoft.com/office/drawing/2014/main" id="{A3C27E41-7364-CF14-5950-EB907D8CF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814" y="7280372"/>
            <a:ext cx="1643101" cy="1643101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315C9152-E996-69C8-A71C-C6BBC9AFF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7092" y="7124008"/>
            <a:ext cx="914400" cy="91440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E01DCB-5736-689F-BCA6-AB5D0EF8AB20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3992365" y="6713212"/>
            <a:ext cx="0" cy="567160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90B615-3823-4714-DA2A-6CB9360C1BD7}"/>
              </a:ext>
            </a:extLst>
          </p:cNvPr>
          <p:cNvSpPr txBox="1"/>
          <p:nvPr/>
        </p:nvSpPr>
        <p:spPr>
          <a:xfrm>
            <a:off x="533400" y="9791700"/>
            <a:ext cx="1524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EER(Equal Error Rate): </a:t>
            </a: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생체 인식 성능을 표시하는 데 사용되는 통계 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동일 </a:t>
            </a:r>
            <a:r>
              <a:rPr lang="ko-KR" alt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오류율</a:t>
            </a: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값이 낮을수록 생체 인식 시스템 의 정확도가 높아짐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B470F0-F709-D646-D94B-B6844F896232}"/>
              </a:ext>
            </a:extLst>
          </p:cNvPr>
          <p:cNvSpPr/>
          <p:nvPr/>
        </p:nvSpPr>
        <p:spPr>
          <a:xfrm>
            <a:off x="1765392" y="2704408"/>
            <a:ext cx="4343400" cy="62190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1BF29-877E-C25D-B282-F6C3DBF0218D}"/>
              </a:ext>
            </a:extLst>
          </p:cNvPr>
          <p:cNvSpPr txBox="1"/>
          <p:nvPr/>
        </p:nvSpPr>
        <p:spPr>
          <a:xfrm>
            <a:off x="8777361" y="8397937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정보손실 최소화 및 얕은 모델로 최대한의 성능</a:t>
            </a:r>
            <a:r>
              <a:rPr lang="en-US" altLang="ko-KR" sz="24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2E4B3D-C2E1-56E3-D703-72FC9DE42919}"/>
              </a:ext>
            </a:extLst>
          </p:cNvPr>
          <p:cNvSpPr/>
          <p:nvPr/>
        </p:nvSpPr>
        <p:spPr>
          <a:xfrm>
            <a:off x="2400494" y="4496865"/>
            <a:ext cx="13370408" cy="437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33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303A2-8A3C-FA32-943A-085F56E197FC}"/>
              </a:ext>
            </a:extLst>
          </p:cNvPr>
          <p:cNvSpPr txBox="1"/>
          <p:nvPr/>
        </p:nvSpPr>
        <p:spPr>
          <a:xfrm>
            <a:off x="2971761" y="3979940"/>
            <a:ext cx="12037141" cy="565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</a:t>
            </a:r>
            <a:r>
              <a:rPr lang="ko-KR" altLang="en-US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사용자 인증 시스템을 위해 딥러닝 기반의 </a:t>
            </a:r>
            <a:r>
              <a:rPr lang="en-US" altLang="ko-KR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EDITH </a:t>
            </a:r>
            <a:r>
              <a:rPr lang="ko-KR" altLang="en-US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</a:t>
            </a:r>
            <a:endParaRPr lang="en-US" altLang="ko-KR" sz="2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MultiRes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Block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SPP(Spatial Pyramid Pooling)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결합된 구조로 구성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 및 코사인 유사성 거리를 통합하는 샴 아키텍처 제안</a:t>
            </a:r>
            <a:endParaRPr lang="en-US" altLang="ko-KR" sz="2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기반의 정확한 </a:t>
            </a:r>
            <a:r>
              <a:rPr lang="en-US" altLang="ko-KR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R-peak </a:t>
            </a:r>
            <a:r>
              <a:rPr lang="ko-KR" altLang="en-US" sz="2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검출기 개발</a:t>
            </a:r>
            <a:endParaRPr lang="en-US" altLang="ko-KR" sz="2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peak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검출에 대한 의존도 만족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심전도 인증 시스템에 최적화된 새로운 네트워크 구조 제안</a:t>
            </a:r>
            <a:endParaRPr lang="en-US" altLang="ko-KR" sz="2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E1BB2-1FB7-41D5-F9BD-F55FA5720782}"/>
              </a:ext>
            </a:extLst>
          </p:cNvPr>
          <p:cNvSpPr txBox="1"/>
          <p:nvPr/>
        </p:nvSpPr>
        <p:spPr>
          <a:xfrm>
            <a:off x="838200" y="2477441"/>
            <a:ext cx="6400800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생체 인증 시스템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안면 인식 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위조 문제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심전도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(ECG),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뇌파검사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(EEG),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광혈류측정기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(PPG)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신호를 이용하여 사용자 인증 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56C7AE-14F0-FEE8-D40D-C8242305EEAE}"/>
              </a:ext>
            </a:extLst>
          </p:cNvPr>
          <p:cNvSpPr txBox="1"/>
          <p:nvPr/>
        </p:nvSpPr>
        <p:spPr>
          <a:xfrm>
            <a:off x="9144000" y="2948793"/>
            <a:ext cx="81534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신호가 얻기 쉽고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특징이 뚜렷하여 사용자 인증 시스템에 적합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7BCAFEA-7C08-3991-122B-CD307E81431B}"/>
              </a:ext>
            </a:extLst>
          </p:cNvPr>
          <p:cNvSpPr/>
          <p:nvPr/>
        </p:nvSpPr>
        <p:spPr>
          <a:xfrm>
            <a:off x="7620000" y="2933700"/>
            <a:ext cx="914400" cy="64077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D519241F-87AD-23DA-7294-F6C1D55C185C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FCF53329-C61C-C9D5-D227-727D5C25B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FD427E-64E3-FFEE-FD68-65DAB698596E}"/>
              </a:ext>
            </a:extLst>
          </p:cNvPr>
          <p:cNvSpPr txBox="1"/>
          <p:nvPr/>
        </p:nvSpPr>
        <p:spPr>
          <a:xfrm>
            <a:off x="533400" y="9791700"/>
            <a:ext cx="797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PPG(Photo </a:t>
            </a:r>
            <a:r>
              <a:rPr lang="en-US" altLang="ko-KR" b="0" i="0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Plethysmo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Graphy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레이저를 이용하여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심박수를 측정하는 방식</a:t>
            </a:r>
          </a:p>
        </p:txBody>
      </p:sp>
    </p:spTree>
    <p:extLst>
      <p:ext uri="{BB962C8B-B14F-4D97-AF65-F5344CB8AC3E}">
        <p14:creationId xmlns:p14="http://schemas.microsoft.com/office/powerpoint/2010/main" val="36477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6162FA3-7533-B870-E863-F5234769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0" y="983086"/>
            <a:ext cx="5363215" cy="37819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66BD81-B5ED-D7B6-2170-2385046D8021}"/>
              </a:ext>
            </a:extLst>
          </p:cNvPr>
          <p:cNvSpPr/>
          <p:nvPr/>
        </p:nvSpPr>
        <p:spPr>
          <a:xfrm>
            <a:off x="1447800" y="5203247"/>
            <a:ext cx="16052014" cy="436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A138F-4756-3019-6536-A04A57392F99}"/>
              </a:ext>
            </a:extLst>
          </p:cNvPr>
          <p:cNvSpPr txBox="1"/>
          <p:nvPr/>
        </p:nvSpPr>
        <p:spPr>
          <a:xfrm>
            <a:off x="1571060" y="2181420"/>
            <a:ext cx="1174449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인증 시스템 연구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Ecg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analysis: a new approach in human identification, 2001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인증 방식 다양화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기점방식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비기점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Evolution, current challenges, and future possibilities in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ecg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biometrics, 2018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C1C3F4-A4D5-75F2-506E-0014A015462F}"/>
              </a:ext>
            </a:extLst>
          </p:cNvPr>
          <p:cNvSpPr txBox="1"/>
          <p:nvPr/>
        </p:nvSpPr>
        <p:spPr>
          <a:xfrm>
            <a:off x="1904303" y="5669949"/>
            <a:ext cx="15166755" cy="334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P,Q,R,S,T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진폭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 등 관련 특징 추출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기점 방식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기준점에 대한 과도한 의존으로 인하여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오탐지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 가능 및 수작업으로 오류 수정하여 유용성 떨어짐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형태학적 특징 추출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 기점 방식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Kalman filter(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잡음제거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Wavelet Transform(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주파수 변환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특징추출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>
                <a:solidFill>
                  <a:srgbClr val="2021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ANN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 사용</a:t>
            </a:r>
            <a:endParaRPr lang="en-US" altLang="ko-KR" sz="2400" b="0" i="0" dirty="0">
              <a:solidFill>
                <a:srgbClr val="20212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R-peak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의존하지만 기점 방식에 대한 결함 보완 가능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1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C1C3F4-A4D5-75F2-506E-0014A015462F}"/>
              </a:ext>
            </a:extLst>
          </p:cNvPr>
          <p:cNvSpPr txBox="1"/>
          <p:nvPr/>
        </p:nvSpPr>
        <p:spPr>
          <a:xfrm>
            <a:off x="1082779" y="2149482"/>
            <a:ext cx="96774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생체 인식을 위한 딥러닝 방법의 한계 분석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9682D8-B26A-B7A2-68AD-D0F92BD4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792" y="3568925"/>
            <a:ext cx="8610600" cy="461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7D73CA-4D66-D483-ACFC-0C786BD53639}"/>
              </a:ext>
            </a:extLst>
          </p:cNvPr>
          <p:cNvSpPr txBox="1"/>
          <p:nvPr/>
        </p:nvSpPr>
        <p:spPr>
          <a:xfrm>
            <a:off x="9632485" y="4255281"/>
            <a:ext cx="8274515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학습에 많은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수가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복잡한 네트워크 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초의 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신호 필요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186FB8-AA02-5ACF-E148-7C0C109001E5}"/>
              </a:ext>
            </a:extLst>
          </p:cNvPr>
          <p:cNvCxnSpPr/>
          <p:nvPr/>
        </p:nvCxnSpPr>
        <p:spPr>
          <a:xfrm>
            <a:off x="9822305" y="6438900"/>
            <a:ext cx="7772400" cy="0"/>
          </a:xfrm>
          <a:prstGeom prst="line">
            <a:avLst/>
          </a:prstGeom>
          <a:ln w="28575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14632B-78AC-3A22-0B05-AB58E4C14D50}"/>
              </a:ext>
            </a:extLst>
          </p:cNvPr>
          <p:cNvSpPr txBox="1"/>
          <p:nvPr/>
        </p:nvSpPr>
        <p:spPr>
          <a:xfrm>
            <a:off x="9822305" y="6754457"/>
            <a:ext cx="8001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정확도를 얻기 위해서는 긴 신호 데이터가 필요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1EC12-0F94-62A6-7618-94265A48A987}"/>
              </a:ext>
            </a:extLst>
          </p:cNvPr>
          <p:cNvSpPr txBox="1"/>
          <p:nvPr/>
        </p:nvSpPr>
        <p:spPr>
          <a:xfrm>
            <a:off x="381000" y="9711293"/>
            <a:ext cx="16646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[32] Nabil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Ibtehaz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and M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Sohel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Rahman.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Multiresunet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Rethinking the u-net architecture for multimodal biomedical image segmentation. Neural Networks, 121:74–87, 2020.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10253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MOTIVATIONS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HIGH-LEVEL CONSIDERATIONS</a:t>
            </a:r>
            <a:endParaRPr lang="en-US" altLang="ko-KR" sz="3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D04D53-E32A-E2B2-061B-9C8683FDD727}"/>
              </a:ext>
            </a:extLst>
          </p:cNvPr>
          <p:cNvSpPr txBox="1"/>
          <p:nvPr/>
        </p:nvSpPr>
        <p:spPr>
          <a:xfrm>
            <a:off x="1600200" y="3203866"/>
            <a:ext cx="15478605" cy="6114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Compact Model with Broad Receptive Field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경량화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웨어러블 장치에서 모델 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데이터로 학습 가능해야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MultiRes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블록과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SPP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레이어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사용하여 모델 설계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Adapting Siamese Network Distance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'Identity Verification'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해결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딥 러닝 모델을 사용하여 </a:t>
            </a:r>
            <a:r>
              <a:rPr lang="en-US" altLang="ko-KR" sz="2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embeding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추출하고 템플릿과의 거리를 계산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코사인 유사도와 유클리드 거리를 모델링하는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Siamese Network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샴 네트워크에 의해 학습된 두 거리의 적응 조합이 신원을 더 잘 확인할 수 있을 것이라고 가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CFF28-9EE0-7F96-2646-6A974A0E5F90}"/>
              </a:ext>
            </a:extLst>
          </p:cNvPr>
          <p:cNvSpPr txBox="1"/>
          <p:nvPr/>
        </p:nvSpPr>
        <p:spPr>
          <a:xfrm>
            <a:off x="5105400" y="2065325"/>
            <a:ext cx="918147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목표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신뢰할 수 있는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ECG </a:t>
            </a:r>
            <a:r>
              <a:rPr lang="ko-KR" altLang="ko-KR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인증이 가능한 딥 러닝 모델을 개발</a:t>
            </a:r>
            <a:endParaRPr lang="en-US" altLang="ko-KR" sz="2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F557A7-3DC1-AF42-A5FE-B762FE0301B9}"/>
              </a:ext>
            </a:extLst>
          </p:cNvPr>
          <p:cNvSpPr/>
          <p:nvPr/>
        </p:nvSpPr>
        <p:spPr>
          <a:xfrm>
            <a:off x="4953000" y="1943100"/>
            <a:ext cx="8915400" cy="86407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2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7ECF8-2D43-CD99-5B6B-8EE05888BE2C}"/>
              </a:ext>
            </a:extLst>
          </p:cNvPr>
          <p:cNvSpPr txBox="1"/>
          <p:nvPr/>
        </p:nvSpPr>
        <p:spPr>
          <a:xfrm>
            <a:off x="1054048" y="720230"/>
            <a:ext cx="10253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MOTIVATIONS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HIGH-LEVEL CONSIDERATIONS</a:t>
            </a:r>
            <a:endParaRPr lang="en-US" altLang="ko-KR" sz="3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29E6-4FA2-9D93-B7EE-EF7F19C48AAE}"/>
              </a:ext>
            </a:extLst>
          </p:cNvPr>
          <p:cNvSpPr txBox="1"/>
          <p:nvPr/>
        </p:nvSpPr>
        <p:spPr>
          <a:xfrm>
            <a:off x="16605410" y="206375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9E166B6E-6464-BE8C-1CA1-B668CFBA0359}"/>
              </a:ext>
            </a:extLst>
          </p:cNvPr>
          <p:cNvGrpSpPr/>
          <p:nvPr/>
        </p:nvGrpSpPr>
        <p:grpSpPr>
          <a:xfrm>
            <a:off x="1082779" y="1414308"/>
            <a:ext cx="1643049" cy="76200"/>
            <a:chOff x="1248279" y="2918150"/>
            <a:chExt cx="512444" cy="9138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371E5EE-51A4-C3A5-4601-96A9C06F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D04D53-E32A-E2B2-061B-9C8683FDD727}"/>
              </a:ext>
            </a:extLst>
          </p:cNvPr>
          <p:cNvSpPr txBox="1"/>
          <p:nvPr/>
        </p:nvSpPr>
        <p:spPr>
          <a:xfrm>
            <a:off x="1404697" y="1866900"/>
            <a:ext cx="15478605" cy="7776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Multiple Beat Fusion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Multiple Beat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사용하여 사용자 인증 정확도 향상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Beat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병합하여 긴 신호로 모델 훈련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여러 개의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모델 훈련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훈련하지만 추론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때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majority voting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사용하여 여러 결과를 앙상블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수 있는 옵션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긴 신호로 모델을 훈련시키려면 모델이 더 복잡해야 하지만 그러한 모델을 적절하게 훈련시키기에 충분한 데이터를 가질 가능성</a:t>
            </a:r>
            <a:r>
              <a:rPr lang="en-US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적음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2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앙상블 방법은 항상 정확도를 높이는 것으로 알려져 있을 뿐만 아니라 필요한 경우 단일 비트로 작업할 수 있는 유연성 제공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62F6D4-3C75-391F-082D-9C8B917C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194037"/>
            <a:ext cx="5943600" cy="1876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2C925B-32EC-2A14-A8A1-30996139C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618" y="5194037"/>
            <a:ext cx="2611079" cy="18017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0C8F7B-3513-ACB7-9400-62DC8ED2D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8511" y="5213902"/>
            <a:ext cx="2768609" cy="17818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2A7A29-6459-61E7-28CC-DE6685549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1447" y="5219700"/>
            <a:ext cx="2751153" cy="180849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D34DD6-0B07-F6AE-7C98-B51133A115FC}"/>
              </a:ext>
            </a:extLst>
          </p:cNvPr>
          <p:cNvSpPr/>
          <p:nvPr/>
        </p:nvSpPr>
        <p:spPr>
          <a:xfrm>
            <a:off x="8229600" y="4991100"/>
            <a:ext cx="8991600" cy="220980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6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1739</Words>
  <Application>Microsoft Office PowerPoint</Application>
  <PresentationFormat>사용자 지정</PresentationFormat>
  <Paragraphs>375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김예진</cp:lastModifiedBy>
  <cp:revision>36</cp:revision>
  <dcterms:created xsi:type="dcterms:W3CDTF">2022-06-20T21:59:46Z</dcterms:created>
  <dcterms:modified xsi:type="dcterms:W3CDTF">2022-06-24T04:06:32Z</dcterms:modified>
</cp:coreProperties>
</file>