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9" r:id="rId4"/>
    <p:sldId id="264" r:id="rId5"/>
    <p:sldId id="266" r:id="rId6"/>
    <p:sldId id="267" r:id="rId7"/>
    <p:sldId id="268" r:id="rId8"/>
    <p:sldId id="272" r:id="rId9"/>
    <p:sldId id="269" r:id="rId10"/>
    <p:sldId id="265" r:id="rId11"/>
    <p:sldId id="270" r:id="rId12"/>
    <p:sldId id="271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55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44C2-3A49-463E-9B83-7D0B31D858B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BC2B-1BF9-4EF9-BA87-587BEFB18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7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5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잘 작동하기 위해서 거대한  </a:t>
            </a:r>
            <a:r>
              <a:rPr lang="en-US" altLang="ko-KR"/>
              <a:t>LM </a:t>
            </a:r>
            <a:r>
              <a:rPr lang="ko-KR" altLang="en-US"/>
              <a:t>필요하고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많은 실제 세계 시나리오에서 사용할수 없고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탄소 배출 심함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몇가지 예시 보다 더 확장할 수 없음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대부분의 </a:t>
            </a:r>
            <a:r>
              <a:rPr lang="en-US" altLang="ko-KR"/>
              <a:t>LM</a:t>
            </a:r>
            <a:r>
              <a:rPr lang="ko-KR" altLang="en-US"/>
              <a:t>이 몇백개의 토큰으로 제한되어 있기에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97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패턴을 이용한 학습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1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8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인식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70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1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6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48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32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23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03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Yelp &gt; </a:t>
            </a:r>
            <a:r>
              <a:rPr lang="ko-KR" altLang="en-US"/>
              <a:t>리뷰</a:t>
            </a:r>
            <a:r>
              <a:rPr lang="en-US" altLang="ko-KR"/>
              <a:t>, </a:t>
            </a:r>
            <a:r>
              <a:rPr lang="ko-KR" altLang="en-US"/>
              <a:t>여러가지 요인 중에 긍정적인 이유와 부정적인 이유를 찾는 테스크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AG’s &gt;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뉴스 제목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기사 데이터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/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영어 뉴스 텍스트 데이터 분류 테스크</a:t>
            </a:r>
            <a:endParaRPr lang="en-US" altLang="ko-KR" b="0" i="0">
              <a:solidFill>
                <a:srgbClr val="555555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Yahoo &gt; </a:t>
            </a:r>
            <a:r>
              <a:rPr lang="ko-KR" altLang="en-US" b="0" i="0">
                <a:solidFill>
                  <a:srgbClr val="EE2323"/>
                </a:solidFill>
                <a:effectLst/>
                <a:latin typeface="Noto Sans Demilight"/>
              </a:rPr>
              <a:t>야후 답변에서 수동으로 선별된 </a:t>
            </a:r>
            <a:r>
              <a:rPr lang="en-US" altLang="ko-KR" b="0" i="0">
                <a:solidFill>
                  <a:srgbClr val="EE2323"/>
                </a:solidFill>
                <a:effectLst/>
                <a:latin typeface="Noto Sans Demilight"/>
              </a:rPr>
              <a:t>QA </a:t>
            </a:r>
            <a:r>
              <a:rPr lang="ko-KR" altLang="en-US" b="0" i="0">
                <a:solidFill>
                  <a:srgbClr val="EE2323"/>
                </a:solidFill>
                <a:effectLst/>
                <a:latin typeface="Noto Sans Demilight"/>
              </a:rPr>
              <a:t>데이터세트로 구성된 테스크</a:t>
            </a:r>
            <a:endParaRPr lang="en-US" altLang="ko-KR" b="0" i="0">
              <a:solidFill>
                <a:srgbClr val="EE2323"/>
              </a:solidFill>
              <a:effectLst/>
              <a:latin typeface="Noto Sans Demiligh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13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Yelp &gt; </a:t>
            </a:r>
            <a:r>
              <a:rPr lang="ko-KR" altLang="en-US"/>
              <a:t>리뷰</a:t>
            </a:r>
            <a:r>
              <a:rPr lang="en-US" altLang="ko-KR"/>
              <a:t>, </a:t>
            </a:r>
            <a:r>
              <a:rPr lang="ko-KR" altLang="en-US"/>
              <a:t>여러가지 요인 중에 긍정적인 이유와 부정적인 이유를 찾는 테스크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AG’s &gt;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뉴스 제목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기사 데이터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/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영어 뉴스 텍스트 데이터 분류 테스크</a:t>
            </a:r>
            <a:endParaRPr lang="en-US" altLang="ko-KR" b="0" i="0">
              <a:solidFill>
                <a:srgbClr val="555555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Yahoo &gt; </a:t>
            </a:r>
            <a:r>
              <a:rPr lang="ko-KR" altLang="en-US" b="0" i="0">
                <a:solidFill>
                  <a:srgbClr val="EE2323"/>
                </a:solidFill>
                <a:effectLst/>
                <a:latin typeface="Noto Sans Demilight"/>
              </a:rPr>
              <a:t>야후 답변에서 수동으로 선별된 </a:t>
            </a:r>
            <a:r>
              <a:rPr lang="en-US" altLang="ko-KR" b="0" i="0">
                <a:solidFill>
                  <a:srgbClr val="EE2323"/>
                </a:solidFill>
                <a:effectLst/>
                <a:latin typeface="Noto Sans Demilight"/>
              </a:rPr>
              <a:t>QA </a:t>
            </a:r>
            <a:r>
              <a:rPr lang="ko-KR" altLang="en-US" b="0" i="0">
                <a:solidFill>
                  <a:srgbClr val="EE2323"/>
                </a:solidFill>
                <a:effectLst/>
                <a:latin typeface="Noto Sans Demilight"/>
              </a:rPr>
              <a:t>데이터세트로 구성된 테스크</a:t>
            </a:r>
            <a:endParaRPr lang="en-US" altLang="ko-KR" b="0" i="0">
              <a:solidFill>
                <a:srgbClr val="EE2323"/>
              </a:solidFill>
              <a:effectLst/>
              <a:latin typeface="Noto Sans Demiligh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3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ALBERT &gt;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에서의 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Next Sentence Prediction(NSP)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대신 두 문장 간 순서를 맞추는 방식으로 학습 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(Masked LM 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방식은 동일하게 활용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 -&gt; NSP 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보다 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SQUAD, MNLI, RACE task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성능 향상</a:t>
            </a:r>
            <a:endParaRPr lang="en-US" altLang="ko-KR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RTE 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하나만 겹침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근데 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albert 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논문에는 </a:t>
            </a:r>
            <a:r>
              <a:rPr lang="en-US" altLang="ko-KR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89.2</a:t>
            </a:r>
            <a:r>
              <a:rPr lang="ko-KR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점임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69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38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25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6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2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4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그림 출처 </a:t>
            </a:r>
            <a:r>
              <a:rPr lang="en-US" altLang="ko-KR"/>
              <a:t>: https://prod.velog.io/@jbeen2/Introduction-to-Meta-Learning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1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F079-34C9-925C-9B52-A1EA6AB0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F115F-F66F-30CC-4341-9FD28EA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DA0DB-1CFB-9009-F22F-5AF5164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53F11-FFA3-9B79-DC1D-37630079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2DC3E-9D11-29A2-DAD8-0BE6B612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3F7B-3AB7-2FE4-0BB2-5D81206D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34199-8EF1-DA28-E836-888360D0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9480B-9B8A-905D-A00D-6DC8978E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C6FBE-F6A7-BF82-C000-6C3D767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8CBD0-81FC-D917-DBA9-AA54C04B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2DE13B-95C3-BF4B-F1BA-C021ED9B4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6B647-2497-A5B2-F57E-F94B7961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41E46-E5D3-3141-000A-78051E55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E9E22-3608-4DE6-02E1-C0D7DF7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C08B1-6E4D-6DF3-1875-9C582575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86F85-38F4-D193-71CC-C36287AB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6831-957E-D61F-8D4B-B5136420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66DB1-EBBF-94D2-1E0B-F0405814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BE167-2769-CA82-1978-B61DEA43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56508-5603-4938-C081-DFB51A1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406D7-BFFD-93EA-E1C4-9BF5F66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444CC-EFB8-E3F9-0705-92E72DF7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57210-FE1D-BE6A-66B1-0F2ABD95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4D5DE-920D-1B75-AD76-AFC0A66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71D6D-503C-11AE-72C6-1FE284E8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0443-4BF8-8FE2-C31F-13A8FD87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D54CA-C041-F5B8-A35B-2A9C0233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DA0EB-83C7-707B-7A68-B651A704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BFFA4-A0FD-099F-55FA-091B7AC3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8409F-C0D5-35C7-6A33-39C2BD7F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C6F6E-CE0A-52AA-BCFD-34C34414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8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9E811-053E-2731-FDC5-D91B7868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E6D6F-DCEC-BFD9-D098-FA0F4039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6A84D-84AB-0C45-886E-AB0CA433E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7480A-13BE-F97A-EBE7-FBC82736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3F005-6C36-F896-470C-68A2666CF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912539-BA87-F5E9-64BD-3B7B399C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637E1-9F3D-B0C4-B15A-CB8B02EF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B8E1A6-83C7-F8BF-E65C-8B5320BD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A5535-66B8-2195-F713-FA4F5A55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956EA-9147-B072-95A9-B3F1A767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B0D2AE-9777-EBA6-CCB4-BC58D4EC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2DDB13-2B6C-508F-E702-1E559E2D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1CB4-F95D-0F7D-3342-61188B3C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42437D-674D-CB61-54ED-1BCC6689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AE86B-615E-6025-841A-69D150D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4FD99-AAF8-15CB-3171-3CBB4D14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01034-4640-F1DD-32FF-96FF0446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9E2A8-A7ED-9BAE-9FF1-23581114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23D85-AEB2-9388-B453-6C87117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0B6D2-F859-C3E7-711F-D2CE7F1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93D6E-6D24-933E-0C0B-4220B8ED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B2EB9-293B-0FDD-C679-8C482F87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73DED-D616-A3FD-AF6B-061848D0F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EFAA8-0F91-A268-B852-FF90A34F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F313C-FE00-DDB0-18F2-6B46ACBC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FF256-E9F1-F105-BA83-D9EB03A8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5B3CE-A33E-ECA8-4D02-7F7D8F84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BFDC6-FBF2-EC32-761E-B2B1354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C8742-744C-0151-CB71-48D3C31A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C3E4E-6C63-70B1-D144-3FAD8B0A4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365E-2268-42AA-9CB9-4F7CFAEDBD0B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AA775-5D02-64FD-6E0E-0FB10A42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E63B6-0F75-DBA7-B6C2-C9ABF9F4E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612A-629C-43A0-BECD-583FB9E5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3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3312850" y="1138561"/>
            <a:ext cx="5566299" cy="458087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3619624" y="1616639"/>
            <a:ext cx="5116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It’s Not Just Size That Matters: Small Language Models Are Also Few-Shot Learners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4509857" y="4457421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Intelligent Information Processing Lab</a:t>
            </a:r>
          </a:p>
          <a:p>
            <a:pPr algn="just"/>
            <a:r>
              <a:rPr lang="en-US" altLang="ko-KR"/>
              <a:t>			KiHoon Lee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3716017" y="2961824"/>
            <a:ext cx="4759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FDD66FE-31B0-4929-AA5E-FD05AE8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F65BD8-1672-3119-01EC-C487D1E52802}"/>
              </a:ext>
            </a:extLst>
          </p:cNvPr>
          <p:cNvSpPr/>
          <p:nvPr/>
        </p:nvSpPr>
        <p:spPr>
          <a:xfrm>
            <a:off x="6329434" y="768359"/>
            <a:ext cx="2000910" cy="3621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Language Model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1EA157-3D3F-1FDD-59D8-BDDE1D4ACDEA}"/>
              </a:ext>
            </a:extLst>
          </p:cNvPr>
          <p:cNvSpPr/>
          <p:nvPr/>
        </p:nvSpPr>
        <p:spPr>
          <a:xfrm>
            <a:off x="3866538" y="5010478"/>
            <a:ext cx="3947971" cy="4965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Unsupervised Pre-training Task</a:t>
            </a: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796C12-CDCB-4E38-5B37-1CF9DD958030}"/>
              </a:ext>
            </a:extLst>
          </p:cNvPr>
          <p:cNvGrpSpPr/>
          <p:nvPr/>
        </p:nvGrpSpPr>
        <p:grpSpPr>
          <a:xfrm>
            <a:off x="3615657" y="965395"/>
            <a:ext cx="1424601" cy="1904283"/>
            <a:chOff x="1024809" y="2499750"/>
            <a:chExt cx="1424601" cy="1904283"/>
          </a:xfrm>
        </p:grpSpPr>
        <p:sp>
          <p:nvSpPr>
            <p:cNvPr id="2" name="사각형: 잘린 한쪽 모서리 1">
              <a:extLst>
                <a:ext uri="{FF2B5EF4-FFF2-40B4-BE49-F238E27FC236}">
                  <a16:creationId xmlns:a16="http://schemas.microsoft.com/office/drawing/2014/main" id="{D89139B3-A5E7-ECE0-9A44-C2522E3B9742}"/>
                </a:ext>
              </a:extLst>
            </p:cNvPr>
            <p:cNvSpPr/>
            <p:nvPr/>
          </p:nvSpPr>
          <p:spPr>
            <a:xfrm>
              <a:off x="1024809" y="249975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600E1AB9-CC15-645A-FCDE-B64337F5AA5B}"/>
                </a:ext>
              </a:extLst>
            </p:cNvPr>
            <p:cNvSpPr/>
            <p:nvPr/>
          </p:nvSpPr>
          <p:spPr>
            <a:xfrm>
              <a:off x="1046547" y="266608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BA22CBA9-071B-AF0E-A805-2270504AF257}"/>
                </a:ext>
              </a:extLst>
            </p:cNvPr>
            <p:cNvSpPr/>
            <p:nvPr/>
          </p:nvSpPr>
          <p:spPr>
            <a:xfrm>
              <a:off x="1068285" y="283241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20C6EF2-736F-FF42-9917-C326DABB223F}"/>
              </a:ext>
            </a:extLst>
          </p:cNvPr>
          <p:cNvSpPr/>
          <p:nvPr/>
        </p:nvSpPr>
        <p:spPr>
          <a:xfrm>
            <a:off x="5583761" y="2559223"/>
            <a:ext cx="409575" cy="205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FD9AC-07BE-9817-F8DF-FB0E40A6DBBF}"/>
              </a:ext>
            </a:extLst>
          </p:cNvPr>
          <p:cNvSpPr txBox="1"/>
          <p:nvPr/>
        </p:nvSpPr>
        <p:spPr>
          <a:xfrm>
            <a:off x="4047122" y="560447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Label </a:t>
            </a:r>
            <a:r>
              <a:rPr lang="ko-KR" altLang="en-US" sz="1200"/>
              <a:t>없는 데이터를 학습하면서</a:t>
            </a:r>
            <a:r>
              <a:rPr lang="en-US" altLang="ko-KR" sz="1200"/>
              <a:t>,</a:t>
            </a:r>
          </a:p>
          <a:p>
            <a:r>
              <a:rPr lang="ko-KR" altLang="en-US" sz="1200"/>
              <a:t>모델은 텍스트 자체에 대한 특징을 학습함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AA75EF-A72E-77FB-F05B-434A8197F7F5}"/>
              </a:ext>
            </a:extLst>
          </p:cNvPr>
          <p:cNvGrpSpPr/>
          <p:nvPr/>
        </p:nvGrpSpPr>
        <p:grpSpPr>
          <a:xfrm>
            <a:off x="3823062" y="1433763"/>
            <a:ext cx="1424601" cy="1904283"/>
            <a:chOff x="1024809" y="2499750"/>
            <a:chExt cx="1424601" cy="1904283"/>
          </a:xfrm>
        </p:grpSpPr>
        <p:sp>
          <p:nvSpPr>
            <p:cNvPr id="18" name="사각형: 잘린 한쪽 모서리 17">
              <a:extLst>
                <a:ext uri="{FF2B5EF4-FFF2-40B4-BE49-F238E27FC236}">
                  <a16:creationId xmlns:a16="http://schemas.microsoft.com/office/drawing/2014/main" id="{6C5BD790-213A-C9EE-0109-9926EEE00474}"/>
                </a:ext>
              </a:extLst>
            </p:cNvPr>
            <p:cNvSpPr/>
            <p:nvPr/>
          </p:nvSpPr>
          <p:spPr>
            <a:xfrm>
              <a:off x="1024809" y="249975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E81D6B2C-4CEC-2824-3A4D-7A924D2B3034}"/>
                </a:ext>
              </a:extLst>
            </p:cNvPr>
            <p:cNvSpPr/>
            <p:nvPr/>
          </p:nvSpPr>
          <p:spPr>
            <a:xfrm>
              <a:off x="1046547" y="266608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6931AB46-C6A8-628F-EC82-B564B727D42F}"/>
                </a:ext>
              </a:extLst>
            </p:cNvPr>
            <p:cNvSpPr/>
            <p:nvPr/>
          </p:nvSpPr>
          <p:spPr>
            <a:xfrm>
              <a:off x="1068285" y="283241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14B0C94-41D5-D9A2-402F-A6699A9C386C}"/>
              </a:ext>
            </a:extLst>
          </p:cNvPr>
          <p:cNvGrpSpPr/>
          <p:nvPr/>
        </p:nvGrpSpPr>
        <p:grpSpPr>
          <a:xfrm>
            <a:off x="3625065" y="1985391"/>
            <a:ext cx="1424601" cy="1904283"/>
            <a:chOff x="1024809" y="2499750"/>
            <a:chExt cx="1424601" cy="1904283"/>
          </a:xfrm>
        </p:grpSpPr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F8775234-0D0C-4A09-0823-FFCC44728E8C}"/>
                </a:ext>
              </a:extLst>
            </p:cNvPr>
            <p:cNvSpPr/>
            <p:nvPr/>
          </p:nvSpPr>
          <p:spPr>
            <a:xfrm>
              <a:off x="1024809" y="249975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사각형: 잘린 한쪽 모서리 22">
              <a:extLst>
                <a:ext uri="{FF2B5EF4-FFF2-40B4-BE49-F238E27FC236}">
                  <a16:creationId xmlns:a16="http://schemas.microsoft.com/office/drawing/2014/main" id="{98F16A7C-38C4-D9C2-1A42-109F31952B48}"/>
                </a:ext>
              </a:extLst>
            </p:cNvPr>
            <p:cNvSpPr/>
            <p:nvPr/>
          </p:nvSpPr>
          <p:spPr>
            <a:xfrm>
              <a:off x="1046547" y="266608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7F384813-C38E-8797-2AA5-E74791D4C58D}"/>
                </a:ext>
              </a:extLst>
            </p:cNvPr>
            <p:cNvSpPr/>
            <p:nvPr/>
          </p:nvSpPr>
          <p:spPr>
            <a:xfrm>
              <a:off x="1068285" y="283241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3DA98D-CE54-D12B-5051-C0B1168C2055}"/>
              </a:ext>
            </a:extLst>
          </p:cNvPr>
          <p:cNvGrpSpPr/>
          <p:nvPr/>
        </p:nvGrpSpPr>
        <p:grpSpPr>
          <a:xfrm>
            <a:off x="3812781" y="2485818"/>
            <a:ext cx="1424601" cy="1904283"/>
            <a:chOff x="1024809" y="2499750"/>
            <a:chExt cx="1424601" cy="1904283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3E739870-B4AB-B2B9-68D6-54A26ED31311}"/>
                </a:ext>
              </a:extLst>
            </p:cNvPr>
            <p:cNvSpPr/>
            <p:nvPr/>
          </p:nvSpPr>
          <p:spPr>
            <a:xfrm>
              <a:off x="1024809" y="249975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2475B83D-EA4C-6D25-7920-E0E77B02BD90}"/>
                </a:ext>
              </a:extLst>
            </p:cNvPr>
            <p:cNvSpPr/>
            <p:nvPr/>
          </p:nvSpPr>
          <p:spPr>
            <a:xfrm>
              <a:off x="1046547" y="266608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CF1D940F-2D6C-B1F2-CD62-80D398E7135D}"/>
                </a:ext>
              </a:extLst>
            </p:cNvPr>
            <p:cNvSpPr/>
            <p:nvPr/>
          </p:nvSpPr>
          <p:spPr>
            <a:xfrm>
              <a:off x="1068285" y="2832410"/>
              <a:ext cx="1381125" cy="1571623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Training Data Corpus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8C759A-4A0E-0441-8F51-5A92F304B4D7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786955-2131-0B84-43A1-37273C865C85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</p:spTree>
    <p:extLst>
      <p:ext uri="{BB962C8B-B14F-4D97-AF65-F5344CB8AC3E}">
        <p14:creationId xmlns:p14="http://schemas.microsoft.com/office/powerpoint/2010/main" val="400141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EC0701-C6BC-76A8-8281-CE8132218AC8}"/>
              </a:ext>
            </a:extLst>
          </p:cNvPr>
          <p:cNvSpPr/>
          <p:nvPr/>
        </p:nvSpPr>
        <p:spPr>
          <a:xfrm>
            <a:off x="3627757" y="703581"/>
            <a:ext cx="3947971" cy="49657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Unsupervised Pre-training Task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10ED98-EBE5-A225-89E3-A76365A642AB}"/>
              </a:ext>
            </a:extLst>
          </p:cNvPr>
          <p:cNvSpPr/>
          <p:nvPr/>
        </p:nvSpPr>
        <p:spPr>
          <a:xfrm>
            <a:off x="4895190" y="2095500"/>
            <a:ext cx="2000910" cy="3621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Language Model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7EFA-59F9-4EDB-A32B-CD12D4C4A050}"/>
              </a:ext>
            </a:extLst>
          </p:cNvPr>
          <p:cNvSpPr txBox="1"/>
          <p:nvPr/>
        </p:nvSpPr>
        <p:spPr>
          <a:xfrm>
            <a:off x="2820386" y="2095500"/>
            <a:ext cx="12836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Token1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Token2</a:t>
            </a:r>
          </a:p>
          <a:p>
            <a:pPr algn="ctr"/>
            <a:endParaRPr lang="ko-KR" altLang="en-US" b="1"/>
          </a:p>
          <a:p>
            <a:pPr algn="ctr"/>
            <a:r>
              <a:rPr lang="en-US" altLang="ko-KR" b="1"/>
              <a:t>Token3</a:t>
            </a:r>
          </a:p>
          <a:p>
            <a:pPr algn="ctr"/>
            <a:endParaRPr lang="ko-KR" altLang="en-US" b="1"/>
          </a:p>
          <a:p>
            <a:pPr algn="ctr"/>
            <a:r>
              <a:rPr lang="en-US" altLang="ko-KR" b="1"/>
              <a:t>Token4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Token5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…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Token n-1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D91FD-4575-B893-7C84-72EE2A5A7D43}"/>
              </a:ext>
            </a:extLst>
          </p:cNvPr>
          <p:cNvSpPr txBox="1"/>
          <p:nvPr/>
        </p:nvSpPr>
        <p:spPr>
          <a:xfrm>
            <a:off x="4711347" y="156390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Language Modeling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11BF2E-4129-67E6-06B7-0E5B43DD2284}"/>
              </a:ext>
            </a:extLst>
          </p:cNvPr>
          <p:cNvCxnSpPr/>
          <p:nvPr/>
        </p:nvCxnSpPr>
        <p:spPr>
          <a:xfrm>
            <a:off x="4074608" y="2305050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45106D-699F-9697-F14A-F67E270F9180}"/>
              </a:ext>
            </a:extLst>
          </p:cNvPr>
          <p:cNvCxnSpPr/>
          <p:nvPr/>
        </p:nvCxnSpPr>
        <p:spPr>
          <a:xfrm>
            <a:off x="6893166" y="2305050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60771EE-2954-674B-4DE6-16081EFB31E5}"/>
              </a:ext>
            </a:extLst>
          </p:cNvPr>
          <p:cNvCxnSpPr/>
          <p:nvPr/>
        </p:nvCxnSpPr>
        <p:spPr>
          <a:xfrm>
            <a:off x="4074608" y="2828925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E36D92-7993-3FE2-27DD-B098830E26C5}"/>
              </a:ext>
            </a:extLst>
          </p:cNvPr>
          <p:cNvCxnSpPr/>
          <p:nvPr/>
        </p:nvCxnSpPr>
        <p:spPr>
          <a:xfrm>
            <a:off x="6893166" y="2828925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48D603-2A7D-BB8E-7956-BEAF78BDDEFC}"/>
              </a:ext>
            </a:extLst>
          </p:cNvPr>
          <p:cNvCxnSpPr/>
          <p:nvPr/>
        </p:nvCxnSpPr>
        <p:spPr>
          <a:xfrm>
            <a:off x="4074608" y="3419475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B0E890-AC45-24C8-1662-B700950D43F4}"/>
              </a:ext>
            </a:extLst>
          </p:cNvPr>
          <p:cNvCxnSpPr/>
          <p:nvPr/>
        </p:nvCxnSpPr>
        <p:spPr>
          <a:xfrm>
            <a:off x="6893166" y="3419475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0C239C-EF06-EDE6-FE33-761FE5CEF4E4}"/>
              </a:ext>
            </a:extLst>
          </p:cNvPr>
          <p:cNvCxnSpPr/>
          <p:nvPr/>
        </p:nvCxnSpPr>
        <p:spPr>
          <a:xfrm>
            <a:off x="4074608" y="5572125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E3154C-F637-8A2E-C490-04F7E3DC54F3}"/>
              </a:ext>
            </a:extLst>
          </p:cNvPr>
          <p:cNvCxnSpPr/>
          <p:nvPr/>
        </p:nvCxnSpPr>
        <p:spPr>
          <a:xfrm>
            <a:off x="6893166" y="5572125"/>
            <a:ext cx="82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1B5F7B-1845-D082-F1BE-CE1BE52817F1}"/>
              </a:ext>
            </a:extLst>
          </p:cNvPr>
          <p:cNvSpPr txBox="1"/>
          <p:nvPr/>
        </p:nvSpPr>
        <p:spPr>
          <a:xfrm>
            <a:off x="7798964" y="2095500"/>
            <a:ext cx="10543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Token2</a:t>
            </a:r>
          </a:p>
          <a:p>
            <a:pPr algn="ctr"/>
            <a:endParaRPr lang="ko-KR" altLang="en-US" b="1"/>
          </a:p>
          <a:p>
            <a:pPr algn="ctr"/>
            <a:r>
              <a:rPr lang="en-US" altLang="ko-KR" b="1"/>
              <a:t>Token3</a:t>
            </a:r>
          </a:p>
          <a:p>
            <a:pPr algn="ctr"/>
            <a:endParaRPr lang="ko-KR" altLang="en-US" b="1"/>
          </a:p>
          <a:p>
            <a:pPr algn="ctr"/>
            <a:r>
              <a:rPr lang="en-US" altLang="ko-KR" b="1"/>
              <a:t>Token4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Token5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Token6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…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/>
              <a:t>Token n</a:t>
            </a:r>
          </a:p>
        </p:txBody>
      </p:sp>
    </p:spTree>
    <p:extLst>
      <p:ext uri="{BB962C8B-B14F-4D97-AF65-F5344CB8AC3E}">
        <p14:creationId xmlns:p14="http://schemas.microsoft.com/office/powerpoint/2010/main" val="41342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074" name="Picture 2" descr="KoBERTMultiClassification 개선 중">
            <a:extLst>
              <a:ext uri="{FF2B5EF4-FFF2-40B4-BE49-F238E27FC236}">
                <a16:creationId xmlns:a16="http://schemas.microsoft.com/office/drawing/2014/main" id="{1236866F-301F-54C3-017C-0A503D0B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49" y="962024"/>
            <a:ext cx="3318932" cy="18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C5A0E-E18A-805E-AD2B-569A7447857B}"/>
              </a:ext>
            </a:extLst>
          </p:cNvPr>
          <p:cNvSpPr txBox="1"/>
          <p:nvPr/>
        </p:nvSpPr>
        <p:spPr>
          <a:xfrm>
            <a:off x="2665032" y="2814338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BERT</a:t>
            </a:r>
            <a:r>
              <a:rPr lang="en-US" altLang="ko-KR"/>
              <a:t>(</a:t>
            </a:r>
            <a:r>
              <a:rPr lang="ko-KR" altLang="en-US"/>
              <a:t>버트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076" name="Picture 4" descr="GPT-3, 문장 중간 내용도 생성하도록 진화 - IT News">
            <a:extLst>
              <a:ext uri="{FF2B5EF4-FFF2-40B4-BE49-F238E27FC236}">
                <a16:creationId xmlns:a16="http://schemas.microsoft.com/office/drawing/2014/main" id="{368F7DD3-B77B-701F-E392-9B9B0332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50" y="33205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2512A8D-1BE9-9FD7-F77E-3CF5026BFD94}"/>
              </a:ext>
            </a:extLst>
          </p:cNvPr>
          <p:cNvSpPr/>
          <p:nvPr/>
        </p:nvSpPr>
        <p:spPr>
          <a:xfrm>
            <a:off x="5194119" y="2411460"/>
            <a:ext cx="1295400" cy="1544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939A2-CF86-ACA3-D342-335629ECCA54}"/>
              </a:ext>
            </a:extLst>
          </p:cNvPr>
          <p:cNvSpPr txBox="1"/>
          <p:nvPr/>
        </p:nvSpPr>
        <p:spPr>
          <a:xfrm>
            <a:off x="3020639" y="5370455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…</a:t>
            </a:r>
            <a:endParaRPr lang="ko-KR" altLang="en-US" sz="3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1BF0-5EE2-63B0-1AE5-ADDEC6C21A8C}"/>
              </a:ext>
            </a:extLst>
          </p:cNvPr>
          <p:cNvSpPr txBox="1"/>
          <p:nvPr/>
        </p:nvSpPr>
        <p:spPr>
          <a:xfrm>
            <a:off x="7248527" y="1401591"/>
            <a:ext cx="1963999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/>
              <a:t>문장 유사도 평가</a:t>
            </a:r>
            <a:endParaRPr lang="en-US" altLang="ko-KR" b="1"/>
          </a:p>
          <a:p>
            <a:pPr algn="ctr">
              <a:lnSpc>
                <a:spcPct val="200000"/>
              </a:lnSpc>
            </a:pPr>
            <a:r>
              <a:rPr lang="ko-KR" altLang="en-US" b="1"/>
              <a:t>자연어 추론</a:t>
            </a:r>
            <a:endParaRPr lang="en-US" altLang="ko-KR" b="1"/>
          </a:p>
          <a:p>
            <a:pPr algn="ctr">
              <a:lnSpc>
                <a:spcPct val="200000"/>
              </a:lnSpc>
            </a:pPr>
            <a:r>
              <a:rPr lang="ko-KR" altLang="en-US" b="1"/>
              <a:t>감성 분석</a:t>
            </a:r>
            <a:endParaRPr lang="en-US" altLang="ko-KR" b="1"/>
          </a:p>
          <a:p>
            <a:pPr algn="ctr">
              <a:lnSpc>
                <a:spcPct val="200000"/>
              </a:lnSpc>
            </a:pPr>
            <a:r>
              <a:rPr lang="ko-KR" altLang="en-US" b="1"/>
              <a:t>질의응답</a:t>
            </a:r>
            <a:endParaRPr lang="en-US" altLang="ko-KR" b="1"/>
          </a:p>
          <a:p>
            <a:pPr algn="ctr">
              <a:lnSpc>
                <a:spcPct val="200000"/>
              </a:lnSpc>
            </a:pPr>
            <a:r>
              <a:rPr lang="ko-KR" altLang="en-US" b="1"/>
              <a:t>개체명 인식</a:t>
            </a:r>
            <a:endParaRPr lang="en-US" altLang="ko-KR" b="1"/>
          </a:p>
          <a:p>
            <a:pPr algn="ctr">
              <a:lnSpc>
                <a:spcPct val="200000"/>
              </a:lnSpc>
            </a:pPr>
            <a:r>
              <a:rPr lang="ko-KR" altLang="en-US" b="1"/>
              <a:t>문장 분류</a:t>
            </a:r>
            <a:endParaRPr lang="en-US" altLang="ko-KR" b="1"/>
          </a:p>
          <a:p>
            <a:pPr algn="ctr">
              <a:lnSpc>
                <a:spcPct val="200000"/>
              </a:lnSpc>
            </a:pPr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CB69DF2B-D533-F057-1F8B-EF34DEDE2DFF}"/>
              </a:ext>
            </a:extLst>
          </p:cNvPr>
          <p:cNvSpPr/>
          <p:nvPr/>
        </p:nvSpPr>
        <p:spPr>
          <a:xfrm>
            <a:off x="7124700" y="1203057"/>
            <a:ext cx="2276246" cy="4234914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B10D1-D9C5-55F5-6421-22BBBCD74AE9}"/>
              </a:ext>
            </a:extLst>
          </p:cNvPr>
          <p:cNvSpPr txBox="1"/>
          <p:nvPr/>
        </p:nvSpPr>
        <p:spPr>
          <a:xfrm>
            <a:off x="7858674" y="926058"/>
            <a:ext cx="808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NLP Task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1924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8FFBB55-622D-A985-F805-394C60FF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98" y="524553"/>
            <a:ext cx="6565404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43B1C-F23E-D60B-C022-46D0ABD7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35" y="1171290"/>
            <a:ext cx="4334480" cy="4077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0409D-807C-0312-FE5F-7B8A9A4A997E}"/>
              </a:ext>
            </a:extLst>
          </p:cNvPr>
          <p:cNvSpPr txBox="1"/>
          <p:nvPr/>
        </p:nvSpPr>
        <p:spPr>
          <a:xfrm>
            <a:off x="631530" y="610190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Introduction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4350E-2B37-6266-6880-959233F56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31" y="1542787"/>
            <a:ext cx="3848637" cy="1886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B4D66A-D019-61D5-A80D-5F5EFB5FB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31" y="3910215"/>
            <a:ext cx="4096322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5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6" name="Picture 2" descr="KoBERTMultiClassification 개선 중">
            <a:extLst>
              <a:ext uri="{FF2B5EF4-FFF2-40B4-BE49-F238E27FC236}">
                <a16:creationId xmlns:a16="http://schemas.microsoft.com/office/drawing/2014/main" id="{54BB1B19-EAD9-EE18-E2B5-D30188CC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57" y="1441713"/>
            <a:ext cx="1684659" cy="94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BBB7EC-B279-C5F9-17C9-4506C716A1E6}"/>
              </a:ext>
            </a:extLst>
          </p:cNvPr>
          <p:cNvSpPr txBox="1"/>
          <p:nvPr/>
        </p:nvSpPr>
        <p:spPr>
          <a:xfrm>
            <a:off x="6544186" y="2396835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BERT</a:t>
            </a:r>
            <a:r>
              <a:rPr lang="en-US" altLang="ko-KR" sz="1100"/>
              <a:t>(</a:t>
            </a:r>
            <a:r>
              <a:rPr lang="ko-KR" altLang="en-US" sz="1100"/>
              <a:t>버트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395EC-7FB3-AC17-7388-C140B1CB0CB6}"/>
              </a:ext>
            </a:extLst>
          </p:cNvPr>
          <p:cNvSpPr txBox="1"/>
          <p:nvPr/>
        </p:nvSpPr>
        <p:spPr>
          <a:xfrm>
            <a:off x="3717685" y="1722056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대한민국의 수도는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796AD-B0C8-6971-D200-98F169FD1A4D}"/>
              </a:ext>
            </a:extLst>
          </p:cNvPr>
          <p:cNvSpPr txBox="1"/>
          <p:nvPr/>
        </p:nvSpPr>
        <p:spPr>
          <a:xfrm>
            <a:off x="7210896" y="125613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? </a:t>
            </a:r>
            <a:r>
              <a:rPr lang="ko-KR" altLang="en-US" sz="1200"/>
              <a:t>뭔데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3A5CD-B070-A651-AE65-5B97AD9424A4}"/>
              </a:ext>
            </a:extLst>
          </p:cNvPr>
          <p:cNvSpPr txBox="1"/>
          <p:nvPr/>
        </p:nvSpPr>
        <p:spPr>
          <a:xfrm>
            <a:off x="631530" y="612330"/>
            <a:ext cx="37865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PET (Pattern Exploiting Training)</a:t>
            </a:r>
          </a:p>
          <a:p>
            <a:endParaRPr lang="en-US" altLang="ko-KR" b="1"/>
          </a:p>
          <a:p>
            <a:r>
              <a:rPr lang="en-US" altLang="ko-KR" sz="1400"/>
              <a:t>Ex. QA Task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61EF3-22D4-E63B-D6CD-4E0D40EE3B85}"/>
              </a:ext>
            </a:extLst>
          </p:cNvPr>
          <p:cNvSpPr txBox="1"/>
          <p:nvPr/>
        </p:nvSpPr>
        <p:spPr>
          <a:xfrm>
            <a:off x="3225251" y="5024991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대한민국의 수도는</a:t>
            </a:r>
            <a:r>
              <a:rPr lang="en-US" altLang="ko-KR"/>
              <a:t> </a:t>
            </a:r>
            <a:r>
              <a:rPr lang="en-US" altLang="ko-KR" b="1"/>
              <a:t>&lt;MASK&gt;</a:t>
            </a:r>
            <a:endParaRPr lang="ko-KR" altLang="en-US" b="1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378074D-1406-3053-8254-97EE31F33764}"/>
              </a:ext>
            </a:extLst>
          </p:cNvPr>
          <p:cNvSpPr/>
          <p:nvPr/>
        </p:nvSpPr>
        <p:spPr>
          <a:xfrm>
            <a:off x="5694246" y="2990902"/>
            <a:ext cx="484632" cy="97840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KoBERTMultiClassification 개선 중">
            <a:extLst>
              <a:ext uri="{FF2B5EF4-FFF2-40B4-BE49-F238E27FC236}">
                <a16:creationId xmlns:a16="http://schemas.microsoft.com/office/drawing/2014/main" id="{BB7C5057-08B7-4073-5001-D05A9292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92" y="4766613"/>
            <a:ext cx="1684659" cy="94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B0E7A6-47CB-F564-23A3-F3A47C1E07C8}"/>
              </a:ext>
            </a:extLst>
          </p:cNvPr>
          <p:cNvSpPr txBox="1"/>
          <p:nvPr/>
        </p:nvSpPr>
        <p:spPr>
          <a:xfrm>
            <a:off x="6913121" y="5721735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BERT</a:t>
            </a:r>
            <a:r>
              <a:rPr lang="en-US" altLang="ko-KR" sz="1100"/>
              <a:t>(</a:t>
            </a:r>
            <a:r>
              <a:rPr lang="ko-KR" altLang="en-US" sz="1100"/>
              <a:t>버트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94F0D-881C-D111-A732-4A9DD337502A}"/>
              </a:ext>
            </a:extLst>
          </p:cNvPr>
          <p:cNvSpPr txBox="1"/>
          <p:nvPr/>
        </p:nvSpPr>
        <p:spPr>
          <a:xfrm>
            <a:off x="7579831" y="458103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! </a:t>
            </a:r>
            <a:r>
              <a:rPr lang="ko-KR" altLang="en-US" sz="1200"/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191187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92744-1DBA-47E4-94B7-6DC195A5BCFA}"/>
              </a:ext>
            </a:extLst>
          </p:cNvPr>
          <p:cNvSpPr txBox="1"/>
          <p:nvPr/>
        </p:nvSpPr>
        <p:spPr>
          <a:xfrm>
            <a:off x="6243484" y="788799"/>
            <a:ext cx="4027898" cy="4991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/>
              <a:t>M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Masked</a:t>
            </a:r>
            <a:r>
              <a:rPr lang="ko-KR" altLang="en-US"/>
              <a:t> </a:t>
            </a:r>
            <a:r>
              <a:rPr lang="en-US" altLang="ko-KR"/>
              <a:t>Language</a:t>
            </a:r>
            <a:r>
              <a:rPr lang="ko-KR" altLang="en-US"/>
              <a:t> </a:t>
            </a:r>
            <a:r>
              <a:rPr lang="en-US" altLang="ko-KR"/>
              <a:t>Model</a:t>
            </a:r>
          </a:p>
          <a:p>
            <a:pPr>
              <a:lnSpc>
                <a:spcPct val="200000"/>
              </a:lnSpc>
            </a:pPr>
            <a:r>
              <a:rPr lang="ko-KR" altLang="en-US" b="1"/>
              <a:t>𝑉</a:t>
            </a:r>
            <a:r>
              <a:rPr lang="en-US" altLang="ko-KR"/>
              <a:t>: Vocabulary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____ ∈ </a:t>
            </a:r>
            <a:r>
              <a:rPr lang="ko-KR" altLang="en-US" b="1"/>
              <a:t>𝑉 </a:t>
            </a:r>
            <a:r>
              <a:rPr lang="ko-KR" altLang="en-US">
                <a:latin typeface="+mj-ea"/>
                <a:ea typeface="+mj-ea"/>
              </a:rPr>
              <a:t>∶ </a:t>
            </a:r>
            <a:r>
              <a:rPr lang="en-US" altLang="ko-KR">
                <a:latin typeface="+mj-ea"/>
                <a:ea typeface="+mj-ea"/>
              </a:rPr>
              <a:t>Mask Token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 b="1"/>
              <a:t>ℒ, </a:t>
            </a:r>
            <a:r>
              <a:rPr lang="ko-KR" altLang="en-US" b="1"/>
              <a:t>𝐴</a:t>
            </a:r>
            <a:r>
              <a:rPr lang="en-US" altLang="ko-KR"/>
              <a:t>: Labels, Target classification task</a:t>
            </a:r>
            <a:endParaRPr lang="ko-KR" altLang="en-US"/>
          </a:p>
          <a:p>
            <a:pPr>
              <a:lnSpc>
                <a:spcPct val="200000"/>
              </a:lnSpc>
            </a:pPr>
            <a:r>
              <a:rPr lang="ko-KR" altLang="en-US"/>
              <a:t>𝐱</a:t>
            </a:r>
            <a:r>
              <a:rPr lang="ko-KR" altLang="en-US" b="1"/>
              <a:t> </a:t>
            </a:r>
            <a:r>
              <a:rPr lang="en-US" altLang="ko-KR" b="1"/>
              <a:t>= </a:t>
            </a:r>
            <a:r>
              <a:rPr lang="ko-KR" altLang="en-US" b="1"/>
              <a:t>𝑠</a:t>
            </a:r>
            <a:r>
              <a:rPr lang="en-US" altLang="ko-KR" b="1"/>
              <a:t>1, … , </a:t>
            </a:r>
            <a:r>
              <a:rPr lang="ko-KR" altLang="en-US" b="1"/>
              <a:t>𝑠𝑘 </a:t>
            </a:r>
            <a:r>
              <a:rPr lang="en-US" altLang="ko-KR"/>
              <a:t>: Input</a:t>
            </a:r>
            <a:r>
              <a:rPr lang="ko-KR" altLang="en-US"/>
              <a:t> </a:t>
            </a:r>
            <a:r>
              <a:rPr lang="en-US" altLang="ko-KR"/>
              <a:t>for Task A</a:t>
            </a:r>
            <a:endParaRPr lang="ko-KR" altLang="en-US"/>
          </a:p>
          <a:p>
            <a:pPr>
              <a:lnSpc>
                <a:spcPct val="200000"/>
              </a:lnSpc>
            </a:pPr>
            <a:r>
              <a:rPr lang="ko-KR" altLang="en-US" b="1"/>
              <a:t>𝑠𝑖 ∈ 𝑉∗</a:t>
            </a:r>
            <a:r>
              <a:rPr lang="en-US" altLang="ko-KR"/>
              <a:t>: phrase</a:t>
            </a:r>
            <a:endParaRPr lang="ko-KR" altLang="en-US"/>
          </a:p>
          <a:p>
            <a:pPr>
              <a:lnSpc>
                <a:spcPct val="200000"/>
              </a:lnSpc>
            </a:pPr>
            <a:r>
              <a:rPr lang="ko-KR" altLang="en-US"/>
              <a:t>𝑷</a:t>
            </a:r>
            <a:r>
              <a:rPr lang="en-US" altLang="ko-KR"/>
              <a:t>: Pattern, </a:t>
            </a:r>
            <a:r>
              <a:rPr lang="ko-KR" altLang="en-US"/>
              <a:t>𝑤</a:t>
            </a:r>
            <a:r>
              <a:rPr lang="en-US" altLang="ko-KR"/>
              <a:t>ℎ</a:t>
            </a:r>
            <a:r>
              <a:rPr lang="ko-KR" altLang="en-US"/>
              <a:t>𝑒𝑟𝑒 𝑃</a:t>
            </a:r>
            <a:r>
              <a:rPr lang="en-US" altLang="ko-KR"/>
              <a:t>(</a:t>
            </a:r>
            <a:r>
              <a:rPr lang="ko-KR" altLang="en-US"/>
              <a:t>𝐱</a:t>
            </a:r>
            <a:r>
              <a:rPr lang="en-US" altLang="ko-KR"/>
              <a:t>) ∈ </a:t>
            </a:r>
            <a:r>
              <a:rPr lang="ko-KR" altLang="en-US"/>
              <a:t>𝑉∗</a:t>
            </a:r>
          </a:p>
          <a:p>
            <a:pPr>
              <a:lnSpc>
                <a:spcPct val="200000"/>
              </a:lnSpc>
            </a:pPr>
            <a:r>
              <a:rPr lang="ko-KR" altLang="en-US"/>
              <a:t>𝒗</a:t>
            </a:r>
            <a:r>
              <a:rPr lang="en-US" altLang="ko-KR"/>
              <a:t>: Verbalizer, ℒ → </a:t>
            </a:r>
            <a:r>
              <a:rPr lang="ko-KR" altLang="en-US"/>
              <a:t>𝑉</a:t>
            </a:r>
          </a:p>
          <a:p>
            <a:pPr>
              <a:lnSpc>
                <a:spcPct val="200000"/>
              </a:lnSpc>
            </a:pPr>
            <a:r>
              <a:rPr lang="ko-KR" altLang="en-US"/>
              <a:t>𝑷</a:t>
            </a:r>
            <a:r>
              <a:rPr lang="en-US" altLang="ko-KR"/>
              <a:t>, </a:t>
            </a:r>
            <a:r>
              <a:rPr lang="ko-KR" altLang="en-US"/>
              <a:t>𝒗 </a:t>
            </a:r>
            <a:r>
              <a:rPr lang="en-US" altLang="ko-KR"/>
              <a:t>: Pattern Verbalizer Pair(</a:t>
            </a:r>
            <a:r>
              <a:rPr lang="ko-KR" altLang="en-US"/>
              <a:t>𝐏𝐕𝐏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1926A2-5107-6BD0-B538-DDEE27E0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46" y="780359"/>
            <a:ext cx="4091671" cy="37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1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6634CE-8B6C-D93D-DCA2-622B9F05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8" y="1425677"/>
            <a:ext cx="4864702" cy="3742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ACC74-64F0-CA46-BB45-9EE3C9ED4934}"/>
              </a:ext>
            </a:extLst>
          </p:cNvPr>
          <p:cNvSpPr txBox="1"/>
          <p:nvPr/>
        </p:nvSpPr>
        <p:spPr>
          <a:xfrm>
            <a:off x="5388079" y="1633449"/>
            <a:ext cx="3058525" cy="308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M</a:t>
            </a:r>
            <a:r>
              <a:rPr lang="ko-KR" altLang="en-US" sz="1100"/>
              <a:t> </a:t>
            </a:r>
            <a:r>
              <a:rPr lang="en-US" altLang="ko-KR" sz="1100"/>
              <a:t>:</a:t>
            </a:r>
            <a:r>
              <a:rPr lang="ko-KR" altLang="en-US" sz="1100"/>
              <a:t> </a:t>
            </a:r>
            <a:r>
              <a:rPr lang="en-US" altLang="ko-KR" sz="1100"/>
              <a:t>Masked</a:t>
            </a:r>
            <a:r>
              <a:rPr lang="ko-KR" altLang="en-US" sz="1100"/>
              <a:t> </a:t>
            </a:r>
            <a:r>
              <a:rPr lang="en-US" altLang="ko-KR" sz="1100"/>
              <a:t>Language</a:t>
            </a:r>
            <a:r>
              <a:rPr lang="ko-KR" altLang="en-US" sz="1100"/>
              <a:t> </a:t>
            </a:r>
            <a:r>
              <a:rPr lang="en-US" altLang="ko-KR" sz="1100"/>
              <a:t>Model</a:t>
            </a:r>
          </a:p>
          <a:p>
            <a:pPr>
              <a:lnSpc>
                <a:spcPct val="200000"/>
              </a:lnSpc>
            </a:pPr>
            <a:r>
              <a:rPr lang="ko-KR" altLang="en-US" sz="1100" b="1">
                <a:solidFill>
                  <a:srgbClr val="FF0000"/>
                </a:solidFill>
              </a:rPr>
              <a:t>𝑉</a:t>
            </a:r>
            <a:r>
              <a:rPr lang="en-US" altLang="ko-KR" sz="1100"/>
              <a:t>: Vocabulary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____ ∈ </a:t>
            </a:r>
            <a:r>
              <a:rPr lang="ko-KR" altLang="en-US" sz="1100" b="1"/>
              <a:t>𝑉 </a:t>
            </a:r>
            <a:r>
              <a:rPr lang="ko-KR" altLang="en-US" sz="1100">
                <a:latin typeface="+mj-ea"/>
                <a:ea typeface="+mj-ea"/>
              </a:rPr>
              <a:t>∶ </a:t>
            </a:r>
            <a:r>
              <a:rPr lang="en-US" altLang="ko-KR" sz="1100">
                <a:latin typeface="+mj-ea"/>
                <a:ea typeface="+mj-ea"/>
              </a:rPr>
              <a:t>Mask Token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100" b="1">
                <a:solidFill>
                  <a:schemeClr val="accent2"/>
                </a:solidFill>
              </a:rPr>
              <a:t>ℒ</a:t>
            </a:r>
            <a:r>
              <a:rPr lang="en-US" altLang="ko-KR" sz="1100" b="1"/>
              <a:t>, </a:t>
            </a:r>
            <a:r>
              <a:rPr lang="ko-KR" altLang="en-US" sz="1100" b="1">
                <a:solidFill>
                  <a:schemeClr val="accent1"/>
                </a:solidFill>
              </a:rPr>
              <a:t>𝐴</a:t>
            </a:r>
            <a:r>
              <a:rPr lang="en-US" altLang="ko-KR" sz="1100">
                <a:solidFill>
                  <a:schemeClr val="accent1"/>
                </a:solidFill>
              </a:rPr>
              <a:t>:</a:t>
            </a:r>
            <a:r>
              <a:rPr lang="en-US" altLang="ko-KR" sz="1100"/>
              <a:t> Labels, Target classification task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>
                <a:solidFill>
                  <a:schemeClr val="accent6"/>
                </a:solidFill>
              </a:rPr>
              <a:t>𝐱</a:t>
            </a:r>
            <a:r>
              <a:rPr lang="ko-KR" altLang="en-US" sz="1100" b="1">
                <a:solidFill>
                  <a:schemeClr val="accent6"/>
                </a:solidFill>
              </a:rPr>
              <a:t> </a:t>
            </a:r>
            <a:r>
              <a:rPr lang="en-US" altLang="ko-KR" sz="1100" b="1">
                <a:solidFill>
                  <a:schemeClr val="accent6"/>
                </a:solidFill>
              </a:rPr>
              <a:t>= </a:t>
            </a:r>
            <a:r>
              <a:rPr lang="ko-KR" altLang="en-US" sz="1100" b="1">
                <a:solidFill>
                  <a:schemeClr val="accent6"/>
                </a:solidFill>
              </a:rPr>
              <a:t>𝑠</a:t>
            </a:r>
            <a:r>
              <a:rPr lang="en-US" altLang="ko-KR" sz="1100" b="1">
                <a:solidFill>
                  <a:schemeClr val="accent6"/>
                </a:solidFill>
              </a:rPr>
              <a:t>1, … , </a:t>
            </a:r>
            <a:r>
              <a:rPr lang="ko-KR" altLang="en-US" sz="1100" b="1">
                <a:solidFill>
                  <a:schemeClr val="accent6"/>
                </a:solidFill>
              </a:rPr>
              <a:t>𝑠𝑘 </a:t>
            </a:r>
            <a:r>
              <a:rPr lang="en-US" altLang="ko-KR" sz="1100"/>
              <a:t>: Input</a:t>
            </a:r>
            <a:r>
              <a:rPr lang="ko-KR" altLang="en-US" sz="1100"/>
              <a:t> </a:t>
            </a:r>
            <a:r>
              <a:rPr lang="en-US" altLang="ko-KR" sz="1100"/>
              <a:t>for Task A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 b="1">
                <a:solidFill>
                  <a:srgbClr val="FFC000"/>
                </a:solidFill>
              </a:rPr>
              <a:t>𝑠𝑖 ∈ 𝑉∗</a:t>
            </a:r>
            <a:r>
              <a:rPr lang="en-US" altLang="ko-KR" sz="1100"/>
              <a:t>: phrase</a:t>
            </a:r>
            <a:endParaRPr lang="ko-KR" altLang="en-US" sz="1100"/>
          </a:p>
          <a:p>
            <a:pPr>
              <a:lnSpc>
                <a:spcPct val="200000"/>
              </a:lnSpc>
            </a:pPr>
            <a:r>
              <a:rPr lang="ko-KR" altLang="en-US" sz="1100"/>
              <a:t>𝑷</a:t>
            </a:r>
            <a:r>
              <a:rPr lang="en-US" altLang="ko-KR" sz="1100"/>
              <a:t>: Pattern, </a:t>
            </a:r>
            <a:r>
              <a:rPr lang="ko-KR" altLang="en-US" sz="1100"/>
              <a:t>𝑤</a:t>
            </a:r>
            <a:r>
              <a:rPr lang="en-US" altLang="ko-KR" sz="1100"/>
              <a:t>ℎ</a:t>
            </a:r>
            <a:r>
              <a:rPr lang="ko-KR" altLang="en-US" sz="1100"/>
              <a:t>𝑒𝑟𝑒 𝑃</a:t>
            </a:r>
            <a:r>
              <a:rPr lang="en-US" altLang="ko-KR" sz="1100"/>
              <a:t>(</a:t>
            </a:r>
            <a:r>
              <a:rPr lang="ko-KR" altLang="en-US" sz="1100"/>
              <a:t>𝐱</a:t>
            </a:r>
            <a:r>
              <a:rPr lang="en-US" altLang="ko-KR" sz="1100"/>
              <a:t>) ∈ </a:t>
            </a:r>
            <a:r>
              <a:rPr lang="ko-KR" altLang="en-US" sz="1100"/>
              <a:t>𝑉∗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𝒗</a:t>
            </a:r>
            <a:r>
              <a:rPr lang="en-US" altLang="ko-KR" sz="1100"/>
              <a:t>: Verbalizer, ℒ → </a:t>
            </a:r>
            <a:r>
              <a:rPr lang="ko-KR" altLang="en-US" sz="1100"/>
              <a:t>𝑉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𝑷</a:t>
            </a:r>
            <a:r>
              <a:rPr lang="en-US" altLang="ko-KR" sz="1100"/>
              <a:t>, </a:t>
            </a:r>
            <a:r>
              <a:rPr lang="ko-KR" altLang="en-US" sz="1100"/>
              <a:t>𝒗 </a:t>
            </a:r>
            <a:r>
              <a:rPr lang="en-US" altLang="ko-KR" sz="1100"/>
              <a:t>: Pattern Verbalizer Pair(</a:t>
            </a:r>
            <a:r>
              <a:rPr lang="ko-KR" altLang="en-US" sz="1100"/>
              <a:t>𝐏𝐕𝐏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18EAD-0C22-1BA5-4AD6-9159BB234C33}"/>
              </a:ext>
            </a:extLst>
          </p:cNvPr>
          <p:cNvSpPr txBox="1"/>
          <p:nvPr/>
        </p:nvSpPr>
        <p:spPr>
          <a:xfrm>
            <a:off x="707923" y="497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PET (Pattern Exploiting Training)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01930-6BF1-5318-FCA5-0E7B3A688DC0}"/>
              </a:ext>
            </a:extLst>
          </p:cNvPr>
          <p:cNvSpPr txBox="1"/>
          <p:nvPr/>
        </p:nvSpPr>
        <p:spPr>
          <a:xfrm>
            <a:off x="8334688" y="2173599"/>
            <a:ext cx="34473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Task : 	RTE</a:t>
            </a:r>
          </a:p>
          <a:p>
            <a:r>
              <a:rPr lang="en-US" altLang="ko-KR">
                <a:solidFill>
                  <a:schemeClr val="accent6"/>
                </a:solidFill>
              </a:rPr>
              <a:t>Sent1</a:t>
            </a:r>
            <a:r>
              <a:rPr lang="en-US" altLang="ko-KR"/>
              <a:t> : 	</a:t>
            </a:r>
            <a:r>
              <a:rPr lang="en-US" altLang="ko-KR">
                <a:solidFill>
                  <a:srgbClr val="FFC000"/>
                </a:solidFill>
              </a:rPr>
              <a:t>Oil prices rise.</a:t>
            </a:r>
          </a:p>
          <a:p>
            <a:r>
              <a:rPr lang="en-US" altLang="ko-KR">
                <a:solidFill>
                  <a:schemeClr val="accent6"/>
                </a:solidFill>
              </a:rPr>
              <a:t>Sent2</a:t>
            </a:r>
            <a:r>
              <a:rPr lang="en-US" altLang="ko-KR"/>
              <a:t> : 	</a:t>
            </a:r>
            <a:r>
              <a:rPr lang="en-US" altLang="ko-KR">
                <a:solidFill>
                  <a:srgbClr val="FFC000"/>
                </a:solidFill>
              </a:rPr>
              <a:t>Oil prices fall back</a:t>
            </a:r>
          </a:p>
          <a:p>
            <a:r>
              <a:rPr lang="en-US" altLang="ko-KR">
                <a:solidFill>
                  <a:schemeClr val="accent2"/>
                </a:solidFill>
              </a:rPr>
              <a:t>Label</a:t>
            </a:r>
            <a:r>
              <a:rPr lang="en-US" altLang="ko-KR"/>
              <a:t> : 	</a:t>
            </a:r>
            <a:r>
              <a:rPr lang="en-US" altLang="ko-KR">
                <a:solidFill>
                  <a:schemeClr val="accent2"/>
                </a:solidFill>
              </a:rPr>
              <a:t>Entailment</a:t>
            </a:r>
            <a:r>
              <a:rPr lang="en-US" altLang="ko-KR"/>
              <a:t>	&gt;</a:t>
            </a:r>
            <a:r>
              <a:rPr lang="en-US" altLang="ko-KR">
                <a:solidFill>
                  <a:srgbClr val="FF0000"/>
                </a:solidFill>
              </a:rPr>
              <a:t>Yes</a:t>
            </a:r>
          </a:p>
          <a:p>
            <a:r>
              <a:rPr lang="en-US" altLang="ko-KR"/>
              <a:t>	</a:t>
            </a:r>
            <a:r>
              <a:rPr lang="en-US" altLang="ko-KR">
                <a:solidFill>
                  <a:schemeClr val="accent2"/>
                </a:solidFill>
              </a:rPr>
              <a:t>Not_entailment</a:t>
            </a:r>
            <a:r>
              <a:rPr lang="en-US" altLang="ko-KR"/>
              <a:t>	&gt;</a:t>
            </a:r>
            <a:r>
              <a:rPr lang="en-US" altLang="ko-KR">
                <a:solidFill>
                  <a:srgbClr val="FF0000"/>
                </a:solidFill>
              </a:rPr>
              <a:t>No</a:t>
            </a:r>
          </a:p>
          <a:p>
            <a:endParaRPr lang="en-US" altLang="ko-KR"/>
          </a:p>
          <a:p>
            <a:r>
              <a:rPr lang="en-US" altLang="ko-KR"/>
              <a:t>P(x) :</a:t>
            </a:r>
          </a:p>
          <a:p>
            <a:r>
              <a:rPr lang="en-US" altLang="ko-KR" sz="1400"/>
              <a:t>Oil prices rise ? ___, Oil prices fall back.</a:t>
            </a:r>
          </a:p>
        </p:txBody>
      </p:sp>
    </p:spTree>
    <p:extLst>
      <p:ext uri="{BB962C8B-B14F-4D97-AF65-F5344CB8AC3E}">
        <p14:creationId xmlns:p14="http://schemas.microsoft.com/office/powerpoint/2010/main" val="401866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29FA08-03F2-51B6-BED8-D9EAB388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0" y="916755"/>
            <a:ext cx="3073646" cy="384205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0F4EA9-3010-7C47-BD9B-9FE42E616A0D}"/>
              </a:ext>
            </a:extLst>
          </p:cNvPr>
          <p:cNvSpPr/>
          <p:nvPr/>
        </p:nvSpPr>
        <p:spPr>
          <a:xfrm>
            <a:off x="5043949" y="5466736"/>
            <a:ext cx="5102941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Oil prices rise? ___, Oil prices fall back.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2BBAB1F-E1C8-935A-6797-C7A319A9E54C}"/>
              </a:ext>
            </a:extLst>
          </p:cNvPr>
          <p:cNvSpPr/>
          <p:nvPr/>
        </p:nvSpPr>
        <p:spPr>
          <a:xfrm rot="10800000">
            <a:off x="7266039" y="4856165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084383D-24E2-6BC9-2E56-7C4CA7C944B7}"/>
              </a:ext>
            </a:extLst>
          </p:cNvPr>
          <p:cNvSpPr/>
          <p:nvPr/>
        </p:nvSpPr>
        <p:spPr>
          <a:xfrm>
            <a:off x="5043949" y="3637936"/>
            <a:ext cx="5102941" cy="11543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Masked Language Model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F94190E-5841-FA1E-90D8-C1DF036BEC26}"/>
              </a:ext>
            </a:extLst>
          </p:cNvPr>
          <p:cNvSpPr/>
          <p:nvPr/>
        </p:nvSpPr>
        <p:spPr>
          <a:xfrm rot="10800000">
            <a:off x="7266038" y="2963455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062EFD-66B0-E33F-968C-42F163F5076E}"/>
              </a:ext>
            </a:extLst>
          </p:cNvPr>
          <p:cNvSpPr/>
          <p:nvPr/>
        </p:nvSpPr>
        <p:spPr>
          <a:xfrm>
            <a:off x="4987414" y="2361229"/>
            <a:ext cx="5102941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SoftMax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4A0B0D6-8E3D-03C1-32D7-80437D0F91C8}"/>
              </a:ext>
            </a:extLst>
          </p:cNvPr>
          <p:cNvSpPr/>
          <p:nvPr/>
        </p:nvSpPr>
        <p:spPr>
          <a:xfrm rot="10800000">
            <a:off x="7305366" y="1718703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1E1CBB-81A7-F963-6950-02FA43FF0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737" y="5644699"/>
            <a:ext cx="438212" cy="2143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5F03A8-503B-77DA-3197-30883F705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077" y="3157922"/>
            <a:ext cx="1328923" cy="1952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50D6F5-1A21-E1E7-53FA-02D6994A6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405" y="966824"/>
            <a:ext cx="1850647" cy="5922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13C9AC-E07E-4D99-F104-08280CFD4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419" y="5074429"/>
            <a:ext cx="2044783" cy="57027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47408A-BA93-CBA2-46DE-881EA0FB1B86}"/>
              </a:ext>
            </a:extLst>
          </p:cNvPr>
          <p:cNvCxnSpPr>
            <a:stCxn id="20" idx="2"/>
          </p:cNvCxnSpPr>
          <p:nvPr/>
        </p:nvCxnSpPr>
        <p:spPr>
          <a:xfrm flipH="1">
            <a:off x="1966810" y="5644699"/>
            <a:ext cx="1" cy="28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D81109-1626-244B-8E0B-34B44BEFADC3}"/>
              </a:ext>
            </a:extLst>
          </p:cNvPr>
          <p:cNvSpPr txBox="1"/>
          <p:nvPr/>
        </p:nvSpPr>
        <p:spPr>
          <a:xfrm>
            <a:off x="1636431" y="594437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Sigmoid</a:t>
            </a:r>
            <a:endParaRPr lang="ko-KR" altLang="en-US" sz="1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5FFC4B-F7B4-9A9A-EE51-7674C23B71C2}"/>
              </a:ext>
            </a:extLst>
          </p:cNvPr>
          <p:cNvCxnSpPr>
            <a:cxnSpLocks/>
          </p:cNvCxnSpPr>
          <p:nvPr/>
        </p:nvCxnSpPr>
        <p:spPr>
          <a:xfrm>
            <a:off x="1966008" y="6157375"/>
            <a:ext cx="0" cy="24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CED8B8-AD66-E72A-723C-A987B0C11C99}"/>
              </a:ext>
            </a:extLst>
          </p:cNvPr>
          <p:cNvSpPr txBox="1"/>
          <p:nvPr/>
        </p:nvSpPr>
        <p:spPr>
          <a:xfrm>
            <a:off x="1636431" y="639186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일반화</a:t>
            </a:r>
            <a:br>
              <a:rPr lang="en-US" altLang="ko-KR" sz="1000"/>
            </a:br>
            <a:r>
              <a:rPr lang="en-US" altLang="ko-KR" sz="1000"/>
              <a:t>SoftMax</a:t>
            </a:r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86D73-265D-9D4C-61BE-0F00DE518AAA}"/>
              </a:ext>
            </a:extLst>
          </p:cNvPr>
          <p:cNvSpPr txBox="1"/>
          <p:nvPr/>
        </p:nvSpPr>
        <p:spPr>
          <a:xfrm>
            <a:off x="3697638" y="916755"/>
            <a:ext cx="2579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파라미터 변경없이 잘 수행할 수 있음</a:t>
            </a:r>
            <a:r>
              <a:rPr lang="en-US" altLang="ko-KR" sz="1100" b="1"/>
              <a:t>.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21169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F0B7D0-1C7E-7D88-8AB6-E17BC37C1C57}"/>
              </a:ext>
            </a:extLst>
          </p:cNvPr>
          <p:cNvSpPr/>
          <p:nvPr/>
        </p:nvSpPr>
        <p:spPr>
          <a:xfrm>
            <a:off x="5043949" y="5466736"/>
            <a:ext cx="5102941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Oil prices rise? ___, Oil prices fall back.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694C980-113A-4E88-EABB-07794900C4C8}"/>
              </a:ext>
            </a:extLst>
          </p:cNvPr>
          <p:cNvSpPr/>
          <p:nvPr/>
        </p:nvSpPr>
        <p:spPr>
          <a:xfrm rot="10800000">
            <a:off x="7266039" y="4856165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3CC0EC-D1C4-B792-C7CF-4CC993CCD68E}"/>
              </a:ext>
            </a:extLst>
          </p:cNvPr>
          <p:cNvSpPr/>
          <p:nvPr/>
        </p:nvSpPr>
        <p:spPr>
          <a:xfrm>
            <a:off x="5043949" y="3637936"/>
            <a:ext cx="5102941" cy="11543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Masked Language Model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323102A-FFB6-9101-353F-A813E89C4EF5}"/>
              </a:ext>
            </a:extLst>
          </p:cNvPr>
          <p:cNvSpPr/>
          <p:nvPr/>
        </p:nvSpPr>
        <p:spPr>
          <a:xfrm rot="10800000">
            <a:off x="7266038" y="2963455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FD19E94-0033-2E2E-B6E6-147C7F4E195F}"/>
              </a:ext>
            </a:extLst>
          </p:cNvPr>
          <p:cNvSpPr/>
          <p:nvPr/>
        </p:nvSpPr>
        <p:spPr>
          <a:xfrm>
            <a:off x="4987414" y="2361229"/>
            <a:ext cx="5102941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SoftMax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FEF137A-1023-615E-76A0-158B82DE0788}"/>
              </a:ext>
            </a:extLst>
          </p:cNvPr>
          <p:cNvSpPr/>
          <p:nvPr/>
        </p:nvSpPr>
        <p:spPr>
          <a:xfrm rot="10800000">
            <a:off x="6105830" y="1706204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2A792-7E9D-6D48-5114-EEFFF704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4" y="564336"/>
            <a:ext cx="3791182" cy="230873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22DFCD-6184-781A-51AA-53653A3A6F3F}"/>
              </a:ext>
            </a:extLst>
          </p:cNvPr>
          <p:cNvSpPr/>
          <p:nvPr/>
        </p:nvSpPr>
        <p:spPr>
          <a:xfrm>
            <a:off x="5043949" y="1019678"/>
            <a:ext cx="1850921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Yes / No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2308BE-D424-9580-99DF-973169F76FE1}"/>
              </a:ext>
            </a:extLst>
          </p:cNvPr>
          <p:cNvSpPr/>
          <p:nvPr/>
        </p:nvSpPr>
        <p:spPr>
          <a:xfrm>
            <a:off x="8001592" y="1041801"/>
            <a:ext cx="1850921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Vocab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260600F-0AEB-7456-FFC1-56B237CCB91B}"/>
              </a:ext>
            </a:extLst>
          </p:cNvPr>
          <p:cNvSpPr/>
          <p:nvPr/>
        </p:nvSpPr>
        <p:spPr>
          <a:xfrm rot="10800000">
            <a:off x="8494433" y="1694381"/>
            <a:ext cx="432619" cy="5702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476E2-5533-1EA4-63B4-885FCAD8A1D3}"/>
                  </a:ext>
                </a:extLst>
              </p:cNvPr>
              <p:cNvSpPr txBox="1"/>
              <p:nvPr/>
            </p:nvSpPr>
            <p:spPr>
              <a:xfrm>
                <a:off x="5753773" y="705562"/>
                <a:ext cx="431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476E2-5533-1EA4-63B4-885FCAD8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73" y="705562"/>
                <a:ext cx="431272" cy="276999"/>
              </a:xfrm>
              <a:prstGeom prst="rect">
                <a:avLst/>
              </a:prstGeom>
              <a:blipFill>
                <a:blip r:embed="rId4"/>
                <a:stretch>
                  <a:fillRect l="-985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AA9459-E4A2-7B76-0F86-AC801E8D4E29}"/>
                  </a:ext>
                </a:extLst>
              </p:cNvPr>
              <p:cNvSpPr txBox="1"/>
              <p:nvPr/>
            </p:nvSpPr>
            <p:spPr>
              <a:xfrm>
                <a:off x="8710649" y="682493"/>
                <a:ext cx="605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𝑀𝐿𝑀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AA9459-E4A2-7B76-0F86-AC801E8D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649" y="682493"/>
                <a:ext cx="605166" cy="276999"/>
              </a:xfrm>
              <a:prstGeom prst="rect">
                <a:avLst/>
              </a:prstGeom>
              <a:blipFill>
                <a:blip r:embed="rId5"/>
                <a:stretch>
                  <a:fillRect l="-7071" r="-101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5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95BC88-F806-42E6-BF8D-408CD82145B2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B2F2C1-3866-4C23-A246-3C5381518FE1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A109F-D3E3-8C5C-2AE5-331D56F82AA8}"/>
              </a:ext>
            </a:extLst>
          </p:cNvPr>
          <p:cNvSpPr txBox="1"/>
          <p:nvPr/>
        </p:nvSpPr>
        <p:spPr>
          <a:xfrm>
            <a:off x="4781472" y="2095921"/>
            <a:ext cx="639050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저자</a:t>
            </a:r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de-DE" altLang="ko-KR" sz="1100" b="0" i="0">
                <a:effectLst/>
                <a:latin typeface="+mj-lt"/>
              </a:rPr>
              <a:t>Schick, Timo, and Hinrich Schütze.</a:t>
            </a:r>
          </a:p>
          <a:p>
            <a:pPr latinLnBrk="1"/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1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Venue : North American Chapter of the Association for Computational Linguistics (</a:t>
            </a: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NAACL)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100" kern="10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Publisher : Association for Computational Linguistics (</a:t>
            </a: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ACL)</a:t>
            </a:r>
            <a:br>
              <a:rPr lang="en-US" altLang="ko-KR" sz="11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1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IF : 2.0 (BK21</a:t>
            </a:r>
            <a:r>
              <a:rPr lang="ko-KR" altLang="en-US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en-US" altLang="ko-KR" sz="11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100" kern="1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Date : June </a:t>
            </a:r>
            <a:r>
              <a:rPr lang="en-US" altLang="ko-KR" sz="1100">
                <a:latin typeface="+mj-lt"/>
                <a:ea typeface="맑은 고딕" panose="020B0503020000020004" pitchFamily="50" charset="-127"/>
              </a:rPr>
              <a:t>2021 </a:t>
            </a:r>
            <a:endParaRPr lang="en-US" altLang="ko-KR" sz="1100" kern="1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1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DOI: 10.18653/v1/2021.naacl-main.185</a:t>
            </a:r>
          </a:p>
          <a:p>
            <a:pPr latinLnBrk="1"/>
            <a:endParaRPr lang="en-US" altLang="ko-KR" sz="1100" kern="100" dirty="0">
              <a:effectLst/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Page(s</a:t>
            </a:r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): </a:t>
            </a:r>
            <a:r>
              <a:rPr lang="en-US" altLang="ko-KR" sz="1100" b="0" i="0">
                <a:effectLst/>
                <a:latin typeface="+mj-lt"/>
              </a:rPr>
              <a:t>2339–2352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100" kern="10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1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Award : Outstanding Long Paper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100" kern="10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인용수 </a:t>
            </a: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: 247</a:t>
            </a:r>
            <a:r>
              <a:rPr lang="ko-KR" altLang="en-US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100" kern="10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(Google Scholar)</a:t>
            </a:r>
            <a:endParaRPr lang="en-US" altLang="ko-KR" sz="1100" kern="1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BB91-22B3-237F-2199-FB824B348CA1}"/>
              </a:ext>
            </a:extLst>
          </p:cNvPr>
          <p:cNvSpPr txBox="1"/>
          <p:nvPr/>
        </p:nvSpPr>
        <p:spPr>
          <a:xfrm>
            <a:off x="4793836" y="1549366"/>
            <a:ext cx="1709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Paper Description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7D3BE-A831-B65C-2FB0-757B0BC1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0" y="692222"/>
            <a:ext cx="4012328" cy="59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B5B56D-912B-C3DE-619D-458953D7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4" y="565145"/>
            <a:ext cx="2946052" cy="359216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087072-DED0-953F-1F8D-6514FC804B26}"/>
              </a:ext>
            </a:extLst>
          </p:cNvPr>
          <p:cNvSpPr/>
          <p:nvPr/>
        </p:nvSpPr>
        <p:spPr>
          <a:xfrm>
            <a:off x="5997678" y="5258030"/>
            <a:ext cx="3775587" cy="5702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Oil prices rise? ___, Oil prices fall back.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EE013E3-7503-AA89-A266-B1B03714B079}"/>
              </a:ext>
            </a:extLst>
          </p:cNvPr>
          <p:cNvSpPr/>
          <p:nvPr/>
        </p:nvSpPr>
        <p:spPr>
          <a:xfrm rot="10800000">
            <a:off x="6793056" y="4757357"/>
            <a:ext cx="432619" cy="435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9D21F5-4C59-ECC0-4930-AB41DB336E80}"/>
              </a:ext>
            </a:extLst>
          </p:cNvPr>
          <p:cNvSpPr/>
          <p:nvPr/>
        </p:nvSpPr>
        <p:spPr>
          <a:xfrm>
            <a:off x="3990862" y="3044295"/>
            <a:ext cx="3775587" cy="5152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Masked Language Model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928DCEC-E1B2-6A86-37A1-8C38E96FFE16}"/>
              </a:ext>
            </a:extLst>
          </p:cNvPr>
          <p:cNvSpPr/>
          <p:nvPr/>
        </p:nvSpPr>
        <p:spPr>
          <a:xfrm rot="10800000">
            <a:off x="5781367" y="3629263"/>
            <a:ext cx="432619" cy="4684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F55876-4AFD-2C0F-9936-83F39B5094D1}"/>
              </a:ext>
            </a:extLst>
          </p:cNvPr>
          <p:cNvSpPr/>
          <p:nvPr/>
        </p:nvSpPr>
        <p:spPr>
          <a:xfrm>
            <a:off x="4013230" y="4177055"/>
            <a:ext cx="3599472" cy="515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Oil prices rise? ___, Oil prices fall back.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AE13BA-060E-E6D8-73F8-B2533A5335A5}"/>
              </a:ext>
            </a:extLst>
          </p:cNvPr>
          <p:cNvSpPr/>
          <p:nvPr/>
        </p:nvSpPr>
        <p:spPr>
          <a:xfrm>
            <a:off x="3981629" y="1888216"/>
            <a:ext cx="3599472" cy="515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Oil prices rise? </a:t>
            </a:r>
            <a:r>
              <a:rPr lang="en-US" altLang="ko-KR" sz="1400" b="1">
                <a:solidFill>
                  <a:schemeClr val="tx1"/>
                </a:solidFill>
              </a:rPr>
              <a:t>No</a:t>
            </a:r>
            <a:r>
              <a:rPr lang="en-US" altLang="ko-KR" sz="1400">
                <a:solidFill>
                  <a:schemeClr val="tx1"/>
                </a:solidFill>
              </a:rPr>
              <a:t>, Oil prices fall back.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4024F96-E6C0-F103-D052-2215A6059D19}"/>
              </a:ext>
            </a:extLst>
          </p:cNvPr>
          <p:cNvSpPr/>
          <p:nvPr/>
        </p:nvSpPr>
        <p:spPr>
          <a:xfrm rot="10800000">
            <a:off x="5781365" y="2493296"/>
            <a:ext cx="432619" cy="4684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40BD30A-BE86-E62A-9FEB-700788F5E2B0}"/>
              </a:ext>
            </a:extLst>
          </p:cNvPr>
          <p:cNvSpPr/>
          <p:nvPr/>
        </p:nvSpPr>
        <p:spPr>
          <a:xfrm>
            <a:off x="8107795" y="3072507"/>
            <a:ext cx="3775587" cy="5152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Masked Language Model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AAAC0A0-9D49-7C1C-0AC0-5B31622F5BB9}"/>
              </a:ext>
            </a:extLst>
          </p:cNvPr>
          <p:cNvSpPr/>
          <p:nvPr/>
        </p:nvSpPr>
        <p:spPr>
          <a:xfrm rot="10800000">
            <a:off x="9547666" y="3608921"/>
            <a:ext cx="432619" cy="4684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6DE2713-BF73-20FE-2AB0-9927BA5C6A87}"/>
              </a:ext>
            </a:extLst>
          </p:cNvPr>
          <p:cNvSpPr/>
          <p:nvPr/>
        </p:nvSpPr>
        <p:spPr>
          <a:xfrm>
            <a:off x="8107795" y="4157313"/>
            <a:ext cx="3599472" cy="515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“Oil prices rise?” ___, “Oil prices fall back.”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435EAD0-33E2-CDFC-D7CF-FA626DB5013B}"/>
              </a:ext>
            </a:extLst>
          </p:cNvPr>
          <p:cNvSpPr/>
          <p:nvPr/>
        </p:nvSpPr>
        <p:spPr>
          <a:xfrm>
            <a:off x="8107795" y="1917429"/>
            <a:ext cx="3599472" cy="515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Oil prices rise? </a:t>
            </a:r>
            <a:r>
              <a:rPr lang="en-US" altLang="ko-KR" sz="1400" b="1">
                <a:solidFill>
                  <a:schemeClr val="tx1"/>
                </a:solidFill>
              </a:rPr>
              <a:t>No</a:t>
            </a:r>
            <a:r>
              <a:rPr lang="en-US" altLang="ko-KR" sz="1400">
                <a:solidFill>
                  <a:schemeClr val="tx1"/>
                </a:solidFill>
              </a:rPr>
              <a:t>, Oil prices fall back.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EAE03DF-C6A4-9B2A-650B-B9996131C356}"/>
              </a:ext>
            </a:extLst>
          </p:cNvPr>
          <p:cNvSpPr/>
          <p:nvPr/>
        </p:nvSpPr>
        <p:spPr>
          <a:xfrm rot="10800000">
            <a:off x="9547664" y="2472954"/>
            <a:ext cx="432619" cy="4684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4123EF4-A238-7932-0AAB-4F7532F7C2B4}"/>
              </a:ext>
            </a:extLst>
          </p:cNvPr>
          <p:cNvSpPr/>
          <p:nvPr/>
        </p:nvSpPr>
        <p:spPr>
          <a:xfrm rot="10800000">
            <a:off x="8498953" y="4733051"/>
            <a:ext cx="432619" cy="4355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720DE-4343-72D0-0E9D-05F630AB131B}"/>
              </a:ext>
            </a:extLst>
          </p:cNvPr>
          <p:cNvSpPr txBox="1"/>
          <p:nvPr/>
        </p:nvSpPr>
        <p:spPr>
          <a:xfrm>
            <a:off x="4792151" y="1535888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New Labeled Data</a:t>
            </a:r>
            <a:endParaRPr lang="ko-KR" altLang="en-US" sz="16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4E953-0E1A-F03D-055C-9440090CD41D}"/>
              </a:ext>
            </a:extLst>
          </p:cNvPr>
          <p:cNvSpPr txBox="1"/>
          <p:nvPr/>
        </p:nvSpPr>
        <p:spPr>
          <a:xfrm>
            <a:off x="8931572" y="1586553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New Labeled Data</a:t>
            </a:r>
            <a:endParaRPr lang="ko-KR" altLang="en-US" sz="16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5A3DD-753E-E637-225C-2D32F555D1A1}"/>
              </a:ext>
            </a:extLst>
          </p:cNvPr>
          <p:cNvSpPr txBox="1"/>
          <p:nvPr/>
        </p:nvSpPr>
        <p:spPr>
          <a:xfrm>
            <a:off x="4052410" y="4711289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PVP1</a:t>
            </a:r>
            <a:endParaRPr lang="ko-KR" altLang="en-US" sz="1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EF304-3901-1F2D-CF47-DDE7FE84D561}"/>
              </a:ext>
            </a:extLst>
          </p:cNvPr>
          <p:cNvSpPr txBox="1"/>
          <p:nvPr/>
        </p:nvSpPr>
        <p:spPr>
          <a:xfrm>
            <a:off x="11120913" y="4672537"/>
            <a:ext cx="69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PVP2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58949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E77DB4-1A23-BA92-9F4B-FFA16BE4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960631"/>
            <a:ext cx="9316750" cy="4563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90CA0-11C0-CE3E-A354-63E30A2F38CC}"/>
              </a:ext>
            </a:extLst>
          </p:cNvPr>
          <p:cNvSpPr txBox="1"/>
          <p:nvPr/>
        </p:nvSpPr>
        <p:spPr>
          <a:xfrm>
            <a:off x="631530" y="672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Iterative PET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E4B948-5E8B-6A1A-A6CA-1E55C61190EF}"/>
                  </a:ext>
                </a:extLst>
              </p:cNvPr>
              <p:cNvSpPr txBox="1"/>
              <p:nvPr/>
            </p:nvSpPr>
            <p:spPr>
              <a:xfrm>
                <a:off x="1543665" y="575987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200" b="1"/>
                  <a:t> </a:t>
                </a:r>
                <a:r>
                  <a:rPr lang="en-US" altLang="ko-KR" sz="1200"/>
                  <a:t>: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Training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Dataset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1200"/>
                  <a:t> : New labeled Data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E4B948-5E8B-6A1A-A6CA-1E55C611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65" y="5759876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9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ED892-8035-90FB-7776-10D556DD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6" y="744770"/>
            <a:ext cx="5630061" cy="5449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C1D8E4-E9B2-B692-773B-20358F93944A}"/>
              </a:ext>
            </a:extLst>
          </p:cNvPr>
          <p:cNvSpPr txBox="1"/>
          <p:nvPr/>
        </p:nvSpPr>
        <p:spPr>
          <a:xfrm>
            <a:off x="631530" y="664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PET with Multiple Masks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8304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EA2A5A-5615-FC0A-629F-1B00B76E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99" y="1494839"/>
            <a:ext cx="4134427" cy="200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B00D8-023F-02CB-B9B3-79EF15236104}"/>
              </a:ext>
            </a:extLst>
          </p:cNvPr>
          <p:cNvSpPr txBox="1"/>
          <p:nvPr/>
        </p:nvSpPr>
        <p:spPr>
          <a:xfrm>
            <a:off x="631530" y="664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How to set the Pattern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F1341-8534-A9E0-CFDE-177B4B2E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99" y="4164722"/>
            <a:ext cx="4239217" cy="20291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BC36FC-7A12-B0DE-29AB-C0B171F8C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10" y="1494839"/>
            <a:ext cx="423921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5A62A-21CF-76AD-67C2-8BD81237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59" y="1200592"/>
            <a:ext cx="8448882" cy="4127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A16FB-885D-D98E-FE5A-EAD61285918D}"/>
              </a:ext>
            </a:extLst>
          </p:cNvPr>
          <p:cNvSpPr txBox="1"/>
          <p:nvPr/>
        </p:nvSpPr>
        <p:spPr>
          <a:xfrm>
            <a:off x="631530" y="664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Result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7485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A16FB-885D-D98E-FE5A-EAD61285918D}"/>
              </a:ext>
            </a:extLst>
          </p:cNvPr>
          <p:cNvSpPr txBox="1"/>
          <p:nvPr/>
        </p:nvSpPr>
        <p:spPr>
          <a:xfrm>
            <a:off x="631530" y="664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Result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38066D-D130-61DE-6F53-E189B75C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30" y="1033502"/>
            <a:ext cx="4353533" cy="2772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B1CFDE-6E02-6EB4-7BAE-00B1DD3556A1}"/>
              </a:ext>
            </a:extLst>
          </p:cNvPr>
          <p:cNvSpPr txBox="1"/>
          <p:nvPr/>
        </p:nvSpPr>
        <p:spPr>
          <a:xfrm>
            <a:off x="2647336" y="4740448"/>
            <a:ext cx="76003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/>
              <a:t>UDA &gt; Data Augmentation</a:t>
            </a:r>
            <a:r>
              <a:rPr lang="ko-KR" altLang="en-US" sz="1000"/>
              <a:t>을 통해 생성된 문장을 분류 모델에 넣으면 특정 라벨에 속할 확률분포를 추출하는 방법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MixText</a:t>
            </a:r>
            <a:r>
              <a:rPr lang="ko-KR" altLang="en-US" sz="1000"/>
              <a:t> </a:t>
            </a:r>
            <a:r>
              <a:rPr lang="en-US" altLang="ko-KR" sz="1000"/>
              <a:t>&gt;</a:t>
            </a:r>
            <a:r>
              <a:rPr lang="ko-KR" altLang="en-US" sz="1000"/>
              <a:t> </a:t>
            </a:r>
            <a:r>
              <a:rPr lang="en-US" altLang="ko-KR" sz="1000"/>
              <a:t>Semi supervised learning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소수의 </a:t>
            </a:r>
            <a:r>
              <a:rPr lang="en-US" altLang="ko-KR" sz="1000"/>
              <a:t>Labeled Dataset / </a:t>
            </a:r>
            <a:r>
              <a:rPr lang="ko-KR" altLang="en-US" sz="1000"/>
              <a:t>다수의 </a:t>
            </a:r>
            <a:r>
              <a:rPr lang="en-US" altLang="ko-KR" sz="1000"/>
              <a:t>Unlabeled Dataset</a:t>
            </a:r>
            <a:r>
              <a:rPr lang="ko-KR" altLang="en-US" sz="1000"/>
              <a:t>을</a:t>
            </a:r>
            <a:r>
              <a:rPr lang="en-US" altLang="ko-KR" sz="1000"/>
              <a:t> </a:t>
            </a:r>
            <a:r>
              <a:rPr lang="ko-KR" altLang="en-US" sz="1000"/>
              <a:t>갖고있을때</a:t>
            </a:r>
            <a:br>
              <a:rPr lang="en-US" altLang="ko-KR" sz="1000"/>
            </a:br>
            <a:r>
              <a:rPr lang="en-US" altLang="ko-KR" sz="1000"/>
              <a:t>              Unlabeled Dataset</a:t>
            </a:r>
            <a:r>
              <a:rPr lang="ko-KR" altLang="en-US" sz="1000"/>
              <a:t>을 최대한 효율적으로 활용하여 모델을 학습시키는 훈련 방법</a:t>
            </a:r>
          </a:p>
        </p:txBody>
      </p:sp>
    </p:spTree>
    <p:extLst>
      <p:ext uri="{BB962C8B-B14F-4D97-AF65-F5344CB8AC3E}">
        <p14:creationId xmlns:p14="http://schemas.microsoft.com/office/powerpoint/2010/main" val="260506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A16FB-885D-D98E-FE5A-EAD61285918D}"/>
              </a:ext>
            </a:extLst>
          </p:cNvPr>
          <p:cNvSpPr txBox="1"/>
          <p:nvPr/>
        </p:nvSpPr>
        <p:spPr>
          <a:xfrm>
            <a:off x="631530" y="664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Result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12584D-AFA0-09F6-0998-488D8881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49" y="1164059"/>
            <a:ext cx="8622871" cy="45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3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E92B70-5FE8-6045-BD9D-486369FC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30" y="1122129"/>
            <a:ext cx="4334480" cy="4077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729F3-C89B-E9AA-37C2-C21D2C3BA0BA}"/>
              </a:ext>
            </a:extLst>
          </p:cNvPr>
          <p:cNvSpPr txBox="1"/>
          <p:nvPr/>
        </p:nvSpPr>
        <p:spPr>
          <a:xfrm>
            <a:off x="5465896" y="9374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Good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3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A16FB-885D-D98E-FE5A-EAD61285918D}"/>
              </a:ext>
            </a:extLst>
          </p:cNvPr>
          <p:cNvSpPr txBox="1"/>
          <p:nvPr/>
        </p:nvSpPr>
        <p:spPr>
          <a:xfrm>
            <a:off x="631530" y="664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Conclusion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0BD61-8D83-7BED-C3D7-50BD0A3CBAFA}"/>
              </a:ext>
            </a:extLst>
          </p:cNvPr>
          <p:cNvSpPr txBox="1"/>
          <p:nvPr/>
        </p:nvSpPr>
        <p:spPr>
          <a:xfrm>
            <a:off x="825911" y="1140542"/>
            <a:ext cx="105278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/>
              <a:t>P</a:t>
            </a:r>
            <a:r>
              <a:rPr lang="en-US" altLang="ko-KR" sz="1400"/>
              <a:t>attern </a:t>
            </a:r>
            <a:r>
              <a:rPr lang="en-US" altLang="ko-KR" sz="1400" b="1"/>
              <a:t>E</a:t>
            </a:r>
            <a:r>
              <a:rPr lang="en-US" altLang="ko-KR" sz="1400"/>
              <a:t>xploiting </a:t>
            </a:r>
            <a:r>
              <a:rPr lang="en-US" altLang="ko-KR" sz="1400" b="1"/>
              <a:t>T</a:t>
            </a:r>
            <a:r>
              <a:rPr lang="en-US" altLang="ko-KR" sz="1400"/>
              <a:t>raining. </a:t>
            </a:r>
            <a:r>
              <a:rPr lang="ko-KR" altLang="en-US" sz="1400" b="1"/>
              <a:t>패턴을 이용하는 학습</a:t>
            </a:r>
            <a:r>
              <a:rPr lang="ko-KR" altLang="en-US" sz="1400"/>
              <a:t>을 제안함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  <a:p>
            <a:pPr marL="742950" lvl="1" indent="-285750">
              <a:buFontTx/>
              <a:buChar char="-"/>
            </a:pPr>
            <a:r>
              <a:rPr lang="en-US" altLang="ko-KR" sz="1400"/>
              <a:t>Input</a:t>
            </a:r>
            <a:r>
              <a:rPr lang="ko-KR" altLang="en-US" sz="1400"/>
              <a:t>을 하나의 빈칸</a:t>
            </a:r>
            <a:r>
              <a:rPr lang="en-US" altLang="ko-KR" sz="1400"/>
              <a:t>(Mask)</a:t>
            </a:r>
            <a:r>
              <a:rPr lang="ko-KR" altLang="en-US" sz="1400"/>
              <a:t>를 포함하는 </a:t>
            </a:r>
            <a:r>
              <a:rPr lang="en-US" altLang="ko-KR" sz="1400"/>
              <a:t>Cloze </a:t>
            </a:r>
            <a:r>
              <a:rPr lang="ko-KR" altLang="en-US" sz="1400"/>
              <a:t>질문으로 </a:t>
            </a:r>
            <a:r>
              <a:rPr lang="en-US" altLang="ko-KR" sz="1400"/>
              <a:t>Mapping </a:t>
            </a:r>
            <a:r>
              <a:rPr lang="ko-KR" altLang="en-US" sz="1400"/>
              <a:t>하는 </a:t>
            </a:r>
            <a:r>
              <a:rPr lang="en-US" altLang="ko-KR" sz="1400"/>
              <a:t>Pattern</a:t>
            </a:r>
            <a:r>
              <a:rPr lang="ko-KR" altLang="en-US" sz="1400"/>
              <a:t>을 이용하여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en-US" altLang="ko-KR" sz="1400"/>
              <a:t>Cloze Question</a:t>
            </a:r>
            <a:r>
              <a:rPr lang="ko-KR" altLang="en-US" sz="1400"/>
              <a:t>으로 문제를 재정의 함</a:t>
            </a:r>
            <a:r>
              <a:rPr lang="en-US" altLang="ko-KR" sz="140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/>
              <a:t>정답 </a:t>
            </a:r>
            <a:r>
              <a:rPr lang="en-US" altLang="ko-KR" sz="1400"/>
              <a:t>label</a:t>
            </a:r>
            <a:r>
              <a:rPr lang="ko-KR" altLang="en-US" sz="1400"/>
              <a:t>를 하나의 토큰으로 표현해주는 </a:t>
            </a:r>
            <a:r>
              <a:rPr lang="en-US" altLang="ko-KR" sz="1400"/>
              <a:t>Verbalizers</a:t>
            </a:r>
            <a:r>
              <a:rPr lang="ko-KR" altLang="en-US" sz="1400"/>
              <a:t>를 사용함</a:t>
            </a:r>
            <a:r>
              <a:rPr lang="en-US" altLang="ko-KR" sz="140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/>
              <a:t>PVP(Pattern Verbalizers Pair)</a:t>
            </a:r>
            <a:r>
              <a:rPr lang="ko-KR" altLang="en-US" sz="1400"/>
              <a:t>를 이용해서 사전학습된 언어 모델의 지식를 </a:t>
            </a:r>
            <a:r>
              <a:rPr lang="en-US" altLang="ko-KR" sz="1400"/>
              <a:t>downstream task</a:t>
            </a:r>
            <a:r>
              <a:rPr lang="ko-KR" altLang="en-US" sz="1400"/>
              <a:t>를 푸는 데에 사용하는 것을 보임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Multiple Token</a:t>
            </a:r>
            <a:r>
              <a:rPr lang="ko-KR" altLang="en-US" sz="1400"/>
              <a:t>을 사용하면서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PET</a:t>
            </a:r>
            <a:r>
              <a:rPr lang="ko-KR" altLang="en-US" sz="1400"/>
              <a:t>를 사용하여 다양한 </a:t>
            </a:r>
            <a:r>
              <a:rPr lang="en-US" altLang="ko-KR" sz="1400"/>
              <a:t>Task</a:t>
            </a:r>
            <a:r>
              <a:rPr lang="ko-KR" altLang="en-US" sz="1400"/>
              <a:t>를 풀 수 있게 제안함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SuperGLUE Task</a:t>
            </a:r>
            <a:r>
              <a:rPr lang="ko-KR" altLang="en-US" sz="1400"/>
              <a:t>에서 </a:t>
            </a:r>
            <a:r>
              <a:rPr lang="en-US" altLang="ko-KR" sz="1400"/>
              <a:t>Few-shot Text Classification </a:t>
            </a:r>
            <a:r>
              <a:rPr lang="ko-KR" altLang="en-US" sz="1400"/>
              <a:t>한정으로</a:t>
            </a:r>
            <a:r>
              <a:rPr lang="en-US" altLang="ko-KR" sz="1400" b="1"/>
              <a:t>,</a:t>
            </a:r>
            <a:r>
              <a:rPr lang="ko-KR" altLang="en-US" sz="1400" b="1"/>
              <a:t> 훨씬 적은 파라미터로 </a:t>
            </a:r>
            <a:r>
              <a:rPr lang="en-US" altLang="ko-KR" sz="1400" b="1"/>
              <a:t>GPT</a:t>
            </a:r>
            <a:r>
              <a:rPr lang="ko-KR" altLang="en-US" sz="1400" b="1"/>
              <a:t>랑</a:t>
            </a:r>
            <a:r>
              <a:rPr lang="en-US" altLang="ko-KR" sz="1400" b="1"/>
              <a:t> </a:t>
            </a:r>
            <a:r>
              <a:rPr lang="ko-KR" altLang="en-US" sz="1400" b="1"/>
              <a:t>성능이 비슷하거나</a:t>
            </a:r>
            <a:r>
              <a:rPr lang="en-US" altLang="ko-KR" sz="1400" b="1"/>
              <a:t>, </a:t>
            </a:r>
            <a:r>
              <a:rPr lang="ko-KR" altLang="en-US" sz="1400" b="1"/>
              <a:t>더 능가함</a:t>
            </a:r>
            <a:r>
              <a:rPr lang="ko-KR" altLang="en-US" sz="1400"/>
              <a:t>을 보임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Labeled Data</a:t>
            </a:r>
            <a:r>
              <a:rPr lang="ko-KR" altLang="en-US" sz="1400"/>
              <a:t>가 많이 없을 때 사용하면 좋을 듯 함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r>
              <a:rPr lang="ko-KR" altLang="en-US" sz="1400" b="1"/>
              <a:t>한계</a:t>
            </a: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en-US" altLang="ko-KR" sz="1400" b="1"/>
              <a:t>Hand-crafted Patterns</a:t>
            </a:r>
            <a:r>
              <a:rPr lang="ko-KR" altLang="en-US" sz="1400" b="1"/>
              <a:t>을 사용함</a:t>
            </a:r>
            <a:r>
              <a:rPr lang="en-US" altLang="ko-KR" sz="1400" b="1"/>
              <a:t>.</a:t>
            </a:r>
            <a:br>
              <a:rPr lang="en-US" altLang="ko-KR" sz="1400" b="1"/>
            </a:b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 b="1"/>
              <a:t>어떤 </a:t>
            </a:r>
            <a:r>
              <a:rPr lang="en-US" altLang="ko-KR" sz="1400" b="1"/>
              <a:t>Pattern</a:t>
            </a:r>
            <a:r>
              <a:rPr lang="ko-KR" altLang="en-US" sz="1400" b="1"/>
              <a:t>이 좋은 결과를 내는지</a:t>
            </a:r>
            <a:r>
              <a:rPr lang="en-US" altLang="ko-KR" sz="1400" b="1"/>
              <a:t>, </a:t>
            </a:r>
            <a:r>
              <a:rPr lang="ko-KR" altLang="en-US" sz="1400" b="1"/>
              <a:t>안좋은 결과를 내는지 알 수 없음</a:t>
            </a:r>
            <a:r>
              <a:rPr lang="en-US" altLang="ko-KR" sz="1400" b="1"/>
              <a:t>.</a:t>
            </a:r>
            <a:br>
              <a:rPr lang="en-US" altLang="ko-KR" sz="1400" b="1"/>
            </a:br>
            <a:endParaRPr lang="en-US" altLang="ko-KR" sz="1400" b="1"/>
          </a:p>
          <a:p>
            <a:pPr marL="285750" indent="-285750">
              <a:buFontTx/>
              <a:buChar char="-"/>
            </a:pPr>
            <a:r>
              <a:rPr lang="ko-KR" altLang="en-US" sz="1400" b="1"/>
              <a:t>모든 </a:t>
            </a:r>
            <a:r>
              <a:rPr lang="en-US" altLang="ko-KR" sz="1400" b="1"/>
              <a:t>Task</a:t>
            </a:r>
            <a:r>
              <a:rPr lang="ko-KR" altLang="en-US" sz="1400" b="1"/>
              <a:t>에서 사용할 수 있지는 않음</a:t>
            </a:r>
            <a:r>
              <a:rPr lang="en-US" altLang="ko-KR" sz="1400" b="1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92282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A16FB-885D-D98E-FE5A-EAD61285918D}"/>
              </a:ext>
            </a:extLst>
          </p:cNvPr>
          <p:cNvSpPr txBox="1"/>
          <p:nvPr/>
        </p:nvSpPr>
        <p:spPr>
          <a:xfrm>
            <a:off x="5179142" y="29777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감사합니다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418F6-7495-4D2C-C984-518E66B0AC4A}"/>
              </a:ext>
            </a:extLst>
          </p:cNvPr>
          <p:cNvSpPr txBox="1"/>
          <p:nvPr/>
        </p:nvSpPr>
        <p:spPr>
          <a:xfrm>
            <a:off x="757083" y="5342087"/>
            <a:ext cx="103828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Schick, Timo, and Hinrich Schütze. "Exploiting Cloze-Questions for Few-Shot Text Classification and Natural Language Inference." </a:t>
            </a:r>
            <a:r>
              <a:rPr lang="en-US" altLang="ko-KR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16th Conference of the European Chapter of the Association for Computational Linguistics: Main Volume</a:t>
            </a:r>
            <a:r>
              <a:rPr lang="en-US" altLang="ko-KR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</a:p>
          <a:p>
            <a:endParaRPr lang="en-US" altLang="ko-KR" sz="12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Schick, Timo, and Hinrich Schütze. "It’s Not Just Size That Matters: Small Language Models Are Also Few-Shot Learners." </a:t>
            </a:r>
            <a:r>
              <a:rPr lang="en-US" altLang="ko-KR" sz="12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2021 Conference of the North American Chapter of the Association for Computational Linguistics: Human Language Technologies</a:t>
            </a:r>
            <a:r>
              <a:rPr lang="en-US" altLang="ko-KR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</a:p>
          <a:p>
            <a:endParaRPr lang="en-US" altLang="ko-KR" sz="12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962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C6E74-E798-85E7-675C-642714047108}"/>
              </a:ext>
            </a:extLst>
          </p:cNvPr>
          <p:cNvSpPr txBox="1"/>
          <p:nvPr/>
        </p:nvSpPr>
        <p:spPr>
          <a:xfrm>
            <a:off x="1455269" y="1213019"/>
            <a:ext cx="9417867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>
                <a:solidFill>
                  <a:srgbClr val="212529"/>
                </a:solidFill>
                <a:effectLst/>
                <a:latin typeface="+mj-lt"/>
              </a:rPr>
              <a:t>Abstract</a:t>
            </a:r>
          </a:p>
          <a:p>
            <a:pPr algn="l"/>
            <a:endParaRPr lang="en-US" altLang="ko-KR" sz="1400" b="1" i="0">
              <a:solidFill>
                <a:srgbClr val="212529"/>
              </a:solidFill>
              <a:effectLst/>
              <a:latin typeface="+mj-lt"/>
            </a:endParaRPr>
          </a:p>
          <a:p>
            <a:pPr algn="just"/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When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scaled to hundreds of billions of parameters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, pretrained language models such as GPT-3 (Brown et al., 2020)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achieve remarkable few-shot performance.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 However, enormous amounts of compute are required for training and applying such big models, resulting in a large carbon footprint and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making it difficult for researchers and practitioners to use them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. We show that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performance similar to GPT-3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can be obtained with language models that are much “greener” in that their parameter count is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several orders of magnitude smaller.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This is achieved by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converting textual inputs into cloze questions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that contain a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task description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, combined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j-lt"/>
              </a:rPr>
              <a:t>with gradient-based optimization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j-lt"/>
              </a:rPr>
              <a:t>; exploiting unlabeled data gives further improvements. We identify key factors required for successful natural language understanding with small language models.</a:t>
            </a:r>
          </a:p>
          <a:p>
            <a:endParaRPr lang="en-US" altLang="ko-KR" sz="1400">
              <a:solidFill>
                <a:srgbClr val="212529"/>
              </a:solidFill>
              <a:latin typeface="+mj-lt"/>
            </a:endParaRPr>
          </a:p>
          <a:p>
            <a:endParaRPr lang="en-US" altLang="ko-KR" sz="1400">
              <a:solidFill>
                <a:srgbClr val="212529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GPT-3</a:t>
            </a:r>
            <a:r>
              <a:rPr lang="en-US" altLang="ko-KR" sz="1100">
                <a:latin typeface="+mj-lt"/>
              </a:rPr>
              <a:t>(1750</a:t>
            </a:r>
            <a:r>
              <a:rPr lang="ko-KR" altLang="en-US" sz="1100">
                <a:latin typeface="+mj-lt"/>
              </a:rPr>
              <a:t>억</a:t>
            </a:r>
            <a:r>
              <a:rPr lang="en-US" altLang="ko-KR" sz="1100">
                <a:latin typeface="+mj-lt"/>
              </a:rPr>
              <a:t>)</a:t>
            </a:r>
            <a:r>
              <a:rPr lang="ko-KR" altLang="en-US" sz="1400">
                <a:latin typeface="+mj-lt"/>
              </a:rPr>
              <a:t>같이 파라미터 수를 수천억 개로 확장하면 </a:t>
            </a:r>
            <a:r>
              <a:rPr lang="en-US" altLang="ko-KR" sz="1400">
                <a:latin typeface="+mj-lt"/>
              </a:rPr>
              <a:t>few-shot</a:t>
            </a:r>
            <a:r>
              <a:rPr lang="ko-KR" altLang="en-US" sz="1400">
                <a:latin typeface="+mj-lt"/>
              </a:rPr>
              <a:t> 성능이 매우 향상됨</a:t>
            </a:r>
            <a:r>
              <a:rPr lang="en-US" altLang="ko-KR" sz="140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But, </a:t>
            </a:r>
            <a:r>
              <a:rPr lang="ko-KR" altLang="en-US" sz="1400">
                <a:latin typeface="+mj-lt"/>
              </a:rPr>
              <a:t>큰 모델을 훈련하고 적용하기에는 엄청난 양의 컴퓨팅 필요 </a:t>
            </a:r>
            <a:r>
              <a:rPr lang="en-US" altLang="ko-KR" sz="1050">
                <a:latin typeface="+mj-lt"/>
              </a:rPr>
              <a:t>(</a:t>
            </a:r>
            <a:r>
              <a:rPr lang="ko-KR" altLang="en-US" sz="1050">
                <a:latin typeface="+mj-lt"/>
              </a:rPr>
              <a:t>학습비용 약 </a:t>
            </a:r>
            <a:r>
              <a:rPr lang="en-US" altLang="ko-KR" sz="1050">
                <a:latin typeface="+mj-lt"/>
              </a:rPr>
              <a:t>52</a:t>
            </a:r>
            <a:r>
              <a:rPr lang="ko-KR" altLang="en-US" sz="1050">
                <a:latin typeface="+mj-lt"/>
              </a:rPr>
              <a:t>억원</a:t>
            </a:r>
            <a:r>
              <a:rPr lang="en-US" altLang="ko-KR" sz="105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GPT-3</a:t>
            </a:r>
            <a:r>
              <a:rPr lang="ko-KR" altLang="en-US" sz="1400">
                <a:latin typeface="+mj-lt"/>
              </a:rPr>
              <a:t>와 유사한 성능인데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파라미터 수는 </a:t>
            </a:r>
            <a:r>
              <a:rPr lang="en-US" altLang="ko-KR" sz="1400">
                <a:latin typeface="+mj-lt"/>
              </a:rPr>
              <a:t>1/1000 </a:t>
            </a:r>
            <a:r>
              <a:rPr lang="ko-KR" altLang="en-US" sz="1400">
                <a:latin typeface="+mj-lt"/>
              </a:rPr>
              <a:t>수준</a:t>
            </a:r>
            <a:endParaRPr lang="en-US" altLang="ko-KR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How?   PET(Pattern Exploiting Training)</a:t>
            </a:r>
            <a:r>
              <a:rPr lang="ko-KR" altLang="en-US" sz="1400">
                <a:latin typeface="+mj-lt"/>
              </a:rPr>
              <a:t>라는 훈련 방식을 통해 달성함</a:t>
            </a:r>
            <a:r>
              <a:rPr lang="en-US" altLang="ko-KR" sz="1400">
                <a:latin typeface="+mj-lt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EAAA325-2D01-B556-C49D-7FF2E9ABA3E1}"/>
              </a:ext>
            </a:extLst>
          </p:cNvPr>
          <p:cNvSpPr/>
          <p:nvPr/>
        </p:nvSpPr>
        <p:spPr>
          <a:xfrm>
            <a:off x="908364" y="916231"/>
            <a:ext cx="10375271" cy="4861711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2D0C55-06CE-F2E3-629C-C1D9A08D73D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942354-CE30-7574-D892-3304B225B92A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</p:spTree>
    <p:extLst>
      <p:ext uri="{BB962C8B-B14F-4D97-AF65-F5344CB8AC3E}">
        <p14:creationId xmlns:p14="http://schemas.microsoft.com/office/powerpoint/2010/main" val="34792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41E1-01BC-B15E-093F-383F45045DC8}"/>
              </a:ext>
            </a:extLst>
          </p:cNvPr>
          <p:cNvSpPr txBox="1"/>
          <p:nvPr/>
        </p:nvSpPr>
        <p:spPr>
          <a:xfrm>
            <a:off x="471940" y="715224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What is Few-shot Learning?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452184-042D-81EF-23F2-5AA669FE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23" y="2160623"/>
            <a:ext cx="3648584" cy="27054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B7C869-0CBE-00A0-227C-B2023002A649}"/>
              </a:ext>
            </a:extLst>
          </p:cNvPr>
          <p:cNvSpPr txBox="1"/>
          <p:nvPr/>
        </p:nvSpPr>
        <p:spPr>
          <a:xfrm>
            <a:off x="7674981" y="486610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사진 속 동물은 무엇인가용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CB103-76AF-6B0A-BE6F-103157562B6A}"/>
              </a:ext>
            </a:extLst>
          </p:cNvPr>
          <p:cNvSpPr txBox="1"/>
          <p:nvPr/>
        </p:nvSpPr>
        <p:spPr>
          <a:xfrm>
            <a:off x="7491523" y="1791291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Query 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124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41E1-01BC-B15E-093F-383F45045DC8}"/>
              </a:ext>
            </a:extLst>
          </p:cNvPr>
          <p:cNvSpPr txBox="1"/>
          <p:nvPr/>
        </p:nvSpPr>
        <p:spPr>
          <a:xfrm>
            <a:off x="471940" y="715224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What is Few-shot Learning?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452184-042D-81EF-23F2-5AA669FE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23" y="2160623"/>
            <a:ext cx="3648584" cy="270547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B50DCF-864C-B5B9-170F-8958BAF847F7}"/>
              </a:ext>
            </a:extLst>
          </p:cNvPr>
          <p:cNvGrpSpPr/>
          <p:nvPr/>
        </p:nvGrpSpPr>
        <p:grpSpPr>
          <a:xfrm>
            <a:off x="562465" y="1453702"/>
            <a:ext cx="6319319" cy="4535781"/>
            <a:chOff x="562465" y="1245472"/>
            <a:chExt cx="6319319" cy="45357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519CA7-106B-83CD-3C74-07A66669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910" y="1417571"/>
              <a:ext cx="5944430" cy="419158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8A6886-4038-BD9F-21D5-9B9A45B8BD47}"/>
                </a:ext>
              </a:extLst>
            </p:cNvPr>
            <p:cNvSpPr/>
            <p:nvPr/>
          </p:nvSpPr>
          <p:spPr>
            <a:xfrm>
              <a:off x="562465" y="1245472"/>
              <a:ext cx="6319319" cy="4535781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B7C869-0CBE-00A0-227C-B2023002A649}"/>
              </a:ext>
            </a:extLst>
          </p:cNvPr>
          <p:cNvSpPr txBox="1"/>
          <p:nvPr/>
        </p:nvSpPr>
        <p:spPr>
          <a:xfrm>
            <a:off x="7674981" y="486610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사진 속 동물은 무엇인가용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5F9F-9E84-C0D3-CA29-8E1E8DAC62DB}"/>
              </a:ext>
            </a:extLst>
          </p:cNvPr>
          <p:cNvSpPr txBox="1"/>
          <p:nvPr/>
        </p:nvSpPr>
        <p:spPr>
          <a:xfrm>
            <a:off x="7491523" y="1791291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Query :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7609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41E1-01BC-B15E-093F-383F45045DC8}"/>
              </a:ext>
            </a:extLst>
          </p:cNvPr>
          <p:cNvSpPr txBox="1"/>
          <p:nvPr/>
        </p:nvSpPr>
        <p:spPr>
          <a:xfrm>
            <a:off x="471940" y="715224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What is Few-shot Learning?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452184-042D-81EF-23F2-5AA669FE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34" y="1925449"/>
            <a:ext cx="2342482" cy="173698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B50DCF-864C-B5B9-170F-8958BAF847F7}"/>
              </a:ext>
            </a:extLst>
          </p:cNvPr>
          <p:cNvGrpSpPr/>
          <p:nvPr/>
        </p:nvGrpSpPr>
        <p:grpSpPr>
          <a:xfrm>
            <a:off x="562466" y="1453703"/>
            <a:ext cx="4057160" cy="2699198"/>
            <a:chOff x="562465" y="1245472"/>
            <a:chExt cx="6319319" cy="45357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519CA7-106B-83CD-3C74-07A66669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910" y="1417571"/>
              <a:ext cx="5944430" cy="419158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8A6886-4038-BD9F-21D5-9B9A45B8BD47}"/>
                </a:ext>
              </a:extLst>
            </p:cNvPr>
            <p:cNvSpPr/>
            <p:nvPr/>
          </p:nvSpPr>
          <p:spPr>
            <a:xfrm>
              <a:off x="562465" y="1245472"/>
              <a:ext cx="6319319" cy="4535781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B7C869-0CBE-00A0-227C-B2023002A649}"/>
              </a:ext>
            </a:extLst>
          </p:cNvPr>
          <p:cNvSpPr txBox="1"/>
          <p:nvPr/>
        </p:nvSpPr>
        <p:spPr>
          <a:xfrm>
            <a:off x="8115634" y="3639350"/>
            <a:ext cx="210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이 사진 속 동물은 무엇인가용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5F9F-9E84-C0D3-CA29-8E1E8DAC62DB}"/>
              </a:ext>
            </a:extLst>
          </p:cNvPr>
          <p:cNvSpPr txBox="1"/>
          <p:nvPr/>
        </p:nvSpPr>
        <p:spPr>
          <a:xfrm>
            <a:off x="8115635" y="1556117"/>
            <a:ext cx="641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Query :</a:t>
            </a:r>
            <a:endParaRPr lang="ko-KR" altLang="en-US" sz="1050" b="1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A6C4A7-7FC5-2A06-AB4D-579531BE7F6D}"/>
              </a:ext>
            </a:extLst>
          </p:cNvPr>
          <p:cNvSpPr/>
          <p:nvPr/>
        </p:nvSpPr>
        <p:spPr>
          <a:xfrm>
            <a:off x="5715000" y="2428875"/>
            <a:ext cx="1400175" cy="62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CC383-D759-9F5D-5F84-AD1027B25273}"/>
              </a:ext>
            </a:extLst>
          </p:cNvPr>
          <p:cNvSpPr txBox="1"/>
          <p:nvPr/>
        </p:nvSpPr>
        <p:spPr>
          <a:xfrm>
            <a:off x="5219700" y="1883722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인공지능이 학습하려면</a:t>
            </a:r>
            <a:r>
              <a:rPr lang="en-US" altLang="ko-KR" sz="1400"/>
              <a:t>?</a:t>
            </a:r>
            <a:endParaRPr lang="ko-KR" altLang="en-US" sz="14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3E5BE-7FBB-7967-AAB0-3C9946E5B90C}"/>
              </a:ext>
            </a:extLst>
          </p:cNvPr>
          <p:cNvGrpSpPr/>
          <p:nvPr/>
        </p:nvGrpSpPr>
        <p:grpSpPr>
          <a:xfrm>
            <a:off x="1571624" y="4264837"/>
            <a:ext cx="85726" cy="590547"/>
            <a:chOff x="1733549" y="4362450"/>
            <a:chExt cx="85726" cy="590547"/>
          </a:xfrm>
          <a:solidFill>
            <a:srgbClr val="C00000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8A9CBDC-A1D9-F60D-2258-916D28CA07CC}"/>
                </a:ext>
              </a:extLst>
            </p:cNvPr>
            <p:cNvSpPr/>
            <p:nvPr/>
          </p:nvSpPr>
          <p:spPr>
            <a:xfrm>
              <a:off x="1733550" y="4362450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4861B27-72B3-06BE-9D2B-ACF42DE96D71}"/>
                </a:ext>
              </a:extLst>
            </p:cNvPr>
            <p:cNvSpPr/>
            <p:nvPr/>
          </p:nvSpPr>
          <p:spPr>
            <a:xfrm>
              <a:off x="1733550" y="4614861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0A3F5CA-7A02-95BD-9AA5-95CB7D5A94A0}"/>
                </a:ext>
              </a:extLst>
            </p:cNvPr>
            <p:cNvSpPr/>
            <p:nvPr/>
          </p:nvSpPr>
          <p:spPr>
            <a:xfrm>
              <a:off x="1733549" y="4867272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077195-73BE-A72A-9D2C-E60B1D2603AE}"/>
              </a:ext>
            </a:extLst>
          </p:cNvPr>
          <p:cNvGrpSpPr/>
          <p:nvPr/>
        </p:nvGrpSpPr>
        <p:grpSpPr>
          <a:xfrm>
            <a:off x="3636399" y="4249567"/>
            <a:ext cx="85726" cy="590547"/>
            <a:chOff x="1733549" y="4362450"/>
            <a:chExt cx="85726" cy="590547"/>
          </a:xfrm>
          <a:solidFill>
            <a:srgbClr val="C00000"/>
          </a:solidFill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2E74F-66C7-F73C-45D9-50D0609DE6DD}"/>
                </a:ext>
              </a:extLst>
            </p:cNvPr>
            <p:cNvSpPr/>
            <p:nvPr/>
          </p:nvSpPr>
          <p:spPr>
            <a:xfrm>
              <a:off x="1733550" y="4362450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CDC6497-3014-9015-7FDE-490E3D4F0F94}"/>
                </a:ext>
              </a:extLst>
            </p:cNvPr>
            <p:cNvSpPr/>
            <p:nvPr/>
          </p:nvSpPr>
          <p:spPr>
            <a:xfrm>
              <a:off x="1733550" y="4614861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C0808E2-F670-351C-6A25-97F10E1E15EB}"/>
                </a:ext>
              </a:extLst>
            </p:cNvPr>
            <p:cNvSpPr/>
            <p:nvPr/>
          </p:nvSpPr>
          <p:spPr>
            <a:xfrm>
              <a:off x="1733549" y="4867272"/>
              <a:ext cx="85725" cy="857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D4B8BBF-78AA-FB70-3DDE-3723AB61C447}"/>
              </a:ext>
            </a:extLst>
          </p:cNvPr>
          <p:cNvSpPr txBox="1"/>
          <p:nvPr/>
        </p:nvSpPr>
        <p:spPr>
          <a:xfrm>
            <a:off x="4073710" y="4501560"/>
            <a:ext cx="5331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각각의 동물 데이터를 </a:t>
            </a:r>
            <a:r>
              <a:rPr lang="en-US" altLang="ko-KR" sz="1600"/>
              <a:t>1,000</a:t>
            </a:r>
            <a:r>
              <a:rPr lang="ko-KR" altLang="en-US" sz="1600"/>
              <a:t>장씩 학습 후</a:t>
            </a:r>
            <a:r>
              <a:rPr lang="en-US" altLang="ko-KR" sz="1600"/>
              <a:t>, Classification?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6241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41E1-01BC-B15E-093F-383F45045DC8}"/>
              </a:ext>
            </a:extLst>
          </p:cNvPr>
          <p:cNvSpPr txBox="1"/>
          <p:nvPr/>
        </p:nvSpPr>
        <p:spPr>
          <a:xfrm>
            <a:off x="471940" y="715224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What is Few-shot Learning?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452184-042D-81EF-23F2-5AA669FE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34" y="1925449"/>
            <a:ext cx="2342482" cy="173698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B50DCF-864C-B5B9-170F-8958BAF847F7}"/>
              </a:ext>
            </a:extLst>
          </p:cNvPr>
          <p:cNvGrpSpPr/>
          <p:nvPr/>
        </p:nvGrpSpPr>
        <p:grpSpPr>
          <a:xfrm>
            <a:off x="562466" y="1453703"/>
            <a:ext cx="4057160" cy="2699198"/>
            <a:chOff x="562465" y="1245472"/>
            <a:chExt cx="6319319" cy="45357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519CA7-106B-83CD-3C74-07A66669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910" y="1417571"/>
              <a:ext cx="5944430" cy="4191585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98A6886-4038-BD9F-21D5-9B9A45B8BD47}"/>
                </a:ext>
              </a:extLst>
            </p:cNvPr>
            <p:cNvSpPr/>
            <p:nvPr/>
          </p:nvSpPr>
          <p:spPr>
            <a:xfrm>
              <a:off x="562465" y="1245472"/>
              <a:ext cx="6319319" cy="4535781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B7C869-0CBE-00A0-227C-B2023002A649}"/>
              </a:ext>
            </a:extLst>
          </p:cNvPr>
          <p:cNvSpPr txBox="1"/>
          <p:nvPr/>
        </p:nvSpPr>
        <p:spPr>
          <a:xfrm>
            <a:off x="8115634" y="3639350"/>
            <a:ext cx="210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이 사진 속 동물은 무엇인가용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5F9F-9E84-C0D3-CA29-8E1E8DAC62DB}"/>
              </a:ext>
            </a:extLst>
          </p:cNvPr>
          <p:cNvSpPr txBox="1"/>
          <p:nvPr/>
        </p:nvSpPr>
        <p:spPr>
          <a:xfrm>
            <a:off x="8115635" y="1556117"/>
            <a:ext cx="641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Query :</a:t>
            </a:r>
            <a:endParaRPr lang="ko-KR" altLang="en-US" sz="1050" b="1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A6C4A7-7FC5-2A06-AB4D-579531BE7F6D}"/>
              </a:ext>
            </a:extLst>
          </p:cNvPr>
          <p:cNvSpPr/>
          <p:nvPr/>
        </p:nvSpPr>
        <p:spPr>
          <a:xfrm>
            <a:off x="5715000" y="2428875"/>
            <a:ext cx="1400175" cy="628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CC383-D759-9F5D-5F84-AD1027B25273}"/>
              </a:ext>
            </a:extLst>
          </p:cNvPr>
          <p:cNvSpPr txBox="1"/>
          <p:nvPr/>
        </p:nvSpPr>
        <p:spPr>
          <a:xfrm>
            <a:off x="5829300" y="193679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사람은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FD042-B775-B195-FECF-C65641986CF2}"/>
              </a:ext>
            </a:extLst>
          </p:cNvPr>
          <p:cNvSpPr txBox="1"/>
          <p:nvPr/>
        </p:nvSpPr>
        <p:spPr>
          <a:xfrm>
            <a:off x="5223364" y="330262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구분하는 법을 배움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EF41F7E-95A4-2B13-431A-49E44AD7DDA2}"/>
              </a:ext>
            </a:extLst>
          </p:cNvPr>
          <p:cNvSpPr/>
          <p:nvPr/>
        </p:nvSpPr>
        <p:spPr>
          <a:xfrm>
            <a:off x="781050" y="981075"/>
            <a:ext cx="1724026" cy="39969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18370C-FC36-EF96-B720-E3E534545E37}"/>
              </a:ext>
            </a:extLst>
          </p:cNvPr>
          <p:cNvSpPr/>
          <p:nvPr/>
        </p:nvSpPr>
        <p:spPr>
          <a:xfrm>
            <a:off x="2774543" y="977533"/>
            <a:ext cx="1724026" cy="39969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83D62-C191-1CD2-2A2B-A7B9775A97C6}"/>
              </a:ext>
            </a:extLst>
          </p:cNvPr>
          <p:cNvSpPr txBox="1"/>
          <p:nvPr/>
        </p:nvSpPr>
        <p:spPr>
          <a:xfrm>
            <a:off x="1643063" y="5692259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구분을 하는 방법을 배우는 것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4EA6A8-25DB-B9C1-F73C-59029A1E43D8}"/>
              </a:ext>
            </a:extLst>
          </p:cNvPr>
          <p:cNvCxnSpPr>
            <a:stCxn id="5" idx="3"/>
          </p:cNvCxnSpPr>
          <p:nvPr/>
        </p:nvCxnSpPr>
        <p:spPr>
          <a:xfrm>
            <a:off x="5006484" y="5876925"/>
            <a:ext cx="822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4C473C-1B54-567D-61AE-94F36D11C196}"/>
              </a:ext>
            </a:extLst>
          </p:cNvPr>
          <p:cNvSpPr txBox="1"/>
          <p:nvPr/>
        </p:nvSpPr>
        <p:spPr>
          <a:xfrm>
            <a:off x="6029325" y="5692259"/>
            <a:ext cx="415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Meta Learning </a:t>
            </a:r>
            <a:r>
              <a:rPr lang="en-US" altLang="ko-KR" sz="2000"/>
              <a:t>(=</a:t>
            </a:r>
            <a:r>
              <a:rPr lang="en-US" altLang="ko-KR" sz="2000" b="1"/>
              <a:t>Learn to Learn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5012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41E1-01BC-B15E-093F-383F45045DC8}"/>
              </a:ext>
            </a:extLst>
          </p:cNvPr>
          <p:cNvSpPr txBox="1"/>
          <p:nvPr/>
        </p:nvSpPr>
        <p:spPr>
          <a:xfrm>
            <a:off x="471940" y="715224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What is Few-shot Learning?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0E4BA5-08E2-073A-7357-11E108CF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281306"/>
            <a:ext cx="8905873" cy="38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6899FF-9A18-7E7F-9612-5A2FEDCF657B}"/>
              </a:ext>
            </a:extLst>
          </p:cNvPr>
          <p:cNvSpPr txBox="1"/>
          <p:nvPr/>
        </p:nvSpPr>
        <p:spPr>
          <a:xfrm>
            <a:off x="1971675" y="515907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Meta-Learning in Neural Networks: A Survey</a:t>
            </a:r>
            <a:r>
              <a:rPr lang="en-US" altLang="ko-KR" sz="11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 (2020, T Hospedales)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AB2D-429D-4067-AD32-ADE9BB53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41E1-01BC-B15E-093F-383F45045DC8}"/>
              </a:ext>
            </a:extLst>
          </p:cNvPr>
          <p:cNvSpPr txBox="1"/>
          <p:nvPr/>
        </p:nvSpPr>
        <p:spPr>
          <a:xfrm>
            <a:off x="471940" y="715224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What is Few-shot Learning?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EE5C9-A8EE-9E5E-C46A-DACB7535444A}"/>
              </a:ext>
            </a:extLst>
          </p:cNvPr>
          <p:cNvCxnSpPr>
            <a:cxnSpLocks/>
          </p:cNvCxnSpPr>
          <p:nvPr/>
        </p:nvCxnSpPr>
        <p:spPr>
          <a:xfrm>
            <a:off x="631530" y="418422"/>
            <a:ext cx="10928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B82D62-6A2B-52E8-0008-8E9DAA649802}"/>
              </a:ext>
            </a:extLst>
          </p:cNvPr>
          <p:cNvSpPr txBox="1"/>
          <p:nvPr/>
        </p:nvSpPr>
        <p:spPr>
          <a:xfrm>
            <a:off x="6518094" y="119141"/>
            <a:ext cx="5595443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It’s Not Just Size That Matters: Small Language Models Are Also Few-Shot Learners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0A9DF8-E965-1FC7-3E32-2255A8D71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 t="-748" r="-614" b="748"/>
          <a:stretch/>
        </p:blipFill>
        <p:spPr bwMode="auto">
          <a:xfrm>
            <a:off x="616264" y="2036956"/>
            <a:ext cx="3961494" cy="23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2B47E2-BF90-7C8B-897A-53CF7FBE32F5}"/>
              </a:ext>
            </a:extLst>
          </p:cNvPr>
          <p:cNvSpPr txBox="1"/>
          <p:nvPr/>
        </p:nvSpPr>
        <p:spPr>
          <a:xfrm>
            <a:off x="948735" y="1493895"/>
            <a:ext cx="262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Supervised Learning</a:t>
            </a:r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D4A5962-E651-D377-C536-1FB7335A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03" y="2096930"/>
            <a:ext cx="4343517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0E647C-5314-E343-C65B-4384929745E2}"/>
              </a:ext>
            </a:extLst>
          </p:cNvPr>
          <p:cNvSpPr txBox="1"/>
          <p:nvPr/>
        </p:nvSpPr>
        <p:spPr>
          <a:xfrm>
            <a:off x="4676562" y="1512945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Transfer Learning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35A570-11D4-C286-EEB9-1749AFFB5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7980" y="1998856"/>
            <a:ext cx="3590144" cy="22438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79D945-F0F2-9B4C-743B-5BD61777F809}"/>
              </a:ext>
            </a:extLst>
          </p:cNvPr>
          <p:cNvSpPr/>
          <p:nvPr/>
        </p:nvSpPr>
        <p:spPr>
          <a:xfrm>
            <a:off x="458649" y="1504951"/>
            <a:ext cx="3407800" cy="301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9019DE-E9BE-2485-869F-4D7B72F8E2BC}"/>
              </a:ext>
            </a:extLst>
          </p:cNvPr>
          <p:cNvSpPr/>
          <p:nvPr/>
        </p:nvSpPr>
        <p:spPr>
          <a:xfrm>
            <a:off x="3969074" y="1504951"/>
            <a:ext cx="3662876" cy="301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AD4771-B9D7-AE07-C48C-6D8B0615B0D5}"/>
              </a:ext>
            </a:extLst>
          </p:cNvPr>
          <p:cNvSpPr/>
          <p:nvPr/>
        </p:nvSpPr>
        <p:spPr>
          <a:xfrm>
            <a:off x="7869037" y="1504950"/>
            <a:ext cx="3662876" cy="301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BC2C0-C615-71AC-34C5-F41409E415A6}"/>
              </a:ext>
            </a:extLst>
          </p:cNvPr>
          <p:cNvSpPr txBox="1"/>
          <p:nvPr/>
        </p:nvSpPr>
        <p:spPr>
          <a:xfrm>
            <a:off x="8509850" y="1520326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Meta Learning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8BA043C-C2C4-ADCE-6A3F-813326133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537" y="4633574"/>
            <a:ext cx="4288526" cy="120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1762</Words>
  <Application>Microsoft Office PowerPoint</Application>
  <PresentationFormat>와이드스크린</PresentationFormat>
  <Paragraphs>304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AppleSDGothicNeo</vt:lpstr>
      <vt:lpstr>-apple-system</vt:lpstr>
      <vt:lpstr>Noto Sans Demilight</vt:lpstr>
      <vt:lpstr>맑은 고딕</vt:lpstr>
      <vt:lpstr>Arial</vt:lpstr>
      <vt:lpstr>Cambria Math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LeeKihoon</cp:lastModifiedBy>
  <cp:revision>164</cp:revision>
  <dcterms:created xsi:type="dcterms:W3CDTF">2022-06-27T12:29:23Z</dcterms:created>
  <dcterms:modified xsi:type="dcterms:W3CDTF">2022-06-30T15:25:16Z</dcterms:modified>
</cp:coreProperties>
</file>