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0" r:id="rId3"/>
    <p:sldId id="287" r:id="rId4"/>
    <p:sldId id="288" r:id="rId5"/>
    <p:sldId id="289" r:id="rId6"/>
    <p:sldId id="290" r:id="rId7"/>
    <p:sldId id="291" r:id="rId8"/>
    <p:sldId id="295" r:id="rId9"/>
    <p:sldId id="282" r:id="rId10"/>
    <p:sldId id="292" r:id="rId11"/>
    <p:sldId id="29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99B1"/>
    <a:srgbClr val="6075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51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7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2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4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9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6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14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3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8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B52D8-023D-4E81-9586-9D518643AACE}"/>
              </a:ext>
            </a:extLst>
          </p:cNvPr>
          <p:cNvSpPr txBox="1"/>
          <p:nvPr/>
        </p:nvSpPr>
        <p:spPr>
          <a:xfrm>
            <a:off x="282189" y="2602403"/>
            <a:ext cx="3250720" cy="328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u="sng" dirty="0">
                <a:solidFill>
                  <a:srgbClr val="C5A48D"/>
                </a:solidFill>
              </a:rPr>
              <a:t>Linear</a:t>
            </a:r>
            <a:r>
              <a:rPr lang="ko-KR" altLang="en-US" sz="1400" b="1" u="sng" dirty="0">
                <a:solidFill>
                  <a:srgbClr val="C5A48D"/>
                </a:solidFill>
              </a:rPr>
              <a:t> </a:t>
            </a:r>
            <a:r>
              <a:rPr lang="en-US" altLang="ko-KR" sz="1400" b="1" u="sng" dirty="0">
                <a:solidFill>
                  <a:srgbClr val="C5A48D"/>
                </a:solidFill>
              </a:rPr>
              <a:t>Neural Networks/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u="sng" dirty="0">
                <a:solidFill>
                  <a:srgbClr val="C5A48D"/>
                </a:solidFill>
              </a:rPr>
              <a:t>LeeSaeBom</a:t>
            </a:r>
          </a:p>
          <a:p>
            <a:pPr algn="ctr">
              <a:lnSpc>
                <a:spcPct val="150000"/>
              </a:lnSpc>
            </a:pPr>
            <a:endParaRPr lang="en-US" altLang="ko-KR" sz="1400" b="1" u="sng" dirty="0">
              <a:solidFill>
                <a:srgbClr val="C5A48D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b="1" u="sng" dirty="0">
              <a:solidFill>
                <a:srgbClr val="C5A48D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b="1" u="sng" dirty="0">
              <a:solidFill>
                <a:srgbClr val="C5A48D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b="1" u="sng" dirty="0">
              <a:solidFill>
                <a:srgbClr val="C5A48D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b="1" u="sng" dirty="0">
              <a:solidFill>
                <a:srgbClr val="C5A48D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b="1" u="sng" dirty="0">
              <a:solidFill>
                <a:srgbClr val="C5A48D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i="1" dirty="0">
                <a:solidFill>
                  <a:schemeClr val="bg1"/>
                </a:solidFill>
                <a:cs typeface="Aharoni" panose="02010803020104030203" pitchFamily="2" charset="-79"/>
              </a:rPr>
              <a:t>Linear Regression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i="1" dirty="0" err="1">
                <a:solidFill>
                  <a:schemeClr val="bg1"/>
                </a:solidFill>
                <a:cs typeface="Aharoni" panose="02010803020104030203" pitchFamily="2" charset="-79"/>
              </a:rPr>
              <a:t>Softmax</a:t>
            </a:r>
            <a:r>
              <a:rPr lang="en-US" altLang="ko-KR" sz="1400" b="1" i="1" dirty="0">
                <a:solidFill>
                  <a:schemeClr val="bg1"/>
                </a:solidFill>
                <a:cs typeface="Aharoni" panose="02010803020104030203" pitchFamily="2" charset="-79"/>
              </a:rPr>
              <a:t> Regression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BD16B41-F7FD-471B-9BA2-685E4CBA434D}"/>
              </a:ext>
            </a:extLst>
          </p:cNvPr>
          <p:cNvSpPr/>
          <p:nvPr/>
        </p:nvSpPr>
        <p:spPr>
          <a:xfrm>
            <a:off x="1286356" y="1364447"/>
            <a:ext cx="1080000" cy="108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E8AEC4A-6DC8-4C3B-A5BF-A32693A6AD71}"/>
              </a:ext>
            </a:extLst>
          </p:cNvPr>
          <p:cNvGrpSpPr/>
          <p:nvPr/>
        </p:nvGrpSpPr>
        <p:grpSpPr>
          <a:xfrm>
            <a:off x="4166007" y="650059"/>
            <a:ext cx="5659637" cy="2508777"/>
            <a:chOff x="4706334" y="1714088"/>
            <a:chExt cx="5659637" cy="250877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EA19975-759C-41E4-BE94-5BF7C5E983E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334" y="1714088"/>
              <a:ext cx="5659637" cy="25087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3F20A7C-65C8-4325-83F7-99B54500B6C6}"/>
                </a:ext>
              </a:extLst>
            </p:cNvPr>
            <p:cNvSpPr/>
            <p:nvPr/>
          </p:nvSpPr>
          <p:spPr>
            <a:xfrm>
              <a:off x="5372955" y="1959895"/>
              <a:ext cx="4145117" cy="1877437"/>
            </a:xfrm>
            <a:prstGeom prst="rect">
              <a:avLst/>
            </a:prstGeom>
            <a:solidFill>
              <a:srgbClr val="536580"/>
            </a:solidFill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4400" b="1" kern="0" dirty="0">
                  <a:solidFill>
                    <a:prstClr val="white"/>
                  </a:solidFill>
                </a:rPr>
                <a:t>Dive into</a:t>
              </a:r>
            </a:p>
            <a:p>
              <a:pPr latinLnBrk="0">
                <a:defRPr/>
              </a:pPr>
              <a:r>
                <a:rPr lang="en-US" altLang="ko-KR" sz="4400" b="1" kern="0" dirty="0">
                  <a:solidFill>
                    <a:prstClr val="white"/>
                  </a:solidFill>
                </a:rPr>
                <a:t>Deep Learning</a:t>
              </a:r>
            </a:p>
            <a:p>
              <a:r>
                <a:rPr lang="en-US" altLang="ko-Kore-KR" sz="2800" kern="0" dirty="0">
                  <a:solidFill>
                    <a:srgbClr val="8899B2"/>
                  </a:solidFill>
                </a:rPr>
                <a:t>Linear Neural Networks</a:t>
              </a:r>
              <a:endParaRPr lang="en" altLang="ko-Kore-KR" sz="2800" dirty="0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DD2AA2A4-A1CC-46C6-8DAB-77EA480BB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628" y="3699165"/>
            <a:ext cx="5924041" cy="250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95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535DB6-28AA-48ED-851C-7BC2F42305F8}"/>
              </a:ext>
            </a:extLst>
          </p:cNvPr>
          <p:cNvSpPr/>
          <p:nvPr/>
        </p:nvSpPr>
        <p:spPr>
          <a:xfrm>
            <a:off x="4273138" y="1965679"/>
            <a:ext cx="4200842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8899B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259187B-C0AF-4578-AC57-19F11BB30B48}"/>
              </a:ext>
            </a:extLst>
          </p:cNvPr>
          <p:cNvGrpSpPr/>
          <p:nvPr/>
        </p:nvGrpSpPr>
        <p:grpSpPr>
          <a:xfrm>
            <a:off x="290218" y="498696"/>
            <a:ext cx="3091942" cy="6002772"/>
            <a:chOff x="521146" y="458243"/>
            <a:chExt cx="3288660" cy="397015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0DD2AF6-F00B-4EA9-A2FE-47A06139CC74}"/>
                </a:ext>
              </a:extLst>
            </p:cNvPr>
            <p:cNvSpPr/>
            <p:nvPr/>
          </p:nvSpPr>
          <p:spPr>
            <a:xfrm>
              <a:off x="521146" y="458243"/>
              <a:ext cx="2885885" cy="13428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Dive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into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Deep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Learning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Linear Neural Networks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E1DEFD-F5FF-46BE-B285-CA62DD7A234C}"/>
                </a:ext>
              </a:extLst>
            </p:cNvPr>
            <p:cNvSpPr txBox="1"/>
            <p:nvPr/>
          </p:nvSpPr>
          <p:spPr>
            <a:xfrm>
              <a:off x="521147" y="3800475"/>
              <a:ext cx="3288659" cy="627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8899B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Linear Regression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Softmax</a:t>
              </a: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 Regression</a:t>
              </a:r>
            </a:p>
          </p:txBody>
        </p:sp>
      </p:grp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E816B5CD-69B2-4E29-8921-13AC4729F547}"/>
              </a:ext>
            </a:extLst>
          </p:cNvPr>
          <p:cNvSpPr/>
          <p:nvPr/>
        </p:nvSpPr>
        <p:spPr>
          <a:xfrm rot="16200000">
            <a:off x="8003316" y="5188808"/>
            <a:ext cx="300955" cy="374526"/>
          </a:xfrm>
          <a:prstGeom prst="downArrow">
            <a:avLst>
              <a:gd name="adj1" fmla="val 50000"/>
              <a:gd name="adj2" fmla="val 54106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3FBE6A-A116-4363-B75B-2B06FDCBD88A}"/>
                  </a:ext>
                </a:extLst>
              </p:cNvPr>
              <p:cNvSpPr txBox="1"/>
              <p:nvPr/>
            </p:nvSpPr>
            <p:spPr>
              <a:xfrm>
                <a:off x="5371492" y="5105210"/>
                <a:ext cx="5939131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[ -</a:t>
                </a:r>
                <a14:m>
                  <m:oMath xmlns:m="http://schemas.openxmlformats.org/officeDocument/2006/math">
                    <m:r>
                      <a:rPr lang="en-US" altLang="ko-KR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ko-KR" altLang="en-US" b="1" dirty="0">
                    <a:solidFill>
                      <a:schemeClr val="bg1"/>
                    </a:solidFill>
                  </a:rPr>
                  <a:t>  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to  +</a:t>
                </a:r>
                <a14:m>
                  <m:oMath xmlns:m="http://schemas.openxmlformats.org/officeDocument/2006/math">
                    <m:r>
                      <a:rPr lang="en-US" altLang="ko-KR" sz="2400" b="1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ko-KR" altLang="en-US" b="1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]                          [ 0   to  1.0 ]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3FBE6A-A116-4363-B75B-2B06FDCBD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492" y="5105210"/>
                <a:ext cx="5939131" cy="453137"/>
              </a:xfrm>
              <a:prstGeom prst="rect">
                <a:avLst/>
              </a:prstGeom>
              <a:blipFill>
                <a:blip r:embed="rId2"/>
                <a:stretch>
                  <a:fillRect l="-821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EEAD837-96EE-4974-B147-B237FB73C300}"/>
              </a:ext>
            </a:extLst>
          </p:cNvPr>
          <p:cNvSpPr txBox="1"/>
          <p:nvPr/>
        </p:nvSpPr>
        <p:spPr>
          <a:xfrm>
            <a:off x="5400930" y="5944523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        logit                                  probability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AEBD82AF-A361-4A8D-9CEF-4D8DDF19B9C9}"/>
              </a:ext>
            </a:extLst>
          </p:cNvPr>
          <p:cNvSpPr/>
          <p:nvPr/>
        </p:nvSpPr>
        <p:spPr>
          <a:xfrm rot="16200000">
            <a:off x="8008716" y="5941925"/>
            <a:ext cx="300955" cy="374526"/>
          </a:xfrm>
          <a:prstGeom prst="downArrow">
            <a:avLst>
              <a:gd name="adj1" fmla="val 50000"/>
              <a:gd name="adj2" fmla="val 54106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261115-88B4-4108-86E9-EBBCD96D6F58}"/>
              </a:ext>
            </a:extLst>
          </p:cNvPr>
          <p:cNvSpPr/>
          <p:nvPr/>
        </p:nvSpPr>
        <p:spPr>
          <a:xfrm>
            <a:off x="4140216" y="388971"/>
            <a:ext cx="4200842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8899B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7BD5C7-DBDA-479A-B3BF-58C908819A46}"/>
                  </a:ext>
                </a:extLst>
              </p:cNvPr>
              <p:cNvSpPr txBox="1"/>
              <p:nvPr/>
            </p:nvSpPr>
            <p:spPr>
              <a:xfrm>
                <a:off x="3929895" y="125744"/>
                <a:ext cx="8073269" cy="11259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2000" b="1" i="1" dirty="0">
                    <a:solidFill>
                      <a:prstClr val="white"/>
                    </a:solidFill>
                    <a:latin typeface="맑은 고딕" panose="020F0502020204030204"/>
                    <a:ea typeface="맑은 고딕" panose="020B0503020000020004" pitchFamily="50" charset="-127"/>
                    <a:cs typeface="Aharoni" panose="02010803020104030203" pitchFamily="2" charset="-79"/>
                  </a:rPr>
                  <a:t>Logit  :  </a:t>
                </a:r>
                <a:r>
                  <a:rPr lang="en-US" altLang="ko-KR" sz="2000" b="1" dirty="0">
                    <a:solidFill>
                      <a:prstClr val="white"/>
                    </a:solidFill>
                    <a:latin typeface="맑은 고딕" panose="020F0502020204030204"/>
                    <a:ea typeface="맑은 고딕" panose="020B0503020000020004" pitchFamily="50" charset="-127"/>
                    <a:cs typeface="Aharoni" panose="02010803020104030203" pitchFamily="2" charset="-79"/>
                  </a:rPr>
                  <a:t>[0,1]</a:t>
                </a:r>
                <a:r>
                  <a:rPr lang="ko-KR" altLang="en-US" sz="2000" b="1" dirty="0">
                    <a:solidFill>
                      <a:prstClr val="white"/>
                    </a:solidFill>
                    <a:latin typeface="맑은 고딕" panose="020F0502020204030204"/>
                    <a:ea typeface="맑은 고딕" panose="020B0503020000020004" pitchFamily="50" charset="-127"/>
                    <a:cs typeface="Aharoni" panose="02010803020104030203" pitchFamily="2" charset="-79"/>
                  </a:rPr>
                  <a:t> 범위인 확률을 </a:t>
                </a:r>
                <a:r>
                  <a:rPr lang="en-US" altLang="ko-KR" sz="2000" b="1" dirty="0">
                    <a:solidFill>
                      <a:prstClr val="white"/>
                    </a:solidFill>
                    <a:latin typeface="맑은 고딕" panose="020F0502020204030204"/>
                    <a:ea typeface="맑은 고딕" panose="020B0503020000020004" pitchFamily="50" charset="-127"/>
                    <a:cs typeface="Aharoni" panose="02010803020104030203" pitchFamily="2" charset="-79"/>
                  </a:rPr>
                  <a:t>[-</a:t>
                </a:r>
                <a14:m>
                  <m:oMath xmlns:m="http://schemas.openxmlformats.org/officeDocument/2006/math">
                    <m:r>
                      <a:rPr lang="en-US" altLang="ko-KR" sz="28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kumimoji="0" lang="en-US" altLang="ko-KR" sz="20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Aharoni" panose="02010803020104030203" pitchFamily="2" charset="-79"/>
                  </a:rPr>
                  <a:t> , </a:t>
                </a:r>
                <a14:m>
                  <m:oMath xmlns:m="http://schemas.openxmlformats.org/officeDocument/2006/math">
                    <m:r>
                      <a:rPr lang="en-US" altLang="ko-KR" sz="2800" b="1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kumimoji="0" lang="en-US" altLang="ko-KR" sz="20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Aharoni" panose="02010803020104030203" pitchFamily="2" charset="-79"/>
                  </a:rPr>
                  <a:t>] </a:t>
                </a:r>
                <a:r>
                  <a:rPr kumimoji="0" lang="ko-KR" alt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Aharoni" panose="02010803020104030203" pitchFamily="2" charset="-79"/>
                  </a:rPr>
                  <a:t>범위로 넓히는 특성</a:t>
                </a:r>
                <a:endParaRPr kumimoji="0" lang="en-US" altLang="ko-KR" sz="2000" b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ko-KR" sz="2000" b="1" dirty="0">
                    <a:solidFill>
                      <a:prstClr val="white"/>
                    </a:solidFill>
                    <a:latin typeface="맑은 고딕" panose="020F0502020204030204"/>
                    <a:ea typeface="맑은 고딕" panose="020B0503020000020004" pitchFamily="50" charset="-127"/>
                    <a:cs typeface="Aharoni" panose="02010803020104030203" pitchFamily="2" charset="-79"/>
                  </a:rPr>
                  <a:t>   -&gt; Logit</a:t>
                </a:r>
                <a:r>
                  <a:rPr lang="ko-KR" altLang="en-US" sz="2000" b="1" dirty="0">
                    <a:solidFill>
                      <a:prstClr val="white"/>
                    </a:solidFill>
                    <a:latin typeface="맑은 고딕" panose="020F0502020204030204"/>
                    <a:ea typeface="맑은 고딕" panose="020B0503020000020004" pitchFamily="50" charset="-127"/>
                    <a:cs typeface="Aharoni" panose="02010803020104030203" pitchFamily="2" charset="-79"/>
                  </a:rPr>
                  <a:t>을 이용하여 </a:t>
                </a:r>
                <a:r>
                  <a:rPr lang="en-US" altLang="ko-KR" sz="2000" b="1" dirty="0" err="1">
                    <a:solidFill>
                      <a:prstClr val="white"/>
                    </a:solidFill>
                    <a:latin typeface="맑은 고딕" panose="020F0502020204030204"/>
                    <a:ea typeface="맑은 고딕" panose="020B0503020000020004" pitchFamily="50" charset="-127"/>
                    <a:cs typeface="Aharoni" panose="02010803020104030203" pitchFamily="2" charset="-79"/>
                  </a:rPr>
                  <a:t>softmax</a:t>
                </a:r>
                <a:r>
                  <a:rPr lang="ko-KR" altLang="en-US" sz="2000" b="1" dirty="0">
                    <a:solidFill>
                      <a:prstClr val="white"/>
                    </a:solidFill>
                    <a:latin typeface="맑은 고딕" panose="020F0502020204030204"/>
                    <a:ea typeface="맑은 고딕" panose="020B0503020000020004" pitchFamily="50" charset="-127"/>
                    <a:cs typeface="Aharoni" panose="02010803020104030203" pitchFamily="2" charset="-79"/>
                  </a:rPr>
                  <a:t>를 구할 수 있음</a:t>
                </a:r>
                <a:endParaRPr kumimoji="0" lang="en-US" altLang="ko-KR" sz="2000" b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7BD5C7-DBDA-479A-B3BF-58C908819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895" y="125744"/>
                <a:ext cx="8073269" cy="1125949"/>
              </a:xfrm>
              <a:prstGeom prst="rect">
                <a:avLst/>
              </a:prstGeom>
              <a:blipFill>
                <a:blip r:embed="rId3"/>
                <a:stretch>
                  <a:fillRect l="-680" b="-9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그림 31">
            <a:extLst>
              <a:ext uri="{FF2B5EF4-FFF2-40B4-BE49-F238E27FC236}">
                <a16:creationId xmlns:a16="http://schemas.microsoft.com/office/drawing/2014/main" id="{533BE7DF-6EE5-4FCB-A3B0-8118F95E34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560" y="1493847"/>
            <a:ext cx="4797997" cy="3417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AF1637-14F8-4EDA-A1CE-AF2A6468483F}"/>
                  </a:ext>
                </a:extLst>
              </p:cNvPr>
              <p:cNvSpPr txBox="1"/>
              <p:nvPr/>
            </p:nvSpPr>
            <p:spPr>
              <a:xfrm>
                <a:off x="8968931" y="3886146"/>
                <a:ext cx="29328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i="1" dirty="0">
                    <a:solidFill>
                      <a:schemeClr val="bg1"/>
                    </a:solidFill>
                  </a:rPr>
                  <a:t>확률 </a:t>
                </a:r>
                <a:r>
                  <a:rPr lang="en-US" altLang="ko-KR" sz="1600" b="1" i="1" dirty="0">
                    <a:solidFill>
                      <a:schemeClr val="bg1"/>
                    </a:solidFill>
                  </a:rPr>
                  <a:t>p </a:t>
                </a:r>
                <a:r>
                  <a:rPr lang="ko-KR" altLang="en-US" sz="1600" b="1" i="1" dirty="0">
                    <a:solidFill>
                      <a:schemeClr val="bg1"/>
                    </a:solidFill>
                  </a:rPr>
                  <a:t>범위 </a:t>
                </a:r>
                <a:r>
                  <a:rPr lang="en-US" altLang="ko-KR" sz="1600" b="1" i="1" dirty="0">
                    <a:solidFill>
                      <a:schemeClr val="bg1"/>
                    </a:solidFill>
                  </a:rPr>
                  <a:t>: [ 0,1 ]</a:t>
                </a:r>
              </a:p>
              <a:p>
                <a:r>
                  <a:rPr lang="en-US" altLang="ko-KR" sz="1600" b="1" i="1" dirty="0">
                    <a:solidFill>
                      <a:schemeClr val="bg1"/>
                    </a:solidFill>
                  </a:rPr>
                  <a:t>Odds(p) </a:t>
                </a:r>
                <a:r>
                  <a:rPr lang="ko-KR" altLang="en-US" sz="1600" b="1" i="1" dirty="0">
                    <a:solidFill>
                      <a:schemeClr val="bg1"/>
                    </a:solidFill>
                  </a:rPr>
                  <a:t>범위 </a:t>
                </a:r>
                <a:r>
                  <a:rPr lang="en-US" altLang="ko-KR" sz="1600" b="1" i="1" dirty="0">
                    <a:solidFill>
                      <a:schemeClr val="bg1"/>
                    </a:solidFill>
                  </a:rPr>
                  <a:t>: [ 0,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∞ </m:t>
                    </m:r>
                  </m:oMath>
                </a14:m>
                <a:r>
                  <a:rPr lang="en-US" altLang="ko-KR" sz="1600" b="1" i="1" dirty="0">
                    <a:solidFill>
                      <a:schemeClr val="bg1"/>
                    </a:solidFill>
                  </a:rPr>
                  <a:t>]</a:t>
                </a:r>
              </a:p>
              <a:p>
                <a:r>
                  <a:rPr lang="en-US" altLang="ko-KR" sz="1600" b="1" i="1" dirty="0">
                    <a:solidFill>
                      <a:schemeClr val="bg1"/>
                    </a:solidFill>
                    <a:effectLst/>
                    <a:latin typeface="MJXc-TeX-math-I"/>
                  </a:rPr>
                  <a:t>log</a:t>
                </a:r>
                <a:r>
                  <a:rPr lang="en-US" altLang="ko-KR" sz="1600" b="1" i="1" dirty="0">
                    <a:solidFill>
                      <a:schemeClr val="bg1"/>
                    </a:solidFill>
                    <a:effectLst/>
                    <a:latin typeface="MJXc-TeX-main-R"/>
                  </a:rPr>
                  <a:t>(</a:t>
                </a:r>
                <a:r>
                  <a:rPr lang="en-US" altLang="ko-KR" sz="1600" b="1" i="1" dirty="0">
                    <a:solidFill>
                      <a:schemeClr val="bg1"/>
                    </a:solidFill>
                    <a:effectLst/>
                    <a:latin typeface="MJXc-TeX-math-I"/>
                  </a:rPr>
                  <a:t>Odds</a:t>
                </a:r>
                <a:r>
                  <a:rPr lang="en-US" altLang="ko-KR" sz="1600" b="1" i="1" dirty="0">
                    <a:solidFill>
                      <a:schemeClr val="bg1"/>
                    </a:solidFill>
                    <a:effectLst/>
                    <a:latin typeface="MJXc-TeX-main-R"/>
                  </a:rPr>
                  <a:t>(</a:t>
                </a:r>
                <a:r>
                  <a:rPr lang="en-US" altLang="ko-KR" sz="1600" b="1" i="1" dirty="0">
                    <a:solidFill>
                      <a:schemeClr val="bg1"/>
                    </a:solidFill>
                    <a:effectLst/>
                    <a:latin typeface="MJXc-TeX-math-I"/>
                  </a:rPr>
                  <a:t>p</a:t>
                </a:r>
                <a:r>
                  <a:rPr lang="en-US" altLang="ko-KR" sz="1600" b="1" i="1" dirty="0">
                    <a:solidFill>
                      <a:schemeClr val="bg1"/>
                    </a:solidFill>
                    <a:effectLst/>
                    <a:latin typeface="MJXc-TeX-main-R"/>
                  </a:rPr>
                  <a:t>)) </a:t>
                </a:r>
                <a:r>
                  <a:rPr lang="ko-KR" altLang="en-US" sz="1600" b="1" i="1" dirty="0">
                    <a:solidFill>
                      <a:schemeClr val="bg1"/>
                    </a:solidFill>
                    <a:effectLst/>
                    <a:latin typeface="MJXc-TeX-main-R"/>
                  </a:rPr>
                  <a:t>범위 </a:t>
                </a:r>
                <a:r>
                  <a:rPr lang="en-US" altLang="ko-KR" sz="1600" b="1" i="1" dirty="0">
                    <a:solidFill>
                      <a:schemeClr val="bg1"/>
                    </a:solidFill>
                    <a:effectLst/>
                    <a:latin typeface="MJXc-TeX-main-R"/>
                  </a:rPr>
                  <a:t>: </a:t>
                </a:r>
                <a:r>
                  <a:rPr lang="en-US" altLang="ko-KR" sz="1600" b="1" i="1" dirty="0">
                    <a:solidFill>
                      <a:schemeClr val="bg1"/>
                    </a:solidFill>
                    <a:latin typeface="맑은 고딕" panose="020F0502020204030204"/>
                    <a:ea typeface="맑은 고딕" panose="020B0503020000020004" pitchFamily="50" charset="-127"/>
                    <a:cs typeface="Aharoni" panose="02010803020104030203" pitchFamily="2" charset="-79"/>
                  </a:rPr>
                  <a:t>[ -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kumimoji="0" lang="en-US" altLang="ko-KR" sz="1600" b="1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Aharoni" panose="02010803020104030203" pitchFamily="2" charset="-79"/>
                  </a:rPr>
                  <a:t> ,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∞ </m:t>
                    </m:r>
                  </m:oMath>
                </a14:m>
                <a:r>
                  <a:rPr lang="en-US" altLang="ko-KR" sz="1600" b="1" i="1" dirty="0">
                    <a:solidFill>
                      <a:schemeClr val="bg1"/>
                    </a:solidFill>
                  </a:rPr>
                  <a:t>]</a:t>
                </a:r>
                <a:endParaRPr lang="ko-KR" altLang="en-US" sz="1600" b="1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AF1637-14F8-4EDA-A1CE-AF2A64684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931" y="3886146"/>
                <a:ext cx="2932850" cy="830997"/>
              </a:xfrm>
              <a:prstGeom prst="rect">
                <a:avLst/>
              </a:prstGeom>
              <a:blipFill>
                <a:blip r:embed="rId5"/>
                <a:stretch>
                  <a:fillRect l="-1040" t="-2190" b="-8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067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535DB6-28AA-48ED-851C-7BC2F42305F8}"/>
              </a:ext>
            </a:extLst>
          </p:cNvPr>
          <p:cNvSpPr/>
          <p:nvPr/>
        </p:nvSpPr>
        <p:spPr>
          <a:xfrm>
            <a:off x="4273139" y="580956"/>
            <a:ext cx="4200842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8899B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259187B-C0AF-4578-AC57-19F11BB30B48}"/>
              </a:ext>
            </a:extLst>
          </p:cNvPr>
          <p:cNvGrpSpPr/>
          <p:nvPr/>
        </p:nvGrpSpPr>
        <p:grpSpPr>
          <a:xfrm>
            <a:off x="290218" y="498696"/>
            <a:ext cx="3091942" cy="6002772"/>
            <a:chOff x="521146" y="458243"/>
            <a:chExt cx="3288660" cy="397015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0DD2AF6-F00B-4EA9-A2FE-47A06139CC74}"/>
                </a:ext>
              </a:extLst>
            </p:cNvPr>
            <p:cNvSpPr/>
            <p:nvPr/>
          </p:nvSpPr>
          <p:spPr>
            <a:xfrm>
              <a:off x="521146" y="458243"/>
              <a:ext cx="2885885" cy="13428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Dive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into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Deep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Learning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Linear Neural Networks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E1DEFD-F5FF-46BE-B285-CA62DD7A234C}"/>
                </a:ext>
              </a:extLst>
            </p:cNvPr>
            <p:cNvSpPr txBox="1"/>
            <p:nvPr/>
          </p:nvSpPr>
          <p:spPr>
            <a:xfrm>
              <a:off x="521147" y="3800475"/>
              <a:ext cx="3288659" cy="627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8899B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Linear Regression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Softmax</a:t>
              </a: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 Regression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29EC51B-7B72-4EBD-B658-84F22776CE7B}"/>
                  </a:ext>
                </a:extLst>
              </p:cNvPr>
              <p:cNvSpPr txBox="1"/>
              <p:nvPr/>
            </p:nvSpPr>
            <p:spPr>
              <a:xfrm>
                <a:off x="3940056" y="-29045"/>
                <a:ext cx="8073269" cy="10554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Aharoni" panose="02010803020104030203" pitchFamily="2" charset="-79"/>
                  </a:rPr>
                  <a:t>Softmax 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ko-KR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haroni" panose="02010803020104030203" pitchFamily="2" charset="-79"/>
                          </a:rPr>
                        </m:ctrlPr>
                      </m:sSupPr>
                      <m:e>
                        <m:r>
                          <a:rPr kumimoji="0" lang="en-US" altLang="ko-KR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haroni" panose="02010803020104030203" pitchFamily="2" charset="-79"/>
                          </a:rPr>
                          <m:t> </m:t>
                        </m:r>
                        <m:r>
                          <a:rPr kumimoji="0" lang="en-US" altLang="ko-KR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haroni" panose="02010803020104030203" pitchFamily="2" charset="-79"/>
                          </a:rPr>
                          <m:t>𝒆</m:t>
                        </m:r>
                      </m:e>
                      <m:sup>
                        <m:r>
                          <a:rPr kumimoji="0" lang="en-US" altLang="ko-KR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haroni" panose="02010803020104030203" pitchFamily="2" charset="-79"/>
                          </a:rPr>
                          <m:t>𝒍𝒐𝒈𝒊𝒕</m:t>
                        </m:r>
                      </m:sup>
                    </m:sSup>
                  </m:oMath>
                </a14:m>
                <a:r>
                  <a:rPr kumimoji="0" lang="en-US" altLang="ko-KR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Aharoni" panose="02010803020104030203" pitchFamily="2" charset="-79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ko-KR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haroni" panose="02010803020104030203" pitchFamily="2" charset="-79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n-US" altLang="ko-KR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Aharoni" panose="02010803020104030203" pitchFamily="2" charset="-79"/>
                              </a:rPr>
                            </m:ctrlPr>
                          </m:sSupPr>
                          <m:e>
                            <m:r>
                              <a:rPr kumimoji="0" lang="en-US" altLang="ko-KR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Aharoni" panose="02010803020104030203" pitchFamily="2" charset="-79"/>
                              </a:rPr>
                              <m:t>𝒆</m:t>
                            </m:r>
                          </m:e>
                          <m:sup>
                            <m:r>
                              <a:rPr kumimoji="0" lang="en-US" altLang="ko-KR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Aharoni" panose="02010803020104030203" pitchFamily="2" charset="-79"/>
                              </a:rPr>
                              <m:t>𝒘𝒙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kumimoji="0" lang="en-US" altLang="ko-KR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Aharoni" panose="02010803020104030203" pitchFamily="2" charset="-79"/>
                              </a:rPr>
                            </m:ctrlPr>
                          </m:sSupPr>
                          <m:e>
                            <m:r>
                              <a:rPr lang="ko-KR" altLang="en-US" sz="280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∑</m:t>
                            </m:r>
                            <m:r>
                              <a:rPr kumimoji="0" lang="en-US" altLang="ko-KR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Aharoni" panose="02010803020104030203" pitchFamily="2" charset="-79"/>
                              </a:rPr>
                              <m:t>𝒆</m:t>
                            </m:r>
                          </m:e>
                          <m:sup>
                            <m:r>
                              <a:rPr kumimoji="0" lang="en-US" altLang="ko-KR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Aharoni" panose="02010803020104030203" pitchFamily="2" charset="-79"/>
                              </a:rPr>
                              <m:t>𝒘𝒙</m:t>
                            </m:r>
                          </m:sup>
                        </m:sSup>
                      </m:den>
                    </m:f>
                  </m:oMath>
                </a14:m>
                <a:endPara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29EC51B-7B72-4EBD-B658-84F22776C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056" y="-29045"/>
                <a:ext cx="8073269" cy="1055482"/>
              </a:xfrm>
              <a:prstGeom prst="rect">
                <a:avLst/>
              </a:prstGeom>
              <a:blipFill>
                <a:blip r:embed="rId2"/>
                <a:stretch>
                  <a:fillRect l="-679" b="-5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CBF11E90-75DD-4EBC-BBF0-7E26139362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9" t="4101" r="2858" b="4908"/>
          <a:stretch/>
        </p:blipFill>
        <p:spPr>
          <a:xfrm>
            <a:off x="3971446" y="1083189"/>
            <a:ext cx="2922840" cy="21720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DEC21B-A96C-4068-B745-7F06CF27042A}"/>
                  </a:ext>
                </a:extLst>
              </p:cNvPr>
              <p:cNvSpPr txBox="1"/>
              <p:nvPr/>
            </p:nvSpPr>
            <p:spPr>
              <a:xfrm>
                <a:off x="6971380" y="2875408"/>
                <a:ext cx="7417765" cy="347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chemeClr val="bg1"/>
                    </a:solidFill>
                  </a:rPr>
                  <a:t>높은 확률로 갈수록 아주 높은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ko-KR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haroni" panose="02010803020104030203" pitchFamily="2" charset="-79"/>
                          </a:rPr>
                        </m:ctrlPr>
                      </m:sSupPr>
                      <m:e>
                        <m:r>
                          <a:rPr kumimoji="0" lang="en-US" altLang="ko-KR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haroni" panose="02010803020104030203" pitchFamily="2" charset="-79"/>
                          </a:rPr>
                          <m:t> </m:t>
                        </m:r>
                        <m:r>
                          <a:rPr kumimoji="0" lang="en-US" altLang="ko-KR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haroni" panose="02010803020104030203" pitchFamily="2" charset="-79"/>
                          </a:rPr>
                          <m:t>𝒆</m:t>
                        </m:r>
                      </m:e>
                      <m:sup>
                        <m:r>
                          <a:rPr kumimoji="0" lang="en-US" altLang="ko-KR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haroni" panose="02010803020104030203" pitchFamily="2" charset="-79"/>
                          </a:rPr>
                          <m:t>𝒍𝒐𝒈𝒊𝒕</m:t>
                        </m:r>
                      </m:sup>
                    </m:sSup>
                  </m:oMath>
                </a14:m>
                <a:r>
                  <a:rPr lang="ko-KR" altLang="en-US" sz="1600" b="1" dirty="0">
                    <a:solidFill>
                      <a:schemeClr val="bg1"/>
                    </a:solidFill>
                  </a:rPr>
                  <a:t> 가짐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DEC21B-A96C-4068-B745-7F06CF270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380" y="2875408"/>
                <a:ext cx="7417765" cy="347852"/>
              </a:xfrm>
              <a:prstGeom prst="rect">
                <a:avLst/>
              </a:prstGeom>
              <a:blipFill>
                <a:blip r:embed="rId4"/>
                <a:stretch>
                  <a:fillRect l="-493" t="-3509" b="-2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776CECC3-D567-4F86-B58A-D9EA3A711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1446" y="3726134"/>
            <a:ext cx="5999868" cy="22827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1163F1-58EB-4F29-93BA-83569C9DFDBD}"/>
              </a:ext>
            </a:extLst>
          </p:cNvPr>
          <p:cNvSpPr txBox="1"/>
          <p:nvPr/>
        </p:nvSpPr>
        <p:spPr>
          <a:xfrm>
            <a:off x="3817471" y="6168037"/>
            <a:ext cx="83611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높은 값을 갖는 </a:t>
            </a:r>
            <a:r>
              <a:rPr lang="en-US" altLang="ko-KR" sz="1600" b="1" dirty="0">
                <a:solidFill>
                  <a:schemeClr val="bg1"/>
                </a:solidFill>
              </a:rPr>
              <a:t>0.879 =: 1,  </a:t>
            </a:r>
            <a:r>
              <a:rPr lang="ko-KR" altLang="en-US" sz="1600" b="1" dirty="0">
                <a:solidFill>
                  <a:schemeClr val="bg1"/>
                </a:solidFill>
              </a:rPr>
              <a:t>낮은 값을 갖는 </a:t>
            </a:r>
            <a:r>
              <a:rPr lang="en-US" altLang="ko-KR" sz="1600" b="1" dirty="0">
                <a:solidFill>
                  <a:schemeClr val="bg1"/>
                </a:solidFill>
              </a:rPr>
              <a:t>0.119 , 0.002 =: 0 </a:t>
            </a:r>
            <a:r>
              <a:rPr lang="ko-KR" altLang="en-US" sz="1600" b="1" dirty="0">
                <a:solidFill>
                  <a:schemeClr val="bg1"/>
                </a:solidFill>
              </a:rPr>
              <a:t>으로 분류 가능  </a:t>
            </a:r>
          </a:p>
        </p:txBody>
      </p:sp>
    </p:spTree>
    <p:extLst>
      <p:ext uri="{BB962C8B-B14F-4D97-AF65-F5344CB8AC3E}">
        <p14:creationId xmlns:p14="http://schemas.microsoft.com/office/powerpoint/2010/main" val="169512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E986C0-F81B-4BB6-B2F1-A92E3D545C4E}"/>
              </a:ext>
            </a:extLst>
          </p:cNvPr>
          <p:cNvSpPr txBox="1"/>
          <p:nvPr/>
        </p:nvSpPr>
        <p:spPr>
          <a:xfrm>
            <a:off x="3925656" y="308657"/>
            <a:ext cx="7915589" cy="2808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i="1" dirty="0">
                <a:solidFill>
                  <a:schemeClr val="bg1"/>
                </a:solidFill>
                <a:cs typeface="Aharoni" panose="02010803020104030203" pitchFamily="2" charset="-79"/>
              </a:rPr>
              <a:t>Linear Regression</a:t>
            </a:r>
          </a:p>
          <a:p>
            <a:pPr>
              <a:lnSpc>
                <a:spcPct val="150000"/>
              </a:lnSpc>
            </a:pPr>
            <a:r>
              <a:rPr lang="en-US" altLang="ko-KR" b="1" i="1" dirty="0">
                <a:solidFill>
                  <a:schemeClr val="bg1"/>
                </a:solidFill>
                <a:cs typeface="Aharoni" panose="02010803020104030203" pitchFamily="2" charset="-79"/>
              </a:rPr>
              <a:t>  </a:t>
            </a:r>
            <a:r>
              <a:rPr lang="en-US" altLang="ko-KR" sz="1600" b="1" i="1" dirty="0">
                <a:solidFill>
                  <a:schemeClr val="bg1"/>
                </a:solidFill>
                <a:cs typeface="Aharoni" panose="02010803020104030203" pitchFamily="2" charset="-79"/>
              </a:rPr>
              <a:t>: </a:t>
            </a:r>
            <a:r>
              <a:rPr lang="ko-KR" altLang="en-US" sz="1600" b="1" i="1" dirty="0">
                <a:solidFill>
                  <a:schemeClr val="bg1"/>
                </a:solidFill>
                <a:cs typeface="Aharoni" panose="02010803020104030203" pitchFamily="2" charset="-79"/>
              </a:rPr>
              <a:t>어떠한 </a:t>
            </a:r>
            <a:r>
              <a:rPr lang="en-US" altLang="ko-KR" sz="1600" b="1" i="1" dirty="0">
                <a:solidFill>
                  <a:schemeClr val="bg1"/>
                </a:solidFill>
                <a:cs typeface="Aharoni" panose="02010803020104030203" pitchFamily="2" charset="-79"/>
              </a:rPr>
              <a:t>x</a:t>
            </a:r>
            <a:r>
              <a:rPr lang="ko-KR" altLang="en-US" sz="1600" b="1" i="1" dirty="0">
                <a:solidFill>
                  <a:schemeClr val="bg1"/>
                </a:solidFill>
                <a:cs typeface="Aharoni" panose="02010803020104030203" pitchFamily="2" charset="-79"/>
              </a:rPr>
              <a:t>값에 따른 </a:t>
            </a:r>
            <a:r>
              <a:rPr lang="en-US" altLang="ko-KR" sz="1600" b="1" i="1" dirty="0">
                <a:solidFill>
                  <a:schemeClr val="bg1"/>
                </a:solidFill>
                <a:cs typeface="Aharoni" panose="02010803020104030203" pitchFamily="2" charset="-79"/>
              </a:rPr>
              <a:t>y </a:t>
            </a:r>
            <a:r>
              <a:rPr lang="ko-KR" altLang="en-US" sz="1600" b="1" i="1" dirty="0">
                <a:solidFill>
                  <a:schemeClr val="bg1"/>
                </a:solidFill>
                <a:cs typeface="Aharoni" panose="02010803020104030203" pitchFamily="2" charset="-79"/>
              </a:rPr>
              <a:t>값을 알고 있을 때</a:t>
            </a:r>
            <a:r>
              <a:rPr lang="en-US" altLang="ko-KR" sz="1600" b="1" i="1" dirty="0">
                <a:solidFill>
                  <a:schemeClr val="bg1"/>
                </a:solidFill>
                <a:cs typeface="Aharoni" panose="02010803020104030203" pitchFamily="2" charset="-79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chemeClr val="bg1"/>
                </a:solidFill>
                <a:cs typeface="Aharoni" panose="02010803020104030203" pitchFamily="2" charset="-79"/>
              </a:rPr>
              <a:t>    </a:t>
            </a:r>
            <a:r>
              <a:rPr lang="ko-KR" altLang="en-US" sz="1600" b="1" i="1" dirty="0">
                <a:solidFill>
                  <a:schemeClr val="bg1"/>
                </a:solidFill>
                <a:cs typeface="Aharoni" panose="02010803020104030203" pitchFamily="2" charset="-79"/>
              </a:rPr>
              <a:t>주어지지 않은 새로운 </a:t>
            </a:r>
            <a:r>
              <a:rPr lang="en-US" altLang="ko-KR" sz="1600" b="1" i="1" dirty="0">
                <a:solidFill>
                  <a:schemeClr val="bg1"/>
                </a:solidFill>
                <a:cs typeface="Aharoni" panose="02010803020104030203" pitchFamily="2" charset="-79"/>
              </a:rPr>
              <a:t>x</a:t>
            </a:r>
            <a:r>
              <a:rPr lang="ko-KR" altLang="en-US" sz="1600" b="1" i="1" dirty="0">
                <a:solidFill>
                  <a:schemeClr val="bg1"/>
                </a:solidFill>
                <a:cs typeface="Aharoni" panose="02010803020104030203" pitchFamily="2" charset="-79"/>
              </a:rPr>
              <a:t>값을 통해 </a:t>
            </a:r>
            <a:r>
              <a:rPr lang="en-US" altLang="ko-KR" sz="1600" b="1" i="1" dirty="0">
                <a:solidFill>
                  <a:schemeClr val="bg1"/>
                </a:solidFill>
                <a:cs typeface="Aharoni" panose="02010803020104030203" pitchFamily="2" charset="-79"/>
              </a:rPr>
              <a:t>y</a:t>
            </a:r>
            <a:r>
              <a:rPr lang="ko-KR" altLang="en-US" sz="1600" b="1" i="1" dirty="0">
                <a:solidFill>
                  <a:schemeClr val="bg1"/>
                </a:solidFill>
                <a:cs typeface="Aharoni" panose="02010803020104030203" pitchFamily="2" charset="-79"/>
              </a:rPr>
              <a:t>값을 유추하는 것</a:t>
            </a:r>
            <a:endParaRPr lang="en-US" altLang="ko-KR" sz="16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6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chemeClr val="bg1"/>
                </a:solidFill>
                <a:cs typeface="Aharoni" panose="02010803020104030203" pitchFamily="2" charset="-79"/>
              </a:rPr>
              <a:t>  Ex &gt; </a:t>
            </a:r>
            <a:r>
              <a:rPr lang="en-US" altLang="ko-KR" sz="1600" dirty="0">
                <a:solidFill>
                  <a:schemeClr val="bg1"/>
                </a:solidFill>
                <a:cs typeface="Aharoni" panose="02010803020104030203" pitchFamily="2" charset="-79"/>
              </a:rPr>
              <a:t>x [ 1, 2, 3 ]         </a:t>
            </a:r>
            <a:r>
              <a:rPr lang="en-US" altLang="ko-KR" sz="1600" b="1" i="1" dirty="0">
                <a:solidFill>
                  <a:schemeClr val="bg1"/>
                </a:solidFill>
                <a:cs typeface="Aharoni" panose="02010803020104030203" pitchFamily="2" charset="-79"/>
              </a:rPr>
              <a:t>Q?    </a:t>
            </a:r>
            <a:r>
              <a:rPr lang="en-US" altLang="ko-KR" sz="1600" dirty="0">
                <a:solidFill>
                  <a:schemeClr val="bg1"/>
                </a:solidFill>
                <a:cs typeface="Aharoni" panose="02010803020104030203" pitchFamily="2" charset="-79"/>
              </a:rPr>
              <a:t>x=4 </a:t>
            </a:r>
            <a:r>
              <a:rPr lang="ko-KR" altLang="en-US" sz="1600" dirty="0">
                <a:solidFill>
                  <a:schemeClr val="bg1"/>
                </a:solidFill>
                <a:cs typeface="Aharoni" panose="02010803020104030203" pitchFamily="2" charset="-79"/>
              </a:rPr>
              <a:t>일 때</a:t>
            </a:r>
            <a:r>
              <a:rPr lang="en-US" altLang="ko-KR" sz="1600" dirty="0">
                <a:solidFill>
                  <a:schemeClr val="bg1"/>
                </a:solidFill>
                <a:cs typeface="Aharoni" panose="02010803020104030203" pitchFamily="2" charset="-79"/>
              </a:rPr>
              <a:t>, y </a:t>
            </a:r>
            <a:r>
              <a:rPr lang="ko-KR" altLang="en-US" sz="1600" dirty="0">
                <a:solidFill>
                  <a:schemeClr val="bg1"/>
                </a:solidFill>
                <a:cs typeface="Aharoni" panose="02010803020104030203" pitchFamily="2" charset="-79"/>
              </a:rPr>
              <a:t>값은</a:t>
            </a:r>
            <a:r>
              <a:rPr lang="en-US" altLang="ko-KR" sz="1600" dirty="0">
                <a:solidFill>
                  <a:schemeClr val="bg1"/>
                </a:solidFill>
                <a:cs typeface="Aharoni" panose="02010803020104030203" pitchFamily="2" charset="-79"/>
              </a:rPr>
              <a:t>?    </a:t>
            </a:r>
            <a:r>
              <a:rPr lang="en-US" altLang="ko-KR" sz="1600" b="1" i="1" dirty="0">
                <a:solidFill>
                  <a:schemeClr val="bg1"/>
                </a:solidFill>
                <a:cs typeface="Aharoni" panose="02010803020104030203" pitchFamily="2" charset="-79"/>
              </a:rPr>
              <a:t>A : </a:t>
            </a:r>
            <a:r>
              <a:rPr lang="en-US" altLang="ko-KR" sz="1600" dirty="0">
                <a:solidFill>
                  <a:schemeClr val="bg1"/>
                </a:solidFill>
                <a:cs typeface="Aharoni" panose="02010803020104030203" pitchFamily="2" charset="-79"/>
              </a:rPr>
              <a:t>“9”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chemeClr val="bg1"/>
                </a:solidFill>
                <a:cs typeface="Aharoni" panose="02010803020104030203" pitchFamily="2" charset="-79"/>
              </a:rPr>
              <a:t>         </a:t>
            </a:r>
            <a:r>
              <a:rPr lang="en-US" altLang="ko-KR" sz="1600" dirty="0">
                <a:solidFill>
                  <a:schemeClr val="bg1"/>
                </a:solidFill>
                <a:cs typeface="Aharoni" panose="02010803020104030203" pitchFamily="2" charset="-79"/>
              </a:rPr>
              <a:t>y [ 3, 5, 7 ]          </a:t>
            </a:r>
            <a:endParaRPr lang="en-US" altLang="ko-KR" sz="1600" b="1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b="1" i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D43A329-1F2F-43EE-BEA2-01CE2CC2C743}"/>
              </a:ext>
            </a:extLst>
          </p:cNvPr>
          <p:cNvGrpSpPr/>
          <p:nvPr/>
        </p:nvGrpSpPr>
        <p:grpSpPr>
          <a:xfrm>
            <a:off x="520391" y="458243"/>
            <a:ext cx="2713260" cy="6001280"/>
            <a:chOff x="521146" y="458243"/>
            <a:chExt cx="2885885" cy="412558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6F52A0E-DC44-4E32-AC49-A3BE88FCAF41}"/>
                </a:ext>
              </a:extLst>
            </p:cNvPr>
            <p:cNvSpPr/>
            <p:nvPr/>
          </p:nvSpPr>
          <p:spPr>
            <a:xfrm>
              <a:off x="521146" y="458243"/>
              <a:ext cx="2885885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Dive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ito</a:t>
              </a:r>
              <a:endPara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Deep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Learning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Linear Neural Networks</a:t>
              </a:r>
              <a:endPara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EB549B-AE1A-4422-A2CA-94BA81017746}"/>
                </a:ext>
              </a:extLst>
            </p:cNvPr>
            <p:cNvSpPr txBox="1"/>
            <p:nvPr/>
          </p:nvSpPr>
          <p:spPr>
            <a:xfrm>
              <a:off x="521147" y="3800475"/>
              <a:ext cx="2885884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Linear Regression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b="1" i="1" dirty="0" err="1">
                  <a:solidFill>
                    <a:srgbClr val="8899B1"/>
                  </a:solidFill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Softmax</a:t>
              </a:r>
              <a:r>
                <a:rPr lang="en-US" altLang="ko-KR" sz="1600" b="1" i="1" dirty="0">
                  <a:solidFill>
                    <a:srgbClr val="8899B1"/>
                  </a:solidFill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 Regression</a:t>
              </a:r>
              <a:endParaRPr kumimoji="0" lang="en-US" altLang="ko-KR" sz="1200" b="1" i="1" u="none" strike="noStrike" kern="1200" cap="none" spc="0" normalizeH="0" baseline="0" noProof="0" dirty="0">
                <a:ln>
                  <a:noFill/>
                </a:ln>
                <a:solidFill>
                  <a:srgbClr val="8899B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60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2CE5FD5-DF59-431A-A9CC-3D79E0789BA7}"/>
              </a:ext>
            </a:extLst>
          </p:cNvPr>
          <p:cNvSpPr txBox="1"/>
          <p:nvPr/>
        </p:nvSpPr>
        <p:spPr>
          <a:xfrm>
            <a:off x="3901272" y="264056"/>
            <a:ext cx="3343590" cy="4932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가설 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: H (</a:t>
            </a:r>
            <a:r>
              <a:rPr kumimoji="0" lang="en-US" altLang="ko-KR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W,b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) = </a:t>
            </a:r>
            <a:r>
              <a:rPr kumimoji="0" lang="en-US" altLang="ko-KR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Wx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 +b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6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    초기화 </a:t>
            </a:r>
            <a:r>
              <a:rPr kumimoji="0" lang="en-US" altLang="ko-KR" sz="16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: W=1, b=0      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    </a:t>
            </a:r>
            <a:r>
              <a:rPr lang="ko-KR" altLang="en-US" sz="16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목표 </a:t>
            </a:r>
            <a:r>
              <a:rPr lang="en-US" altLang="ko-KR" sz="16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: y = 2x +1</a:t>
            </a:r>
            <a:endParaRPr kumimoji="0" lang="en-US" altLang="ko-KR" sz="160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="1" i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b="1" i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="1" i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="1" i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12FF057-5465-4978-B40C-84D32959FCB8}"/>
              </a:ext>
            </a:extLst>
          </p:cNvPr>
          <p:cNvCxnSpPr>
            <a:cxnSpLocks/>
          </p:cNvCxnSpPr>
          <p:nvPr/>
        </p:nvCxnSpPr>
        <p:spPr>
          <a:xfrm flipV="1">
            <a:off x="4602144" y="2820376"/>
            <a:ext cx="0" cy="169923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0ABEE9D-30A6-49C6-BEDC-84E26772D51D}"/>
              </a:ext>
            </a:extLst>
          </p:cNvPr>
          <p:cNvCxnSpPr>
            <a:cxnSpLocks/>
          </p:cNvCxnSpPr>
          <p:nvPr/>
        </p:nvCxnSpPr>
        <p:spPr>
          <a:xfrm>
            <a:off x="4129871" y="4248920"/>
            <a:ext cx="231112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22A07A4-C152-4703-B118-6A0B63C4C25F}"/>
              </a:ext>
            </a:extLst>
          </p:cNvPr>
          <p:cNvCxnSpPr>
            <a:cxnSpLocks/>
          </p:cNvCxnSpPr>
          <p:nvPr/>
        </p:nvCxnSpPr>
        <p:spPr>
          <a:xfrm flipV="1">
            <a:off x="4350935" y="2095763"/>
            <a:ext cx="1165609" cy="242385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9867613-886F-4B6B-83B6-DA6A42B8CD9C}"/>
              </a:ext>
            </a:extLst>
          </p:cNvPr>
          <p:cNvCxnSpPr>
            <a:cxnSpLocks/>
          </p:cNvCxnSpPr>
          <p:nvPr/>
        </p:nvCxnSpPr>
        <p:spPr>
          <a:xfrm flipV="1">
            <a:off x="4129871" y="2625132"/>
            <a:ext cx="2311122" cy="2035472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0C2037D-E052-4FDB-BD40-0A0475349D5D}"/>
              </a:ext>
            </a:extLst>
          </p:cNvPr>
          <p:cNvCxnSpPr>
            <a:cxnSpLocks/>
          </p:cNvCxnSpPr>
          <p:nvPr/>
        </p:nvCxnSpPr>
        <p:spPr>
          <a:xfrm>
            <a:off x="4772968" y="3694626"/>
            <a:ext cx="0" cy="4323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415FBDE-2434-409C-9574-6E0183DF4E2B}"/>
              </a:ext>
            </a:extLst>
          </p:cNvPr>
          <p:cNvCxnSpPr>
            <a:cxnSpLocks/>
          </p:cNvCxnSpPr>
          <p:nvPr/>
        </p:nvCxnSpPr>
        <p:spPr>
          <a:xfrm>
            <a:off x="4965559" y="3190377"/>
            <a:ext cx="0" cy="7204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6D1607A-7818-419A-A654-780F7B327A68}"/>
              </a:ext>
            </a:extLst>
          </p:cNvPr>
          <p:cNvCxnSpPr>
            <a:cxnSpLocks/>
          </p:cNvCxnSpPr>
          <p:nvPr/>
        </p:nvCxnSpPr>
        <p:spPr>
          <a:xfrm>
            <a:off x="5194997" y="2795075"/>
            <a:ext cx="0" cy="9730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47B08F2-DE5F-45B7-8C30-0925ED69449F}"/>
              </a:ext>
            </a:extLst>
          </p:cNvPr>
          <p:cNvSpPr txBox="1"/>
          <p:nvPr/>
        </p:nvSpPr>
        <p:spPr>
          <a:xfrm>
            <a:off x="6890656" y="1163824"/>
            <a:ext cx="5134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가설이 목표에서 얼만큼 잘못되었는지 알려주는 함수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 : </a:t>
            </a:r>
            <a:r>
              <a:rPr lang="en-US" altLang="ko-KR" sz="2400" b="1" i="1" dirty="0">
                <a:solidFill>
                  <a:schemeClr val="bg1"/>
                </a:solidFill>
              </a:rPr>
              <a:t>Cost Function</a:t>
            </a:r>
            <a:endParaRPr lang="ko-KR" altLang="en-US" sz="2400" b="1" i="1" dirty="0">
              <a:solidFill>
                <a:schemeClr val="bg1"/>
              </a:solidFill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018E3AEC-3836-4C98-BCFA-20C369D9A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371" y="2130787"/>
            <a:ext cx="4332023" cy="7078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518A98E-3F55-4352-87F2-8612DD5C7574}"/>
                  </a:ext>
                </a:extLst>
              </p:cNvPr>
              <p:cNvSpPr txBox="1"/>
              <p:nvPr/>
            </p:nvSpPr>
            <p:spPr>
              <a:xfrm>
                <a:off x="7522821" y="3133684"/>
                <a:ext cx="4158403" cy="890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i="1" dirty="0">
                    <a:solidFill>
                      <a:schemeClr val="bg1"/>
                    </a:solidFill>
                  </a:rPr>
                  <a:t>Ex&gt;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sSup>
                          <m:sSupPr>
                            <m:ctrlPr>
                              <a:rPr lang="en-US" altLang="ko-KR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sup>
                            <m:r>
                              <a:rPr lang="en-US" altLang="ko-K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sSup>
                          <m:sSupPr>
                            <m:ctrlPr>
                              <a:rPr lang="en-US" altLang="ko-KR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  <m:sup>
                            <m:r>
                              <a:rPr lang="en-US" altLang="ko-K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ko-KR" altLang="en-US" sz="2000" b="1" i="1" dirty="0">
                    <a:solidFill>
                      <a:schemeClr val="bg1"/>
                    </a:solidFill>
                  </a:rPr>
                  <a:t>  </a:t>
                </a:r>
                <a:r>
                  <a:rPr lang="en-US" altLang="ko-KR" sz="2000" b="1" dirty="0">
                    <a:solidFill>
                      <a:schemeClr val="bg1"/>
                    </a:solidFill>
                  </a:rPr>
                  <a:t>=</a:t>
                </a:r>
                <a:r>
                  <a:rPr lang="en-US" altLang="ko-KR" sz="2000" b="1" i="1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𝟐𝟗</m:t>
                        </m:r>
                      </m:num>
                      <m:den>
                        <m:r>
                          <a:rPr lang="en-US" altLang="ko-KR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en-US" altLang="ko-KR" sz="2000" b="1" i="1" dirty="0">
                  <a:solidFill>
                    <a:schemeClr val="bg1"/>
                  </a:solidFill>
                </a:endParaRPr>
              </a:p>
              <a:p>
                <a:endParaRPr lang="en-US" altLang="ko-KR" sz="2000" b="1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518A98E-3F55-4352-87F2-8612DD5C7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821" y="3133684"/>
                <a:ext cx="4158403" cy="890757"/>
              </a:xfrm>
              <a:prstGeom prst="rect">
                <a:avLst/>
              </a:prstGeom>
              <a:blipFill>
                <a:blip r:embed="rId3"/>
                <a:stretch>
                  <a:fillRect l="-11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A78659B8-2E86-4FC6-8083-60F11E9FD59E}"/>
              </a:ext>
            </a:extLst>
          </p:cNvPr>
          <p:cNvSpPr txBox="1"/>
          <p:nvPr/>
        </p:nvSpPr>
        <p:spPr>
          <a:xfrm>
            <a:off x="4272245" y="4930816"/>
            <a:ext cx="7558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최소 제곱의 값이 크다 </a:t>
            </a:r>
            <a:r>
              <a:rPr lang="en-US" altLang="ko-KR" b="1" dirty="0">
                <a:solidFill>
                  <a:schemeClr val="bg1"/>
                </a:solidFill>
              </a:rPr>
              <a:t>= </a:t>
            </a:r>
            <a:r>
              <a:rPr lang="ko-KR" altLang="en-US" b="1" dirty="0">
                <a:solidFill>
                  <a:schemeClr val="bg1"/>
                </a:solidFill>
              </a:rPr>
              <a:t>목표와 멀다 </a:t>
            </a:r>
            <a:r>
              <a:rPr lang="en-US" altLang="ko-KR" b="1" dirty="0">
                <a:solidFill>
                  <a:schemeClr val="bg1"/>
                </a:solidFill>
              </a:rPr>
              <a:t>= </a:t>
            </a:r>
            <a:r>
              <a:rPr lang="ko-KR" altLang="en-US" b="1" dirty="0">
                <a:solidFill>
                  <a:schemeClr val="bg1"/>
                </a:solidFill>
              </a:rPr>
              <a:t>가설 </a:t>
            </a:r>
            <a:r>
              <a:rPr lang="en-US" altLang="ko-KR" b="1" i="1" dirty="0">
                <a:solidFill>
                  <a:schemeClr val="bg1"/>
                </a:solidFill>
              </a:rPr>
              <a:t>W, b </a:t>
            </a:r>
            <a:r>
              <a:rPr lang="ko-KR" altLang="en-US" b="1" dirty="0">
                <a:solidFill>
                  <a:schemeClr val="bg1"/>
                </a:solidFill>
              </a:rPr>
              <a:t>값이 많이 </a:t>
            </a:r>
            <a:r>
              <a:rPr lang="ko-KR" altLang="en-US" b="1" dirty="0" err="1">
                <a:solidFill>
                  <a:schemeClr val="bg1"/>
                </a:solidFill>
              </a:rPr>
              <a:t>잘못됬다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최소 제곱의 값이 </a:t>
            </a:r>
            <a:r>
              <a:rPr lang="en-US" altLang="ko-KR" b="1" dirty="0">
                <a:solidFill>
                  <a:schemeClr val="bg1"/>
                </a:solidFill>
              </a:rPr>
              <a:t>‘0’</a:t>
            </a:r>
            <a:r>
              <a:rPr lang="ko-KR" altLang="en-US" b="1" dirty="0">
                <a:solidFill>
                  <a:schemeClr val="bg1"/>
                </a:solidFill>
              </a:rPr>
              <a:t>에 수렴한다 </a:t>
            </a:r>
            <a:r>
              <a:rPr lang="en-US" altLang="ko-KR" b="1" dirty="0">
                <a:solidFill>
                  <a:schemeClr val="bg1"/>
                </a:solidFill>
              </a:rPr>
              <a:t>= </a:t>
            </a:r>
            <a:r>
              <a:rPr lang="ko-KR" altLang="en-US" b="1" dirty="0">
                <a:solidFill>
                  <a:schemeClr val="bg1"/>
                </a:solidFill>
              </a:rPr>
              <a:t>목표와 비슷하다</a:t>
            </a:r>
          </a:p>
        </p:txBody>
      </p:sp>
      <p:sp>
        <p:nvSpPr>
          <p:cNvPr id="44" name="화살표: 위쪽/아래쪽 43">
            <a:extLst>
              <a:ext uri="{FF2B5EF4-FFF2-40B4-BE49-F238E27FC236}">
                <a16:creationId xmlns:a16="http://schemas.microsoft.com/office/drawing/2014/main" id="{DB097797-6598-416E-B734-F7F32990D4C4}"/>
              </a:ext>
            </a:extLst>
          </p:cNvPr>
          <p:cNvSpPr/>
          <p:nvPr/>
        </p:nvSpPr>
        <p:spPr>
          <a:xfrm>
            <a:off x="7912482" y="5406645"/>
            <a:ext cx="292734" cy="491135"/>
          </a:xfrm>
          <a:prstGeom prst="upDown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DDA079D-2475-49F5-B17A-239FF9CB3646}"/>
              </a:ext>
            </a:extLst>
          </p:cNvPr>
          <p:cNvGrpSpPr/>
          <p:nvPr/>
        </p:nvGrpSpPr>
        <p:grpSpPr>
          <a:xfrm>
            <a:off x="520391" y="458243"/>
            <a:ext cx="2713260" cy="6001280"/>
            <a:chOff x="521146" y="458243"/>
            <a:chExt cx="2885885" cy="4125588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18F4FE-8234-44A6-A1AB-D0DC97232E5A}"/>
                </a:ext>
              </a:extLst>
            </p:cNvPr>
            <p:cNvSpPr/>
            <p:nvPr/>
          </p:nvSpPr>
          <p:spPr>
            <a:xfrm>
              <a:off x="521146" y="458243"/>
              <a:ext cx="2885885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Dive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ito</a:t>
              </a:r>
              <a:endPara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Deep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Learning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Linear Neural Networks</a:t>
              </a:r>
              <a:endPara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F547BC1-5687-4892-B423-47938D61C764}"/>
                </a:ext>
              </a:extLst>
            </p:cNvPr>
            <p:cNvSpPr txBox="1"/>
            <p:nvPr/>
          </p:nvSpPr>
          <p:spPr>
            <a:xfrm>
              <a:off x="521147" y="3800475"/>
              <a:ext cx="2885884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Linear Regression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b="1" i="1" dirty="0" err="1">
                  <a:solidFill>
                    <a:srgbClr val="8899B1"/>
                  </a:solidFill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Softmax</a:t>
              </a:r>
              <a:r>
                <a:rPr lang="en-US" altLang="ko-KR" sz="1600" b="1" i="1" dirty="0">
                  <a:solidFill>
                    <a:srgbClr val="8899B1"/>
                  </a:solidFill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 Regression</a:t>
              </a:r>
              <a:endParaRPr kumimoji="0" lang="en-US" altLang="ko-KR" sz="1200" b="1" i="1" u="none" strike="noStrike" kern="1200" cap="none" spc="0" normalizeH="0" baseline="0" noProof="0" dirty="0">
                <a:ln>
                  <a:noFill/>
                </a:ln>
                <a:solidFill>
                  <a:srgbClr val="8899B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244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E986C0-F81B-4BB6-B2F1-A92E3D545C4E}"/>
                  </a:ext>
                </a:extLst>
              </p:cNvPr>
              <p:cNvSpPr txBox="1"/>
              <p:nvPr/>
            </p:nvSpPr>
            <p:spPr>
              <a:xfrm>
                <a:off x="3963285" y="458243"/>
                <a:ext cx="5666138" cy="7315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0" lang="en-US" altLang="ko-KR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Aharoni" panose="02010803020104030203" pitchFamily="2" charset="-79"/>
                  </a:rPr>
                  <a:t>Cost(</a:t>
                </a:r>
                <a:r>
                  <a:rPr kumimoji="0" lang="en-US" altLang="ko-KR" sz="1800" b="1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Aharoni" panose="02010803020104030203" pitchFamily="2" charset="-79"/>
                  </a:rPr>
                  <a:t>W,b</a:t>
                </a:r>
                <a:r>
                  <a:rPr kumimoji="0" lang="en-US" altLang="ko-KR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Aharoni" panose="02010803020104030203" pitchFamily="2" charset="-79"/>
                  </a:rPr>
                  <a:t>)  =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kumimoji="0" lang="en-US" altLang="ko-KR" sz="20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kumimoji="0" lang="en-US" altLang="ko-KR" sz="20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en-US" altLang="ko-KR" sz="20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𝒎𝒊𝒏</m:t>
                        </m:r>
                      </m:e>
                      <m:lim>
                        <m:r>
                          <a:rPr kumimoji="0" lang="en-US" altLang="ko-KR" sz="20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kumimoji="0" lang="en-US" altLang="ko-KR" sz="20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0" lang="en-US" altLang="ko-KR" sz="20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𝒃</m:t>
                        </m:r>
                      </m:lim>
                    </m:limLow>
                  </m:oMath>
                </a14:m>
                <a:r>
                  <a:rPr kumimoji="0" lang="en-US" altLang="ko-KR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en-US" altLang="ko-KR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haroni" panose="02010803020104030203" pitchFamily="2" charset="-79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ko-KR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haroni" panose="02010803020104030203" pitchFamily="2" charset="-79"/>
                          </a:rPr>
                          <m:t>𝒊</m:t>
                        </m:r>
                        <m:r>
                          <a:rPr kumimoji="0" lang="en-US" altLang="ko-KR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haroni" panose="02010803020104030203" pitchFamily="2" charset="-79"/>
                          </a:rPr>
                          <m:t>=</m:t>
                        </m:r>
                        <m:r>
                          <a:rPr kumimoji="0" lang="en-US" altLang="ko-KR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haroni" panose="02010803020104030203" pitchFamily="2" charset="-79"/>
                          </a:rPr>
                          <m:t>𝟏</m:t>
                        </m:r>
                      </m:sub>
                      <m:sup>
                        <m:r>
                          <a:rPr kumimoji="0" lang="en-US" altLang="ko-KR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haroni" panose="02010803020104030203" pitchFamily="2" charset="-79"/>
                          </a:rPr>
                          <m:t>𝒎</m:t>
                        </m:r>
                      </m:sup>
                      <m:e>
                        <m:sSup>
                          <m:sSupPr>
                            <m:ctrlPr>
                              <a:rPr kumimoji="0" lang="en-US" altLang="ko-KR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Aharoni" panose="02010803020104030203" pitchFamily="2" charset="-79"/>
                              </a:rPr>
                            </m:ctrlPr>
                          </m:sSupPr>
                          <m:e>
                            <m:r>
                              <a:rPr lang="en-US" altLang="ko-KR" sz="2000" b="1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(</m:t>
                            </m:r>
                            <m:r>
                              <a:rPr lang="en-US" altLang="ko-KR" sz="2000" b="1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𝑾𝒙𝒊</m:t>
                            </m:r>
                            <m:r>
                              <a:rPr lang="en-US" altLang="ko-KR" sz="2000" b="1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 </m:t>
                            </m:r>
                            <m:r>
                              <a:rPr lang="en-US" altLang="ko-KR" sz="2000" b="1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+</m:t>
                            </m:r>
                            <m:r>
                              <a:rPr lang="en-US" altLang="ko-KR" sz="2000" b="1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 </m:t>
                            </m:r>
                            <m:r>
                              <a:rPr lang="en-US" altLang="ko-KR" sz="2000" b="1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𝒃</m:t>
                            </m:r>
                            <m:r>
                              <a:rPr lang="en-US" altLang="ko-KR" sz="2000" b="1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 − </m:t>
                            </m:r>
                            <m:r>
                              <a:rPr lang="en-US" altLang="ko-KR" sz="2000" b="1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𝒚𝒊</m:t>
                            </m:r>
                            <m:r>
                              <a:rPr lang="en-US" altLang="ko-KR" sz="2000" b="1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)</m:t>
                            </m:r>
                          </m:e>
                          <m:sup>
                            <m:r>
                              <a:rPr kumimoji="0" lang="en-US" altLang="ko-KR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Aharoni" panose="02010803020104030203" pitchFamily="2" charset="-79"/>
                              </a:rPr>
                              <m:t>𝟐</m:t>
                            </m:r>
                          </m:sup>
                        </m:sSup>
                        <m:r>
                          <a:rPr kumimoji="0" lang="en-US" altLang="ko-KR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haroni" panose="02010803020104030203" pitchFamily="2" charset="-79"/>
                          </a:rPr>
                          <m:t> </m:t>
                        </m:r>
                      </m:e>
                    </m:nary>
                  </m:oMath>
                </a14:m>
                <a:r>
                  <a:rPr kumimoji="0" lang="en-US" altLang="ko-KR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Aharoni" panose="02010803020104030203" pitchFamily="2" charset="-79"/>
                  </a:rPr>
                  <a:t>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E986C0-F81B-4BB6-B2F1-A92E3D545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285" y="458243"/>
                <a:ext cx="5666138" cy="731547"/>
              </a:xfrm>
              <a:prstGeom prst="rect">
                <a:avLst/>
              </a:prstGeom>
              <a:blipFill>
                <a:blip r:embed="rId2"/>
                <a:stretch>
                  <a:fillRect l="-645" t="-37500" b="-8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D51A72-17D0-41DF-91F9-081085E7E964}"/>
                  </a:ext>
                </a:extLst>
              </p:cNvPr>
              <p:cNvSpPr txBox="1"/>
              <p:nvPr/>
            </p:nvSpPr>
            <p:spPr>
              <a:xfrm>
                <a:off x="9174480" y="517137"/>
                <a:ext cx="327013" cy="578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</m:oMath>
                  </m:oMathPara>
                </a14:m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D51A72-17D0-41DF-91F9-081085E7E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480" y="517137"/>
                <a:ext cx="327013" cy="5781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7C84CB6-0F5D-4125-99F1-41FAD25477AE}"/>
              </a:ext>
            </a:extLst>
          </p:cNvPr>
          <p:cNvSpPr txBox="1"/>
          <p:nvPr/>
        </p:nvSpPr>
        <p:spPr>
          <a:xfrm>
            <a:off x="3963284" y="1653635"/>
            <a:ext cx="7265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cf</a:t>
            </a:r>
            <a:r>
              <a:rPr lang="en-US" altLang="ko-KR" b="1" dirty="0">
                <a:solidFill>
                  <a:schemeClr val="bg1"/>
                </a:solidFill>
              </a:rPr>
              <a:t> . </a:t>
            </a:r>
            <a:r>
              <a:rPr lang="ko-KR" altLang="en-US" b="1" dirty="0">
                <a:solidFill>
                  <a:schemeClr val="bg1"/>
                </a:solidFill>
              </a:rPr>
              <a:t>최소 제곱법을 사용하는 이유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  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1. </a:t>
            </a:r>
            <a:r>
              <a:rPr lang="ko-KR" altLang="en-US" dirty="0">
                <a:solidFill>
                  <a:schemeClr val="bg1"/>
                </a:solidFill>
              </a:rPr>
              <a:t>비용 </a:t>
            </a:r>
            <a:r>
              <a:rPr lang="en-US" altLang="ko-KR" dirty="0">
                <a:solidFill>
                  <a:schemeClr val="bg1"/>
                </a:solidFill>
              </a:rPr>
              <a:t>Up = </a:t>
            </a:r>
            <a:r>
              <a:rPr lang="ko-KR" altLang="en-US" dirty="0" err="1">
                <a:solidFill>
                  <a:schemeClr val="bg1"/>
                </a:solidFill>
              </a:rPr>
              <a:t>패널티</a:t>
            </a:r>
            <a:r>
              <a:rPr lang="ko-KR" altLang="en-US" dirty="0">
                <a:solidFill>
                  <a:schemeClr val="bg1"/>
                </a:solidFill>
              </a:rPr>
              <a:t>  </a:t>
            </a:r>
            <a:r>
              <a:rPr lang="en-US" altLang="ko-KR" dirty="0">
                <a:solidFill>
                  <a:schemeClr val="bg1"/>
                </a:solidFill>
              </a:rPr>
              <a:t>Up :</a:t>
            </a:r>
            <a:r>
              <a:rPr lang="ko-KR" altLang="en-US" dirty="0">
                <a:solidFill>
                  <a:schemeClr val="bg1"/>
                </a:solidFill>
              </a:rPr>
              <a:t> 잘못됨을 빨리 인식하여 학습속도  </a:t>
            </a:r>
            <a:r>
              <a:rPr lang="en-US" altLang="ko-KR" dirty="0">
                <a:solidFill>
                  <a:schemeClr val="bg1"/>
                </a:solidFill>
              </a:rPr>
              <a:t>Up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2. </a:t>
            </a:r>
            <a:r>
              <a:rPr lang="ko-KR" altLang="en-US" dirty="0">
                <a:solidFill>
                  <a:schemeClr val="bg1"/>
                </a:solidFill>
              </a:rPr>
              <a:t>내부적 절대값은 조건문을 사용하기 때문에 연산 속도가 저하됨</a:t>
            </a:r>
            <a:endParaRPr lang="en-US" altLang="ko-KR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4DE242-3A36-43B8-9360-3DE4A5CB602D}"/>
                  </a:ext>
                </a:extLst>
              </p:cNvPr>
              <p:cNvSpPr txBox="1"/>
              <p:nvPr/>
            </p:nvSpPr>
            <p:spPr>
              <a:xfrm>
                <a:off x="4558327" y="3727038"/>
                <a:ext cx="6376416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ko-K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기울기</m:t>
                      </m:r>
                      <m:r>
                        <a:rPr lang="en-US" altLang="ko-K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ko-KR" alt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가</m:t>
                      </m:r>
                      <m:r>
                        <a:rPr lang="ko-KR" alt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조금만</m:t>
                      </m:r>
                      <m:r>
                        <a:rPr lang="ko-KR" alt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잘못되어도</m:t>
                      </m:r>
                      <m:r>
                        <a:rPr lang="ko-KR" alt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𝑪𝒐𝒔𝒕</m:t>
                      </m:r>
                      <m:r>
                        <a:rPr lang="en-US" altLang="ko-K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𝑭𝒖𝒏𝒄𝒕𝒊𝒐𝒏</m:t>
                      </m:r>
                      <m:r>
                        <a:rPr lang="en-US" altLang="ko-KR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값은</m:t>
                      </m:r>
                      <m:r>
                        <a:rPr lang="ko-KR" alt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증가</m:t>
                      </m:r>
                    </m:oMath>
                  </m:oMathPara>
                </a14:m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4DE242-3A36-43B8-9360-3DE4A5CB6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327" y="3727038"/>
                <a:ext cx="6376416" cy="374526"/>
              </a:xfrm>
              <a:prstGeom prst="rect">
                <a:avLst/>
              </a:prstGeom>
              <a:blipFill>
                <a:blip r:embed="rId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2A89F74B-3969-4E63-AD79-93A2C714AF39}"/>
              </a:ext>
            </a:extLst>
          </p:cNvPr>
          <p:cNvSpPr/>
          <p:nvPr/>
        </p:nvSpPr>
        <p:spPr>
          <a:xfrm>
            <a:off x="7498976" y="3241737"/>
            <a:ext cx="300955" cy="374526"/>
          </a:xfrm>
          <a:prstGeom prst="down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678E582-5CCE-46E9-8105-CE45BB64C9B7}"/>
              </a:ext>
            </a:extLst>
          </p:cNvPr>
          <p:cNvCxnSpPr>
            <a:cxnSpLocks/>
          </p:cNvCxnSpPr>
          <p:nvPr/>
        </p:nvCxnSpPr>
        <p:spPr>
          <a:xfrm flipV="1">
            <a:off x="5360362" y="4565881"/>
            <a:ext cx="0" cy="179059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ECA0030-2DB8-4308-8CAF-39CAF34F3255}"/>
              </a:ext>
            </a:extLst>
          </p:cNvPr>
          <p:cNvCxnSpPr>
            <a:cxnSpLocks/>
          </p:cNvCxnSpPr>
          <p:nvPr/>
        </p:nvCxnSpPr>
        <p:spPr>
          <a:xfrm>
            <a:off x="4933245" y="5949269"/>
            <a:ext cx="221262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A5628DD2-C93B-4554-864D-B57FBBA13706}"/>
              </a:ext>
            </a:extLst>
          </p:cNvPr>
          <p:cNvSpPr/>
          <p:nvPr/>
        </p:nvSpPr>
        <p:spPr>
          <a:xfrm>
            <a:off x="5244870" y="4844513"/>
            <a:ext cx="1494598" cy="956356"/>
          </a:xfrm>
          <a:custGeom>
            <a:avLst/>
            <a:gdLst>
              <a:gd name="connsiteX0" fmla="*/ 0 w 756355"/>
              <a:gd name="connsiteY0" fmla="*/ 56444 h 1208023"/>
              <a:gd name="connsiteX1" fmla="*/ 383822 w 756355"/>
              <a:gd name="connsiteY1" fmla="*/ 1207911 h 1208023"/>
              <a:gd name="connsiteX2" fmla="*/ 756355 w 756355"/>
              <a:gd name="connsiteY2" fmla="*/ 0 h 1208023"/>
              <a:gd name="connsiteX3" fmla="*/ 756355 w 756355"/>
              <a:gd name="connsiteY3" fmla="*/ 0 h 1208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355" h="1208023">
                <a:moveTo>
                  <a:pt x="0" y="56444"/>
                </a:moveTo>
                <a:cubicBezTo>
                  <a:pt x="128881" y="636881"/>
                  <a:pt x="257763" y="1217318"/>
                  <a:pt x="383822" y="1207911"/>
                </a:cubicBezTo>
                <a:cubicBezTo>
                  <a:pt x="509881" y="1198504"/>
                  <a:pt x="756355" y="0"/>
                  <a:pt x="756355" y="0"/>
                </a:cubicBezTo>
                <a:lnTo>
                  <a:pt x="756355" y="0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5C4AED-E49B-41D8-A482-A33481D1B878}"/>
              </a:ext>
            </a:extLst>
          </p:cNvPr>
          <p:cNvSpPr txBox="1"/>
          <p:nvPr/>
        </p:nvSpPr>
        <p:spPr>
          <a:xfrm>
            <a:off x="7172858" y="5764603"/>
            <a:ext cx="62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5A6AD7-F1A5-4D84-BF11-D819A70CA428}"/>
              </a:ext>
            </a:extLst>
          </p:cNvPr>
          <p:cNvSpPr txBox="1"/>
          <p:nvPr/>
        </p:nvSpPr>
        <p:spPr>
          <a:xfrm>
            <a:off x="4605868" y="4335865"/>
            <a:ext cx="104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C8BC834-3275-4201-B4C5-0AD6CA43B1CC}"/>
              </a:ext>
            </a:extLst>
          </p:cNvPr>
          <p:cNvCxnSpPr>
            <a:cxnSpLocks/>
          </p:cNvCxnSpPr>
          <p:nvPr/>
        </p:nvCxnSpPr>
        <p:spPr>
          <a:xfrm flipV="1">
            <a:off x="8980619" y="4565881"/>
            <a:ext cx="0" cy="179059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529CAD-EAE5-4711-8550-C7C56BC174AC}"/>
              </a:ext>
            </a:extLst>
          </p:cNvPr>
          <p:cNvCxnSpPr>
            <a:cxnSpLocks/>
          </p:cNvCxnSpPr>
          <p:nvPr/>
        </p:nvCxnSpPr>
        <p:spPr>
          <a:xfrm>
            <a:off x="8553502" y="5949269"/>
            <a:ext cx="221262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AC451787-8983-4D9B-9234-FEC2264B83E1}"/>
              </a:ext>
            </a:extLst>
          </p:cNvPr>
          <p:cNvSpPr/>
          <p:nvPr/>
        </p:nvSpPr>
        <p:spPr>
          <a:xfrm>
            <a:off x="8865127" y="4844513"/>
            <a:ext cx="1494598" cy="956356"/>
          </a:xfrm>
          <a:custGeom>
            <a:avLst/>
            <a:gdLst>
              <a:gd name="connsiteX0" fmla="*/ 0 w 756355"/>
              <a:gd name="connsiteY0" fmla="*/ 56444 h 1208023"/>
              <a:gd name="connsiteX1" fmla="*/ 383822 w 756355"/>
              <a:gd name="connsiteY1" fmla="*/ 1207911 h 1208023"/>
              <a:gd name="connsiteX2" fmla="*/ 756355 w 756355"/>
              <a:gd name="connsiteY2" fmla="*/ 0 h 1208023"/>
              <a:gd name="connsiteX3" fmla="*/ 756355 w 756355"/>
              <a:gd name="connsiteY3" fmla="*/ 0 h 1208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6355" h="1208023">
                <a:moveTo>
                  <a:pt x="0" y="56444"/>
                </a:moveTo>
                <a:cubicBezTo>
                  <a:pt x="128881" y="636881"/>
                  <a:pt x="257763" y="1217318"/>
                  <a:pt x="383822" y="1207911"/>
                </a:cubicBezTo>
                <a:cubicBezTo>
                  <a:pt x="509881" y="1198504"/>
                  <a:pt x="756355" y="0"/>
                  <a:pt x="756355" y="0"/>
                </a:cubicBezTo>
                <a:lnTo>
                  <a:pt x="756355" y="0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ADBCBC-8DE3-469A-8AE2-AC3222442B87}"/>
              </a:ext>
            </a:extLst>
          </p:cNvPr>
          <p:cNvSpPr txBox="1"/>
          <p:nvPr/>
        </p:nvSpPr>
        <p:spPr>
          <a:xfrm>
            <a:off x="10793115" y="5764603"/>
            <a:ext cx="62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6FE1D6-F646-4AA7-A194-F7DD5F9D71E0}"/>
              </a:ext>
            </a:extLst>
          </p:cNvPr>
          <p:cNvSpPr txBox="1"/>
          <p:nvPr/>
        </p:nvSpPr>
        <p:spPr>
          <a:xfrm>
            <a:off x="8226125" y="4335865"/>
            <a:ext cx="104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AF91A6-9203-409F-9EBF-6D80CD72E3F1}"/>
              </a:ext>
            </a:extLst>
          </p:cNvPr>
          <p:cNvSpPr txBox="1"/>
          <p:nvPr/>
        </p:nvSpPr>
        <p:spPr>
          <a:xfrm>
            <a:off x="9096112" y="6143835"/>
            <a:ext cx="2047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global optimum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E06B39-4AFB-4907-9E29-11DBA65AF827}"/>
              </a:ext>
            </a:extLst>
          </p:cNvPr>
          <p:cNvSpPr txBox="1"/>
          <p:nvPr/>
        </p:nvSpPr>
        <p:spPr>
          <a:xfrm>
            <a:off x="5439026" y="6143835"/>
            <a:ext cx="2047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global optimum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81B0610-D92C-4D93-BF36-2201014E1222}"/>
              </a:ext>
            </a:extLst>
          </p:cNvPr>
          <p:cNvCxnSpPr/>
          <p:nvPr/>
        </p:nvCxnSpPr>
        <p:spPr>
          <a:xfrm>
            <a:off x="5633836" y="5833116"/>
            <a:ext cx="716666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5727ACA-13FB-422C-9690-C5EDBC5E3B35}"/>
              </a:ext>
            </a:extLst>
          </p:cNvPr>
          <p:cNvCxnSpPr/>
          <p:nvPr/>
        </p:nvCxnSpPr>
        <p:spPr>
          <a:xfrm>
            <a:off x="9254093" y="5833116"/>
            <a:ext cx="716666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7007E1E-3F39-4D90-929A-A55B1DC5E1BA}"/>
              </a:ext>
            </a:extLst>
          </p:cNvPr>
          <p:cNvCxnSpPr>
            <a:cxnSpLocks/>
          </p:cNvCxnSpPr>
          <p:nvPr/>
        </p:nvCxnSpPr>
        <p:spPr>
          <a:xfrm>
            <a:off x="5191524" y="4963147"/>
            <a:ext cx="960353" cy="1180688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4B25A7A-69B0-4F61-BA2A-7379513A55F3}"/>
              </a:ext>
            </a:extLst>
          </p:cNvPr>
          <p:cNvCxnSpPr>
            <a:cxnSpLocks/>
          </p:cNvCxnSpPr>
          <p:nvPr/>
        </p:nvCxnSpPr>
        <p:spPr>
          <a:xfrm flipV="1">
            <a:off x="9360324" y="5172758"/>
            <a:ext cx="1053086" cy="93989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79E0E0E-C599-4577-90B5-AFED76BFF45F}"/>
              </a:ext>
            </a:extLst>
          </p:cNvPr>
          <p:cNvGrpSpPr/>
          <p:nvPr/>
        </p:nvGrpSpPr>
        <p:grpSpPr>
          <a:xfrm>
            <a:off x="520391" y="458243"/>
            <a:ext cx="2713260" cy="6001280"/>
            <a:chOff x="521146" y="458243"/>
            <a:chExt cx="2885885" cy="4125588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75152C31-EACF-4E5C-B953-B145C713BC4B}"/>
                </a:ext>
              </a:extLst>
            </p:cNvPr>
            <p:cNvSpPr/>
            <p:nvPr/>
          </p:nvSpPr>
          <p:spPr>
            <a:xfrm>
              <a:off x="521146" y="458243"/>
              <a:ext cx="2885885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Dive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ito</a:t>
              </a:r>
              <a:endPara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Deep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Learning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Linear Neural Networks</a:t>
              </a:r>
              <a:endPara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8ED60E6-FA83-4C9D-9A65-5B6F645ADFCA}"/>
                </a:ext>
              </a:extLst>
            </p:cNvPr>
            <p:cNvSpPr txBox="1"/>
            <p:nvPr/>
          </p:nvSpPr>
          <p:spPr>
            <a:xfrm>
              <a:off x="521147" y="3800475"/>
              <a:ext cx="2885884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Linear Regression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b="1" i="1" dirty="0" err="1">
                  <a:solidFill>
                    <a:srgbClr val="8899B1"/>
                  </a:solidFill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Softmax</a:t>
              </a:r>
              <a:r>
                <a:rPr lang="en-US" altLang="ko-KR" sz="1600" b="1" i="1" dirty="0">
                  <a:solidFill>
                    <a:srgbClr val="8899B1"/>
                  </a:solidFill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 Regression</a:t>
              </a:r>
              <a:endParaRPr kumimoji="0" lang="en-US" altLang="ko-KR" sz="1200" b="1" i="1" u="none" strike="noStrike" kern="1200" cap="none" spc="0" normalizeH="0" baseline="0" noProof="0" dirty="0">
                <a:ln>
                  <a:noFill/>
                </a:ln>
                <a:solidFill>
                  <a:srgbClr val="8899B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7984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E986C0-F81B-4BB6-B2F1-A92E3D545C4E}"/>
              </a:ext>
            </a:extLst>
          </p:cNvPr>
          <p:cNvSpPr txBox="1"/>
          <p:nvPr/>
        </p:nvSpPr>
        <p:spPr>
          <a:xfrm>
            <a:off x="3925656" y="308657"/>
            <a:ext cx="7915589" cy="2854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Gradient Descent Algorithm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    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 : </a:t>
            </a:r>
            <a:r>
              <a:rPr lang="en-US" altLang="ko-KR" sz="16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Cost</a:t>
            </a:r>
            <a:r>
              <a:rPr lang="ko-KR" altLang="en-US" sz="16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 </a:t>
            </a:r>
            <a:r>
              <a:rPr lang="en-US" altLang="ko-KR" sz="16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Function</a:t>
            </a:r>
            <a:r>
              <a:rPr lang="ko-KR" altLang="en-US" sz="16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을 최적화 하는 알고리즘으로 </a:t>
            </a:r>
            <a:r>
              <a:rPr lang="en-US" altLang="ko-KR" sz="16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global optimum</a:t>
            </a:r>
            <a:r>
              <a:rPr lang="ko-KR" altLang="en-US" sz="16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을 찾는다</a:t>
            </a:r>
            <a:endParaRPr lang="en-US" altLang="ko-KR" sz="1600" b="1" i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b="1" i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b="1" i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How to get the “W” ?  </a:t>
            </a:r>
            <a:r>
              <a:rPr lang="en-US" altLang="ko-KR" sz="20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 </a:t>
            </a:r>
            <a:r>
              <a:rPr lang="ko-KR" altLang="en-US" sz="20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미분 </a:t>
            </a:r>
            <a:endParaRPr kumimoji="0" lang="en-US" altLang="ko-KR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F02B4E-922D-4CE0-8E48-4F9FABD0909F}"/>
                  </a:ext>
                </a:extLst>
              </p:cNvPr>
              <p:cNvSpPr txBox="1"/>
              <p:nvPr/>
            </p:nvSpPr>
            <p:spPr>
              <a:xfrm>
                <a:off x="5066088" y="2730799"/>
                <a:ext cx="5666138" cy="7315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kumimoji="0" lang="en-US" altLang="ko-KR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Aharoni" panose="02010803020104030203" pitchFamily="2" charset="-79"/>
                  </a:rPr>
                  <a:t>Cost(</a:t>
                </a:r>
                <a:r>
                  <a:rPr kumimoji="0" lang="en-US" altLang="ko-KR" sz="1800" b="1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Aharoni" panose="02010803020104030203" pitchFamily="2" charset="-79"/>
                  </a:rPr>
                  <a:t>W,b</a:t>
                </a:r>
                <a:r>
                  <a:rPr kumimoji="0" lang="en-US" altLang="ko-KR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Aharoni" panose="02010803020104030203" pitchFamily="2" charset="-79"/>
                  </a:rPr>
                  <a:t>)  =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kumimoji="0" lang="en-US" altLang="ko-KR" sz="20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kumimoji="0" lang="en-US" altLang="ko-KR" sz="20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en-US" altLang="ko-KR" sz="20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𝒎𝒊𝒏</m:t>
                        </m:r>
                      </m:e>
                      <m:lim>
                        <m:r>
                          <a:rPr kumimoji="0" lang="en-US" altLang="ko-KR" sz="20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kumimoji="0" lang="en-US" altLang="ko-KR" sz="20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0" lang="en-US" altLang="ko-KR" sz="20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𝒃</m:t>
                        </m:r>
                      </m:lim>
                    </m:limLow>
                  </m:oMath>
                </a14:m>
                <a:r>
                  <a:rPr kumimoji="0" lang="en-US" altLang="ko-KR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en-US" altLang="ko-KR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haroni" panose="02010803020104030203" pitchFamily="2" charset="-79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ko-KR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haroni" panose="02010803020104030203" pitchFamily="2" charset="-79"/>
                          </a:rPr>
                          <m:t>𝒊</m:t>
                        </m:r>
                        <m:r>
                          <a:rPr kumimoji="0" lang="en-US" altLang="ko-KR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haroni" panose="02010803020104030203" pitchFamily="2" charset="-79"/>
                          </a:rPr>
                          <m:t>=</m:t>
                        </m:r>
                        <m:r>
                          <a:rPr kumimoji="0" lang="en-US" altLang="ko-KR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haroni" panose="02010803020104030203" pitchFamily="2" charset="-79"/>
                          </a:rPr>
                          <m:t>𝟏</m:t>
                        </m:r>
                      </m:sub>
                      <m:sup>
                        <m:r>
                          <a:rPr kumimoji="0" lang="en-US" altLang="ko-KR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haroni" panose="02010803020104030203" pitchFamily="2" charset="-79"/>
                          </a:rPr>
                          <m:t>𝒎</m:t>
                        </m:r>
                      </m:sup>
                      <m:e>
                        <m:sSup>
                          <m:sSupPr>
                            <m:ctrlPr>
                              <a:rPr kumimoji="0" lang="en-US" altLang="ko-KR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Aharoni" panose="02010803020104030203" pitchFamily="2" charset="-79"/>
                              </a:rPr>
                            </m:ctrlPr>
                          </m:sSupPr>
                          <m:e>
                            <m:r>
                              <a:rPr lang="en-US" altLang="ko-KR" sz="2000" b="1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(</m:t>
                            </m:r>
                            <m:r>
                              <a:rPr lang="en-US" altLang="ko-KR" sz="2000" b="1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𝑾𝒙𝒊</m:t>
                            </m:r>
                            <m:r>
                              <a:rPr lang="en-US" altLang="ko-KR" sz="2000" b="1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 </m:t>
                            </m:r>
                            <m:r>
                              <a:rPr lang="en-US" altLang="ko-KR" sz="2000" b="1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+</m:t>
                            </m:r>
                            <m:r>
                              <a:rPr lang="en-US" altLang="ko-KR" sz="2000" b="1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 </m:t>
                            </m:r>
                            <m:r>
                              <a:rPr lang="en-US" altLang="ko-KR" sz="2000" b="1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𝒃</m:t>
                            </m:r>
                            <m:r>
                              <a:rPr lang="en-US" altLang="ko-KR" sz="2000" b="1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 − </m:t>
                            </m:r>
                            <m:r>
                              <a:rPr lang="en-US" altLang="ko-KR" sz="2000" b="1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𝒚𝒊</m:t>
                            </m:r>
                            <m:r>
                              <a:rPr lang="en-US" altLang="ko-KR" sz="2000" b="1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)</m:t>
                            </m:r>
                          </m:e>
                          <m:sup>
                            <m:r>
                              <a:rPr kumimoji="0" lang="en-US" altLang="ko-KR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Aharoni" panose="02010803020104030203" pitchFamily="2" charset="-79"/>
                              </a:rPr>
                              <m:t>𝟐</m:t>
                            </m:r>
                          </m:sup>
                        </m:sSup>
                        <m:r>
                          <a:rPr kumimoji="0" lang="en-US" altLang="ko-KR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Aharoni" panose="02010803020104030203" pitchFamily="2" charset="-79"/>
                          </a:rPr>
                          <m:t> </m:t>
                        </m:r>
                      </m:e>
                    </m:nary>
                  </m:oMath>
                </a14:m>
                <a:r>
                  <a:rPr kumimoji="0" lang="en-US" altLang="ko-KR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Aharoni" panose="02010803020104030203" pitchFamily="2" charset="-79"/>
                  </a:rPr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F02B4E-922D-4CE0-8E48-4F9FABD09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088" y="2730799"/>
                <a:ext cx="5666138" cy="731547"/>
              </a:xfrm>
              <a:prstGeom prst="rect">
                <a:avLst/>
              </a:prstGeom>
              <a:blipFill>
                <a:blip r:embed="rId2"/>
                <a:stretch>
                  <a:fillRect l="-860" t="-37500" b="-8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8E4254-DFF7-4F84-B661-641B0106089E}"/>
                  </a:ext>
                </a:extLst>
              </p:cNvPr>
              <p:cNvSpPr txBox="1"/>
              <p:nvPr/>
            </p:nvSpPr>
            <p:spPr>
              <a:xfrm>
                <a:off x="9938617" y="2789693"/>
                <a:ext cx="327013" cy="578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</m:oMath>
                  </m:oMathPara>
                </a14:m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8E4254-DFF7-4F84-B661-641B01060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8617" y="2789693"/>
                <a:ext cx="327013" cy="5781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2019F6-7F2C-4D1B-A0ED-94C8E08B82CD}"/>
                  </a:ext>
                </a:extLst>
              </p:cNvPr>
              <p:cNvSpPr txBox="1"/>
              <p:nvPr/>
            </p:nvSpPr>
            <p:spPr>
              <a:xfrm>
                <a:off x="4567359" y="3994156"/>
                <a:ext cx="6843591" cy="2555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altLang="ko-KR" sz="1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altLang="ko-KR" sz="1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altLang="ko-KR" sz="1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altLang="ko-KR" sz="1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altLang="ko-KR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altLang="ko-KR" sz="17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ko-KR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ko-KR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pt-BR" altLang="ko-KR" sz="1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altLang="ko-KR" sz="1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ko-KR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pt-BR" altLang="ko-KR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pt-BR" altLang="ko-KR" sz="1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𝑥𝑖𝑏𝑊</m:t>
                            </m:r>
                            <m:r>
                              <a:rPr lang="en-US" altLang="ko-KR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−2</m:t>
                            </m:r>
                            <m:r>
                              <a:rPr lang="en-US" altLang="ko-KR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𝑏𝑦𝑖</m:t>
                            </m:r>
                            <m:r>
                              <a:rPr lang="en-US" altLang="ko-KR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−2</m:t>
                            </m:r>
                            <m:r>
                              <a:rPr lang="en-US" altLang="ko-KR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𝑥𝑖𝑦𝑖𝑊</m:t>
                            </m:r>
                            <m:r>
                              <a:rPr lang="en-US" altLang="ko-KR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altLang="ko-KR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ko-KR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1700" dirty="0">
                  <a:solidFill>
                    <a:schemeClr val="bg1"/>
                  </a:solidFill>
                </a:endParaRPr>
              </a:p>
              <a:p>
                <a:pPr marL="342900" indent="-342900">
                  <a:buAutoNum type="arabicPeriod"/>
                </a:pPr>
                <a:endParaRPr lang="en-US" altLang="ko-KR" sz="1700" dirty="0">
                  <a:solidFill>
                    <a:schemeClr val="bg1"/>
                  </a:solidFill>
                </a:endParaRPr>
              </a:p>
              <a:p>
                <a:pPr marL="342900" indent="-342900">
                  <a:buAutoNum type="arabicPeriod"/>
                </a:pPr>
                <a:endParaRPr lang="en-US" altLang="ko-KR" sz="1700" dirty="0">
                  <a:solidFill>
                    <a:schemeClr val="bg1"/>
                  </a:solidFill>
                </a:endParaRPr>
              </a:p>
              <a:p>
                <a:pPr marL="342900" indent="-342900">
                  <a:buAutoNum type="arabicPeriod"/>
                </a:pPr>
                <a:r>
                  <a:rPr lang="en-US" altLang="ko-KR" sz="1700" dirty="0">
                    <a:solidFill>
                      <a:schemeClr val="bg1"/>
                    </a:solidFill>
                  </a:rPr>
                  <a:t>W</a:t>
                </a:r>
                <a:r>
                  <a:rPr lang="ko-KR" altLang="en-US" sz="1700" dirty="0">
                    <a:solidFill>
                      <a:schemeClr val="bg1"/>
                    </a:solidFill>
                  </a:rPr>
                  <a:t>의 기울기 </a:t>
                </a:r>
                <a:r>
                  <a:rPr lang="en-US" altLang="ko-KR" sz="1700" dirty="0">
                    <a:solidFill>
                      <a:schemeClr val="bg1"/>
                    </a:solidFill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func>
                          <m:funcPr>
                            <m:ctrlPr>
                              <a:rPr lang="en-US" altLang="ko-KR" sz="1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ko-KR" sz="1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altLang="ko-KR" sz="17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7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ko-KR" sz="17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7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ko-KR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lang="en-US" altLang="ko-KR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ko-KR" sz="1700" dirty="0">
                    <a:solidFill>
                      <a:schemeClr val="bg1"/>
                    </a:solidFill>
                  </a:rPr>
                  <a:t>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ko-KR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pt-BR" altLang="ko-KR" sz="1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altLang="ko-KR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ko-KR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pt-BR" altLang="ko-KR" sz="1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𝑥𝑖𝑏</m:t>
                            </m:r>
                            <m:r>
                              <a:rPr lang="en-US" altLang="ko-KR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ko-KR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𝑥𝑖𝑦𝑖</m:t>
                            </m:r>
                          </m:e>
                          <m:sup>
                            <m:r>
                              <a:rPr lang="en-US" altLang="ko-KR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1700" dirty="0">
                  <a:solidFill>
                    <a:schemeClr val="bg1"/>
                  </a:solidFill>
                </a:endParaRPr>
              </a:p>
              <a:p>
                <a:pPr marL="342900" indent="-342900">
                  <a:buAutoNum type="arabicPeriod"/>
                </a:pPr>
                <a:endParaRPr lang="en-US" altLang="ko-KR" sz="1700" dirty="0">
                  <a:solidFill>
                    <a:schemeClr val="bg1"/>
                  </a:solidFill>
                </a:endParaRPr>
              </a:p>
              <a:p>
                <a:pPr marL="342900" indent="-342900">
                  <a:buAutoNum type="arabicPeriod"/>
                </a:pPr>
                <a:endParaRPr lang="en-US" altLang="ko-KR" sz="1700" dirty="0">
                  <a:solidFill>
                    <a:schemeClr val="bg1"/>
                  </a:solidFill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altLang="ko-KR" sz="1700" dirty="0">
                    <a:solidFill>
                      <a:schemeClr val="bg1"/>
                    </a:solidFill>
                  </a:rPr>
                  <a:t>b</a:t>
                </a:r>
                <a:r>
                  <a:rPr lang="ko-KR" altLang="en-US" sz="1700" dirty="0">
                    <a:solidFill>
                      <a:schemeClr val="bg1"/>
                    </a:solidFill>
                  </a:rPr>
                  <a:t>의 기울기 </a:t>
                </a:r>
                <a:r>
                  <a:rPr lang="en-US" altLang="ko-KR" sz="1700" dirty="0">
                    <a:solidFill>
                      <a:schemeClr val="bg1"/>
                    </a:solidFill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1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ko-KR" sz="1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altLang="ko-KR" sz="17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7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ko-KR" sz="17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7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ko-KR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ko-KR" altLang="en-US" sz="1700" dirty="0">
                    <a:solidFill>
                      <a:schemeClr val="bg1"/>
                    </a:solidFill>
                  </a:rPr>
                  <a:t>  </a:t>
                </a:r>
                <a:r>
                  <a:rPr lang="en-US" altLang="ko-KR" sz="1700" dirty="0">
                    <a:solidFill>
                      <a:schemeClr val="bg1"/>
                    </a:solidFill>
                  </a:rPr>
                  <a:t>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ko-KR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𝑥𝑖𝑊</m:t>
                        </m:r>
                        <m:r>
                          <a:rPr lang="en-US" altLang="ko-KR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𝑦𝑖</m:t>
                        </m:r>
                        <m:r>
                          <a:rPr lang="en-US" altLang="ko-KR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ko-KR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1700" dirty="0"/>
              </a:p>
              <a:p>
                <a:pPr marL="342900" indent="-342900">
                  <a:buAutoNum type="arabicPeriod"/>
                </a:pPr>
                <a:endParaRPr lang="ko-KR" alt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2019F6-7F2C-4D1B-A0ED-94C8E08B8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359" y="3994156"/>
                <a:ext cx="6843591" cy="2555187"/>
              </a:xfrm>
              <a:prstGeom prst="rect">
                <a:avLst/>
              </a:prstGeom>
              <a:blipFill>
                <a:blip r:embed="rId4"/>
                <a:stretch>
                  <a:fillRect l="-712" t="-15274" b="-69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F3B6972-0278-4C33-AD46-0C6301F6ABC5}"/>
                  </a:ext>
                </a:extLst>
              </p:cNvPr>
              <p:cNvSpPr txBox="1"/>
              <p:nvPr/>
            </p:nvSpPr>
            <p:spPr>
              <a:xfrm>
                <a:off x="10062209" y="5690595"/>
                <a:ext cx="247184" cy="4626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F3B6972-0278-4C33-AD46-0C6301F6A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209" y="5690595"/>
                <a:ext cx="247184" cy="4626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C6D0E11-7D7F-4E20-8B18-A84FF77BDF87}"/>
                  </a:ext>
                </a:extLst>
              </p:cNvPr>
              <p:cNvSpPr txBox="1"/>
              <p:nvPr/>
            </p:nvSpPr>
            <p:spPr>
              <a:xfrm>
                <a:off x="10732226" y="4757689"/>
                <a:ext cx="247184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C6D0E11-7D7F-4E20-8B18-A84FF77BD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2226" y="4757689"/>
                <a:ext cx="247184" cy="4626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그룹 26">
            <a:extLst>
              <a:ext uri="{FF2B5EF4-FFF2-40B4-BE49-F238E27FC236}">
                <a16:creationId xmlns:a16="http://schemas.microsoft.com/office/drawing/2014/main" id="{CEE03966-3C26-40D6-92CA-EBFC942D4232}"/>
              </a:ext>
            </a:extLst>
          </p:cNvPr>
          <p:cNvGrpSpPr/>
          <p:nvPr/>
        </p:nvGrpSpPr>
        <p:grpSpPr>
          <a:xfrm>
            <a:off x="520391" y="458243"/>
            <a:ext cx="2713260" cy="6001280"/>
            <a:chOff x="521146" y="458243"/>
            <a:chExt cx="2885885" cy="412558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34DE862-F273-4355-86BA-2E409961F128}"/>
                </a:ext>
              </a:extLst>
            </p:cNvPr>
            <p:cNvSpPr/>
            <p:nvPr/>
          </p:nvSpPr>
          <p:spPr>
            <a:xfrm>
              <a:off x="521146" y="458243"/>
              <a:ext cx="2885885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Dive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ito</a:t>
              </a:r>
              <a:endPara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Deep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Learning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Linear Neural Networks</a:t>
              </a:r>
              <a:endPara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9F8D8DD-90B8-4D12-8F3F-2674E4D44B07}"/>
                </a:ext>
              </a:extLst>
            </p:cNvPr>
            <p:cNvSpPr txBox="1"/>
            <p:nvPr/>
          </p:nvSpPr>
          <p:spPr>
            <a:xfrm>
              <a:off x="521147" y="3800475"/>
              <a:ext cx="2885884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Linear Regression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b="1" i="1" dirty="0" err="1">
                  <a:solidFill>
                    <a:srgbClr val="8899B1"/>
                  </a:solidFill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Softmax</a:t>
              </a:r>
              <a:r>
                <a:rPr lang="en-US" altLang="ko-KR" sz="1600" b="1" i="1" dirty="0">
                  <a:solidFill>
                    <a:srgbClr val="8899B1"/>
                  </a:solidFill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 Regression</a:t>
              </a:r>
              <a:endParaRPr kumimoji="0" lang="en-US" altLang="ko-KR" sz="1200" b="1" i="1" u="none" strike="noStrike" kern="1200" cap="none" spc="0" normalizeH="0" baseline="0" noProof="0" dirty="0">
                <a:ln>
                  <a:noFill/>
                </a:ln>
                <a:solidFill>
                  <a:srgbClr val="8899B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72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E986C0-F81B-4BB6-B2F1-A92E3D545C4E}"/>
              </a:ext>
            </a:extLst>
          </p:cNvPr>
          <p:cNvSpPr txBox="1"/>
          <p:nvPr/>
        </p:nvSpPr>
        <p:spPr>
          <a:xfrm>
            <a:off x="3925656" y="308657"/>
            <a:ext cx="7915589" cy="1746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Linear</a:t>
            </a:r>
            <a:r>
              <a:rPr kumimoji="0" lang="ko-KR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 </a:t>
            </a:r>
            <a:r>
              <a: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Regression in Machine Learning 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   (Gradient Descent Algorithm)</a:t>
            </a:r>
            <a:endParaRPr kumimoji="0" lang="en-US" altLang="ko-KR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703B895-B443-47E9-BD89-3CD3319C2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828" y="1651414"/>
            <a:ext cx="6718262" cy="19316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DA7B13-8064-4543-8710-6B53CDA563CA}"/>
              </a:ext>
            </a:extLst>
          </p:cNvPr>
          <p:cNvSpPr txBox="1"/>
          <p:nvPr/>
        </p:nvSpPr>
        <p:spPr>
          <a:xfrm>
            <a:off x="10359296" y="2950988"/>
            <a:ext cx="36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92CE78-37F5-4B8F-B03E-B62CF2C7EDCB}"/>
              </a:ext>
            </a:extLst>
          </p:cNvPr>
          <p:cNvSpPr txBox="1"/>
          <p:nvPr/>
        </p:nvSpPr>
        <p:spPr>
          <a:xfrm>
            <a:off x="8393959" y="2950988"/>
            <a:ext cx="355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0A3F325-ADAE-464F-8F4F-476A4F68857F}"/>
              </a:ext>
            </a:extLst>
          </p:cNvPr>
          <p:cNvSpPr/>
          <p:nvPr/>
        </p:nvSpPr>
        <p:spPr>
          <a:xfrm>
            <a:off x="6713696" y="2682223"/>
            <a:ext cx="1459739" cy="1213165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7268C52-3449-4545-A947-F761B247BDE4}"/>
                  </a:ext>
                </a:extLst>
              </p:cNvPr>
              <p:cNvSpPr txBox="1"/>
              <p:nvPr/>
            </p:nvSpPr>
            <p:spPr>
              <a:xfrm>
                <a:off x="3986457" y="2896601"/>
                <a:ext cx="2639084" cy="504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>
                    <a:solidFill>
                      <a:schemeClr val="bg1"/>
                    </a:solidFill>
                  </a:rPr>
                  <a:t>W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:</a:t>
                </a:r>
                <a:r>
                  <a:rPr lang="en-US" altLang="ko-KR" sz="1800" dirty="0">
                    <a:solidFill>
                      <a:schemeClr val="bg1"/>
                    </a:solidFill>
                  </a:rPr>
                  <a:t>=  W -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ko-KR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altLang="ko-KR" sz="1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ko-KR" sz="1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ko-KR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7268C52-3449-4545-A947-F761B247B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457" y="2896601"/>
                <a:ext cx="2639084" cy="504946"/>
              </a:xfrm>
              <a:prstGeom prst="rect">
                <a:avLst/>
              </a:prstGeom>
              <a:blipFill>
                <a:blip r:embed="rId3"/>
                <a:stretch>
                  <a:fillRect l="-2079" b="-48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E4F1AA4-2B33-4543-A2DE-DD1FFE4F3320}"/>
                  </a:ext>
                </a:extLst>
              </p:cNvPr>
              <p:cNvSpPr txBox="1"/>
              <p:nvPr/>
            </p:nvSpPr>
            <p:spPr>
              <a:xfrm>
                <a:off x="4029379" y="3401547"/>
                <a:ext cx="2596162" cy="504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</a:rPr>
                  <a:t>b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 :=  </a:t>
                </a:r>
                <a:r>
                  <a:rPr lang="en-US" altLang="ko-KR" sz="2000" dirty="0">
                    <a:solidFill>
                      <a:schemeClr val="bg1"/>
                    </a:solidFill>
                  </a:rPr>
                  <a:t>b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  -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ko-KR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altLang="ko-KR" sz="1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ko-KR" sz="1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ko-KR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ko-KR" altLang="en-US" sz="1800" dirty="0">
                    <a:solidFill>
                      <a:schemeClr val="bg1"/>
                    </a:solidFill>
                  </a:rPr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E4F1AA4-2B33-4543-A2DE-DD1FFE4F3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379" y="3401547"/>
                <a:ext cx="2596162" cy="504946"/>
              </a:xfrm>
              <a:prstGeom prst="rect">
                <a:avLst/>
              </a:prstGeom>
              <a:blipFill>
                <a:blip r:embed="rId4"/>
                <a:stretch>
                  <a:fillRect l="-2582" b="-8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4EF9C18-981E-451F-B4BC-189F96B99E41}"/>
                  </a:ext>
                </a:extLst>
              </p:cNvPr>
              <p:cNvSpPr txBox="1"/>
              <p:nvPr/>
            </p:nvSpPr>
            <p:spPr>
              <a:xfrm>
                <a:off x="3925656" y="4420512"/>
                <a:ext cx="8033972" cy="17931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ko-KR" sz="1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altLang="ko-KR" sz="1400" b="1" dirty="0">
                    <a:solidFill>
                      <a:schemeClr val="bg1"/>
                    </a:solidFill>
                  </a:rPr>
                  <a:t> (learning rate) : </a:t>
                </a:r>
                <a:r>
                  <a:rPr lang="ko-KR" altLang="en-US" sz="1400" b="1" dirty="0">
                    <a:solidFill>
                      <a:schemeClr val="bg1"/>
                    </a:solidFill>
                  </a:rPr>
                  <a:t>기울기가 초기에 엄청 클 수 있으므로 값을 작게 만들기 위해 사용 </a:t>
                </a:r>
                <a:endParaRPr lang="en-US" altLang="ko-KR" sz="1400" b="1" dirty="0">
                  <a:solidFill>
                    <a:schemeClr val="bg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400" dirty="0">
                    <a:solidFill>
                      <a:schemeClr val="bg1"/>
                    </a:solidFill>
                  </a:rPr>
                  <a:t>ex &gt; 0.001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400" b="1" i="1" dirty="0">
                    <a:solidFill>
                      <a:schemeClr val="bg1"/>
                    </a:solidFill>
                  </a:rPr>
                  <a:t>Data set  : </a:t>
                </a:r>
                <a:r>
                  <a:rPr lang="en-US" altLang="ko-KR" sz="1400" b="1" dirty="0">
                    <a:solidFill>
                      <a:schemeClr val="bg1"/>
                    </a:solidFill>
                  </a:rPr>
                  <a:t>data set </a:t>
                </a:r>
                <a:r>
                  <a:rPr lang="ko-KR" altLang="en-US" sz="1400" b="1" dirty="0">
                    <a:solidFill>
                      <a:schemeClr val="bg1"/>
                    </a:solidFill>
                  </a:rPr>
                  <a:t>은 주로 </a:t>
                </a:r>
                <a:r>
                  <a:rPr lang="en-US" altLang="ko-KR" sz="1400" b="1" dirty="0">
                    <a:solidFill>
                      <a:schemeClr val="bg1"/>
                    </a:solidFill>
                  </a:rPr>
                  <a:t>batch size (= mini batch)</a:t>
                </a:r>
                <a:r>
                  <a:rPr lang="ko-KR" altLang="en-US" sz="1400" b="1" dirty="0">
                    <a:solidFill>
                      <a:schemeClr val="bg1"/>
                    </a:solidFill>
                  </a:rPr>
                  <a:t>로 나누어서 훈련시킨다</a:t>
                </a:r>
                <a:endParaRPr lang="en-US" altLang="ko-KR" sz="1400" b="1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  <a:defRPr/>
                </a:pPr>
                <a:endParaRPr lang="ko-KR" altLang="en-US" sz="1600" dirty="0">
                  <a:solidFill>
                    <a:schemeClr val="bg1"/>
                  </a:solidFill>
                </a:endParaRPr>
              </a:p>
              <a:p>
                <a:pPr marL="285750" marR="0" lvl="0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ko-KR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4EF9C18-981E-451F-B4BC-189F96B99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656" y="4420512"/>
                <a:ext cx="8033972" cy="1793120"/>
              </a:xfrm>
              <a:prstGeom prst="rect">
                <a:avLst/>
              </a:prstGeom>
              <a:blipFill>
                <a:blip r:embed="rId5"/>
                <a:stretch>
                  <a:fillRect l="-1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그림 31">
            <a:extLst>
              <a:ext uri="{FF2B5EF4-FFF2-40B4-BE49-F238E27FC236}">
                <a16:creationId xmlns:a16="http://schemas.microsoft.com/office/drawing/2014/main" id="{72E6EBA3-E31C-4440-B6CE-18DB53625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2820" y="5567382"/>
            <a:ext cx="3788188" cy="981961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EDEC6EA-5BFA-4B0A-A6C7-819D7C65DF1D}"/>
              </a:ext>
            </a:extLst>
          </p:cNvPr>
          <p:cNvCxnSpPr/>
          <p:nvPr/>
        </p:nvCxnSpPr>
        <p:spPr>
          <a:xfrm>
            <a:off x="3675442" y="4218915"/>
            <a:ext cx="8534400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016B3E3-E41F-4921-BB25-4C29546129DE}"/>
              </a:ext>
            </a:extLst>
          </p:cNvPr>
          <p:cNvGrpSpPr/>
          <p:nvPr/>
        </p:nvGrpSpPr>
        <p:grpSpPr>
          <a:xfrm>
            <a:off x="520391" y="458243"/>
            <a:ext cx="2713260" cy="6001280"/>
            <a:chOff x="521146" y="458243"/>
            <a:chExt cx="2885885" cy="4125588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B7B127E-E385-419D-BCFB-692CDBD9C0DB}"/>
                </a:ext>
              </a:extLst>
            </p:cNvPr>
            <p:cNvSpPr/>
            <p:nvPr/>
          </p:nvSpPr>
          <p:spPr>
            <a:xfrm>
              <a:off x="521146" y="458243"/>
              <a:ext cx="2885885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Dive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ito</a:t>
              </a:r>
              <a:endPara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Deep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Learning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Linear Neural Networks</a:t>
              </a:r>
              <a:endPara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0FFDF2A-09E1-4BC8-A978-9A1F24E2B9EC}"/>
                </a:ext>
              </a:extLst>
            </p:cNvPr>
            <p:cNvSpPr txBox="1"/>
            <p:nvPr/>
          </p:nvSpPr>
          <p:spPr>
            <a:xfrm>
              <a:off x="521147" y="3800475"/>
              <a:ext cx="2885884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Linear Regression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b="1" i="1" dirty="0" err="1">
                  <a:solidFill>
                    <a:srgbClr val="8899B1"/>
                  </a:solidFill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Softmax</a:t>
              </a:r>
              <a:r>
                <a:rPr lang="en-US" altLang="ko-KR" sz="1600" b="1" i="1" dirty="0">
                  <a:solidFill>
                    <a:srgbClr val="8899B1"/>
                  </a:solidFill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 Regression</a:t>
              </a:r>
              <a:endParaRPr kumimoji="0" lang="en-US" altLang="ko-KR" sz="1200" b="1" i="1" u="none" strike="noStrike" kern="1200" cap="none" spc="0" normalizeH="0" baseline="0" noProof="0" dirty="0">
                <a:ln>
                  <a:noFill/>
                </a:ln>
                <a:solidFill>
                  <a:srgbClr val="8899B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289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E15D24-C853-407E-AB82-5F6CBFBCEA87}"/>
              </a:ext>
            </a:extLst>
          </p:cNvPr>
          <p:cNvGrpSpPr/>
          <p:nvPr/>
        </p:nvGrpSpPr>
        <p:grpSpPr>
          <a:xfrm>
            <a:off x="520391" y="458243"/>
            <a:ext cx="2713260" cy="6001280"/>
            <a:chOff x="521146" y="458243"/>
            <a:chExt cx="2885885" cy="412558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74DEFD0-8194-4D35-876E-8D27D8399D6F}"/>
                </a:ext>
              </a:extLst>
            </p:cNvPr>
            <p:cNvSpPr/>
            <p:nvPr/>
          </p:nvSpPr>
          <p:spPr>
            <a:xfrm>
              <a:off x="521146" y="458243"/>
              <a:ext cx="2885885" cy="1195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Dive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ito</a:t>
              </a:r>
              <a:endPara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Deep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Learning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Linear Neural Networks</a:t>
              </a:r>
              <a:endPara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DFC654-F103-4D74-9344-CECAE2D89465}"/>
                </a:ext>
              </a:extLst>
            </p:cNvPr>
            <p:cNvSpPr txBox="1"/>
            <p:nvPr/>
          </p:nvSpPr>
          <p:spPr>
            <a:xfrm>
              <a:off x="521147" y="3800475"/>
              <a:ext cx="2885884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Linear Regression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b="1" i="1" dirty="0" err="1">
                  <a:solidFill>
                    <a:srgbClr val="8899B1"/>
                  </a:solidFill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Softmax</a:t>
              </a:r>
              <a:r>
                <a:rPr lang="en-US" altLang="ko-KR" sz="1600" b="1" i="1" dirty="0">
                  <a:solidFill>
                    <a:srgbClr val="8899B1"/>
                  </a:solidFill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 Regression</a:t>
              </a:r>
              <a:endParaRPr kumimoji="0" lang="en-US" altLang="ko-KR" sz="1200" b="1" i="1" u="none" strike="noStrike" kern="1200" cap="none" spc="0" normalizeH="0" baseline="0" noProof="0" dirty="0">
                <a:ln>
                  <a:noFill/>
                </a:ln>
                <a:solidFill>
                  <a:srgbClr val="8899B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BE986C0-F81B-4BB6-B2F1-A92E3D545C4E}"/>
              </a:ext>
            </a:extLst>
          </p:cNvPr>
          <p:cNvSpPr txBox="1"/>
          <p:nvPr/>
        </p:nvSpPr>
        <p:spPr>
          <a:xfrm>
            <a:off x="3925656" y="308657"/>
            <a:ext cx="7915589" cy="915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Linear Regression Examples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  </a:t>
            </a:r>
          </a:p>
        </p:txBody>
      </p:sp>
      <p:pic>
        <p:nvPicPr>
          <p:cNvPr id="3" name="그림 2" descr="개체, 시계이(가) 표시된 사진&#10;&#10;자동 생성된 설명">
            <a:extLst>
              <a:ext uri="{FF2B5EF4-FFF2-40B4-BE49-F238E27FC236}">
                <a16:creationId xmlns:a16="http://schemas.microsoft.com/office/drawing/2014/main" id="{8C1F048A-7F85-4947-9A21-572C41AF4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297" y="1224613"/>
            <a:ext cx="5023735" cy="17805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DB1342-C0C0-4024-AEE1-4DADE2DFE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297" y="3548670"/>
            <a:ext cx="4509156" cy="26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22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70519F-E713-4584-AC00-88019DB60089}"/>
              </a:ext>
            </a:extLst>
          </p:cNvPr>
          <p:cNvSpPr/>
          <p:nvPr/>
        </p:nvSpPr>
        <p:spPr>
          <a:xfrm>
            <a:off x="9356504" y="2219627"/>
            <a:ext cx="48405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14D7F8-D43C-4E99-A293-9F6D538F894B}"/>
              </a:ext>
            </a:extLst>
          </p:cNvPr>
          <p:cNvSpPr txBox="1"/>
          <p:nvPr/>
        </p:nvSpPr>
        <p:spPr>
          <a:xfrm>
            <a:off x="4009214" y="245476"/>
            <a:ext cx="6098240" cy="9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Sigmoid Function</a:t>
            </a:r>
            <a:endParaRPr kumimoji="0" lang="en-US" altLang="ko-KR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  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2FDF8C6-AE4B-4DDB-857F-EAE8831D4776}"/>
              </a:ext>
            </a:extLst>
          </p:cNvPr>
          <p:cNvGrpSpPr/>
          <p:nvPr/>
        </p:nvGrpSpPr>
        <p:grpSpPr>
          <a:xfrm>
            <a:off x="290218" y="498696"/>
            <a:ext cx="3091942" cy="6002772"/>
            <a:chOff x="521146" y="458243"/>
            <a:chExt cx="3288660" cy="397015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EABF509-5974-4B9F-BEE8-670CF63C810A}"/>
                </a:ext>
              </a:extLst>
            </p:cNvPr>
            <p:cNvSpPr/>
            <p:nvPr/>
          </p:nvSpPr>
          <p:spPr>
            <a:xfrm>
              <a:off x="521146" y="458243"/>
              <a:ext cx="2885885" cy="13428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Dive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into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Deep</a:t>
              </a:r>
              <a:r>
                <a:rPr kumimoji="0" lang="ko-KR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Learning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Linear Neural Networks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36E209-6DED-4581-9A6C-AD64958D2CF4}"/>
                </a:ext>
              </a:extLst>
            </p:cNvPr>
            <p:cNvSpPr txBox="1"/>
            <p:nvPr/>
          </p:nvSpPr>
          <p:spPr>
            <a:xfrm>
              <a:off x="521147" y="3800475"/>
              <a:ext cx="3288659" cy="627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8899B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Linear Regression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Softmax</a:t>
              </a:r>
              <a:r>
                <a:rPr kumimoji="0" lang="en-US" altLang="ko-KR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Aharoni" panose="02010803020104030203" pitchFamily="2" charset="-79"/>
                </a:rPr>
                <a:t> Regression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E9981C0-C30A-44DA-B4E1-43EB533D1DCF}"/>
              </a:ext>
            </a:extLst>
          </p:cNvPr>
          <p:cNvSpPr txBox="1"/>
          <p:nvPr/>
        </p:nvSpPr>
        <p:spPr>
          <a:xfrm>
            <a:off x="4747212" y="1225193"/>
            <a:ext cx="7859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H (</a:t>
            </a:r>
            <a:r>
              <a:rPr kumimoji="0" lang="en-US" altLang="ko-KR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W,b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) = </a:t>
            </a:r>
            <a:r>
              <a:rPr kumimoji="0" lang="en-US" altLang="ko-KR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Wx</a:t>
            </a: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 +b   -&gt;  binary classification </a:t>
            </a:r>
            <a:r>
              <a:rPr kumimoji="0" lang="ko-KR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적합하지 않음</a:t>
            </a:r>
            <a:endParaRPr kumimoji="0" lang="en-US" altLang="ko-KR" sz="1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DD7ECE0-9294-42FC-8CA4-78B3C05A9484}"/>
              </a:ext>
            </a:extLst>
          </p:cNvPr>
          <p:cNvCxnSpPr>
            <a:cxnSpLocks/>
          </p:cNvCxnSpPr>
          <p:nvPr/>
        </p:nvCxnSpPr>
        <p:spPr>
          <a:xfrm flipV="1">
            <a:off x="5219485" y="2031219"/>
            <a:ext cx="0" cy="169923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C4448D4-E568-40E2-A8F2-EA8954D90EF5}"/>
              </a:ext>
            </a:extLst>
          </p:cNvPr>
          <p:cNvCxnSpPr>
            <a:cxnSpLocks/>
          </p:cNvCxnSpPr>
          <p:nvPr/>
        </p:nvCxnSpPr>
        <p:spPr>
          <a:xfrm>
            <a:off x="4747212" y="3459763"/>
            <a:ext cx="231112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8951D6B-B257-4BCA-972F-D05AF5B14027}"/>
              </a:ext>
            </a:extLst>
          </p:cNvPr>
          <p:cNvCxnSpPr>
            <a:cxnSpLocks/>
          </p:cNvCxnSpPr>
          <p:nvPr/>
        </p:nvCxnSpPr>
        <p:spPr>
          <a:xfrm flipV="1">
            <a:off x="4968276" y="2155165"/>
            <a:ext cx="1459447" cy="157529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9399C81A-DC52-4DD3-B675-9443DAE0108C}"/>
              </a:ext>
            </a:extLst>
          </p:cNvPr>
          <p:cNvSpPr/>
          <p:nvPr/>
        </p:nvSpPr>
        <p:spPr>
          <a:xfrm>
            <a:off x="7539085" y="2609388"/>
            <a:ext cx="706056" cy="333617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9FCEF8E-0AF3-4969-86E6-DA62E4A647FD}"/>
              </a:ext>
            </a:extLst>
          </p:cNvPr>
          <p:cNvCxnSpPr>
            <a:cxnSpLocks/>
          </p:cNvCxnSpPr>
          <p:nvPr/>
        </p:nvCxnSpPr>
        <p:spPr>
          <a:xfrm flipV="1">
            <a:off x="9870510" y="2031219"/>
            <a:ext cx="0" cy="169923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68B9A24-854B-4A66-ACCA-65D9E639C7FD}"/>
              </a:ext>
            </a:extLst>
          </p:cNvPr>
          <p:cNvCxnSpPr>
            <a:cxnSpLocks/>
          </p:cNvCxnSpPr>
          <p:nvPr/>
        </p:nvCxnSpPr>
        <p:spPr>
          <a:xfrm>
            <a:off x="8575118" y="3459763"/>
            <a:ext cx="259940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42FF7755-E034-490F-9334-A089DD962ADB}"/>
              </a:ext>
            </a:extLst>
          </p:cNvPr>
          <p:cNvSpPr/>
          <p:nvPr/>
        </p:nvSpPr>
        <p:spPr>
          <a:xfrm>
            <a:off x="8824713" y="2521847"/>
            <a:ext cx="2117132" cy="815403"/>
          </a:xfrm>
          <a:custGeom>
            <a:avLst/>
            <a:gdLst>
              <a:gd name="connsiteX0" fmla="*/ 0 w 2220046"/>
              <a:gd name="connsiteY0" fmla="*/ 815403 h 815403"/>
              <a:gd name="connsiteX1" fmla="*/ 983848 w 2220046"/>
              <a:gd name="connsiteY1" fmla="*/ 676507 h 815403"/>
              <a:gd name="connsiteX2" fmla="*/ 1284790 w 2220046"/>
              <a:gd name="connsiteY2" fmla="*/ 144072 h 815403"/>
              <a:gd name="connsiteX3" fmla="*/ 2141317 w 2220046"/>
              <a:gd name="connsiteY3" fmla="*/ 16750 h 815403"/>
              <a:gd name="connsiteX4" fmla="*/ 2129742 w 2220046"/>
              <a:gd name="connsiteY4" fmla="*/ 5176 h 81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0046" h="815403">
                <a:moveTo>
                  <a:pt x="0" y="815403"/>
                </a:moveTo>
                <a:cubicBezTo>
                  <a:pt x="384858" y="801899"/>
                  <a:pt x="769716" y="788395"/>
                  <a:pt x="983848" y="676507"/>
                </a:cubicBezTo>
                <a:cubicBezTo>
                  <a:pt x="1197980" y="564619"/>
                  <a:pt x="1091878" y="254032"/>
                  <a:pt x="1284790" y="144072"/>
                </a:cubicBezTo>
                <a:cubicBezTo>
                  <a:pt x="1477702" y="34112"/>
                  <a:pt x="2000492" y="39899"/>
                  <a:pt x="2141317" y="16750"/>
                </a:cubicBezTo>
                <a:cubicBezTo>
                  <a:pt x="2282142" y="-6399"/>
                  <a:pt x="2205942" y="-612"/>
                  <a:pt x="2129742" y="5176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B66665D-F3D8-491C-BA00-3BB153129CCB}"/>
              </a:ext>
            </a:extLst>
          </p:cNvPr>
          <p:cNvCxnSpPr>
            <a:cxnSpLocks/>
          </p:cNvCxnSpPr>
          <p:nvPr/>
        </p:nvCxnSpPr>
        <p:spPr>
          <a:xfrm flipV="1">
            <a:off x="9628414" y="2415525"/>
            <a:ext cx="1546109" cy="15698"/>
          </a:xfrm>
          <a:prstGeom prst="line">
            <a:avLst/>
          </a:prstGeom>
          <a:ln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9151B8C-AF62-4AB9-AC09-184726F31812}"/>
              </a:ext>
            </a:extLst>
          </p:cNvPr>
          <p:cNvSpPr txBox="1"/>
          <p:nvPr/>
        </p:nvSpPr>
        <p:spPr>
          <a:xfrm>
            <a:off x="315884" y="3356642"/>
            <a:ext cx="6192454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 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961A4B0-32EB-466C-82EB-8E2263C702C3}"/>
                  </a:ext>
                </a:extLst>
              </p:cNvPr>
              <p:cNvSpPr txBox="1"/>
              <p:nvPr/>
            </p:nvSpPr>
            <p:spPr>
              <a:xfrm>
                <a:off x="6635197" y="225025"/>
                <a:ext cx="2513832" cy="625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: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ko-KR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ko-KR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num>
                      <m:den>
                        <m:r>
                          <a:rPr kumimoji="0" lang="en-US" altLang="ko-KR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  <m:r>
                          <a:rPr kumimoji="0" lang="en-US" altLang="ko-KR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 </m:t>
                        </m:r>
                        <m:sSup>
                          <m:sSupPr>
                            <m:ctrlPr>
                              <a:rPr kumimoji="0" lang="en-US" altLang="ko-KR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ko-KR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𝒆</m:t>
                            </m:r>
                          </m:e>
                          <m:sup>
                            <m:r>
                              <a:rPr kumimoji="0" lang="en-US" altLang="ko-KR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r>
                              <a:rPr kumimoji="0" lang="en-US" altLang="ko-KR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𝒛</m:t>
                            </m:r>
                          </m:sup>
                        </m:sSup>
                      </m:den>
                    </m:f>
                  </m:oMath>
                </a14:m>
                <a:endParaRPr kumimoji="0" lang="ko-KR" alt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961A4B0-32EB-466C-82EB-8E2263C70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97" y="225025"/>
                <a:ext cx="2513832" cy="625941"/>
              </a:xfrm>
              <a:prstGeom prst="rect">
                <a:avLst/>
              </a:prstGeom>
              <a:blipFill>
                <a:blip r:embed="rId2"/>
                <a:stretch>
                  <a:fillRect l="-3632" b="-67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D48D0F1C-8657-49F0-BAD4-CFEA19C80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140" y="3999285"/>
            <a:ext cx="3355634" cy="25591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152317-371B-4CB3-BACA-30BD66333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397" y="3999285"/>
            <a:ext cx="3355633" cy="255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98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6B506-9931-4EAF-97D2-ED631DB7F43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535DB6-28AA-48ED-851C-7BC2F42305F8}"/>
              </a:ext>
            </a:extLst>
          </p:cNvPr>
          <p:cNvSpPr/>
          <p:nvPr/>
        </p:nvSpPr>
        <p:spPr>
          <a:xfrm>
            <a:off x="4273139" y="580956"/>
            <a:ext cx="4200842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8899B1"/>
                </a:solidFill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AB6871B-498B-44F4-8929-41A8F89EEE92}"/>
              </a:ext>
            </a:extLst>
          </p:cNvPr>
          <p:cNvSpPr/>
          <p:nvPr/>
        </p:nvSpPr>
        <p:spPr>
          <a:xfrm>
            <a:off x="3961436" y="3384395"/>
            <a:ext cx="476833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Sigmoid Function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259187B-C0AF-4578-AC57-19F11BB30B48}"/>
              </a:ext>
            </a:extLst>
          </p:cNvPr>
          <p:cNvGrpSpPr/>
          <p:nvPr/>
        </p:nvGrpSpPr>
        <p:grpSpPr>
          <a:xfrm>
            <a:off x="290218" y="498696"/>
            <a:ext cx="3091942" cy="6002772"/>
            <a:chOff x="521146" y="458243"/>
            <a:chExt cx="3288660" cy="397015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0DD2AF6-F00B-4EA9-A2FE-47A06139CC74}"/>
                </a:ext>
              </a:extLst>
            </p:cNvPr>
            <p:cNvSpPr/>
            <p:nvPr/>
          </p:nvSpPr>
          <p:spPr>
            <a:xfrm>
              <a:off x="521146" y="458243"/>
              <a:ext cx="2885885" cy="13428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2800" b="1" kern="0" dirty="0">
                  <a:solidFill>
                    <a:prstClr val="white"/>
                  </a:solidFill>
                </a:rPr>
                <a:t>Dive</a:t>
              </a:r>
              <a:r>
                <a:rPr lang="ko-KR" altLang="en-US" sz="2800" b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 dirty="0">
                  <a:solidFill>
                    <a:prstClr val="white"/>
                  </a:solidFill>
                </a:rPr>
                <a:t>into</a:t>
              </a:r>
            </a:p>
            <a:p>
              <a:pPr latinLnBrk="0">
                <a:defRPr/>
              </a:pPr>
              <a:r>
                <a:rPr lang="en-US" altLang="ko-KR" sz="2800" b="1" kern="0" dirty="0">
                  <a:solidFill>
                    <a:prstClr val="white"/>
                  </a:solidFill>
                </a:rPr>
                <a:t>Deep</a:t>
              </a:r>
              <a:r>
                <a:rPr lang="ko-KR" altLang="en-US" sz="2800" b="1" kern="0" dirty="0">
                  <a:solidFill>
                    <a:prstClr val="white"/>
                  </a:solidFill>
                </a:rPr>
                <a:t> </a:t>
              </a:r>
              <a:r>
                <a:rPr lang="en-US" altLang="ko-KR" sz="2800" b="1" kern="0" dirty="0">
                  <a:solidFill>
                    <a:prstClr val="white"/>
                  </a:solidFill>
                </a:rPr>
                <a:t>Learning 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prstClr val="white"/>
                  </a:solidFill>
                </a:rPr>
                <a:t>Linear Neural Networks</a:t>
              </a:r>
              <a:endParaRPr lang="en-US" altLang="ko-KR" sz="800" kern="0" dirty="0">
                <a:solidFill>
                  <a:prstClr val="white"/>
                </a:solidFill>
              </a:endParaRPr>
            </a:p>
            <a:p>
              <a:pPr latinLnBrk="0">
                <a:lnSpc>
                  <a:spcPct val="150000"/>
                </a:lnSpc>
                <a:defRPr/>
              </a:pPr>
              <a:endParaRPr lang="en-US" altLang="ko-KR" sz="900" kern="0" dirty="0">
                <a:solidFill>
                  <a:prstClr val="white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E1DEFD-F5FF-46BE-B285-CA62DD7A234C}"/>
                </a:ext>
              </a:extLst>
            </p:cNvPr>
            <p:cNvSpPr txBox="1"/>
            <p:nvPr/>
          </p:nvSpPr>
          <p:spPr>
            <a:xfrm>
              <a:off x="521147" y="3800475"/>
              <a:ext cx="3288659" cy="627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i="1" dirty="0">
                  <a:solidFill>
                    <a:srgbClr val="8899B1"/>
                  </a:solidFill>
                  <a:cs typeface="Aharoni" panose="02010803020104030203" pitchFamily="2" charset="-79"/>
                </a:rPr>
                <a:t>Linear Regression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b="1" i="1" dirty="0" err="1">
                  <a:solidFill>
                    <a:schemeClr val="bg1"/>
                  </a:solidFill>
                  <a:cs typeface="Aharoni" panose="02010803020104030203" pitchFamily="2" charset="-79"/>
                </a:rPr>
                <a:t>Softmax</a:t>
              </a:r>
              <a:r>
                <a:rPr lang="en-US" altLang="ko-KR" sz="1600" b="1" i="1" dirty="0">
                  <a:solidFill>
                    <a:schemeClr val="bg1"/>
                  </a:solidFill>
                  <a:cs typeface="Aharoni" panose="02010803020104030203" pitchFamily="2" charset="-79"/>
                </a:rPr>
                <a:t> Regression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29EC51B-7B72-4EBD-B658-84F22776CE7B}"/>
              </a:ext>
            </a:extLst>
          </p:cNvPr>
          <p:cNvSpPr txBox="1"/>
          <p:nvPr/>
        </p:nvSpPr>
        <p:spPr>
          <a:xfrm>
            <a:off x="3915993" y="331620"/>
            <a:ext cx="6094070" cy="9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b="1" i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Softmax</a:t>
            </a:r>
            <a:r>
              <a:rPr lang="en-US" altLang="ko-KR" sz="20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 Regression</a:t>
            </a:r>
            <a:endParaRPr kumimoji="0" lang="en-US" altLang="ko-KR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 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CB9BC5A-90A2-4B4E-A9DC-F8370E014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741" y="1181996"/>
            <a:ext cx="5420481" cy="2202399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122C90CA-A96A-4E9A-810B-2823409FEA00}"/>
              </a:ext>
            </a:extLst>
          </p:cNvPr>
          <p:cNvSpPr/>
          <p:nvPr/>
        </p:nvSpPr>
        <p:spPr>
          <a:xfrm>
            <a:off x="7008471" y="1033387"/>
            <a:ext cx="1459739" cy="2499616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901E23-B676-4B74-AF30-4043888FFBA3}"/>
                  </a:ext>
                </a:extLst>
              </p:cNvPr>
              <p:cNvSpPr txBox="1"/>
              <p:nvPr/>
            </p:nvSpPr>
            <p:spPr>
              <a:xfrm>
                <a:off x="8179280" y="520389"/>
                <a:ext cx="36615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i="1" dirty="0">
                    <a:solidFill>
                      <a:schemeClr val="bg1"/>
                    </a:solidFill>
                  </a:rPr>
                  <a:t>각</a:t>
                </a:r>
                <a:r>
                  <a:rPr lang="en-US" altLang="ko-KR" sz="1400" b="1" i="1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400" b="1" i="1" dirty="0">
                    <a:solidFill>
                      <a:schemeClr val="bg1"/>
                    </a:solidFill>
                  </a:rPr>
                  <a:t>클래스에 대한 확률이지 </a:t>
                </a:r>
                <a:endParaRPr lang="en-US" altLang="ko-KR" sz="1400" b="1" i="1" dirty="0">
                  <a:solidFill>
                    <a:schemeClr val="bg1"/>
                  </a:solidFill>
                </a:endParaRPr>
              </a:p>
              <a:p>
                <a:r>
                  <a:rPr lang="ko-KR" altLang="en-US" sz="1400" b="1" i="1" dirty="0">
                    <a:solidFill>
                      <a:schemeClr val="bg1"/>
                    </a:solidFill>
                  </a:rPr>
                  <a:t>모든 클래스에 대한 확률이 아님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 </m:t>
                    </m:r>
                    <m:r>
                      <a:rPr lang="ko-KR" alt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ko-KR" altLang="en-US" sz="14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bg1"/>
                    </a:solidFill>
                  </a:rPr>
                  <a:t>&lt; 1)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901E23-B676-4B74-AF30-4043888FF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280" y="520389"/>
                <a:ext cx="3661566" cy="523220"/>
              </a:xfrm>
              <a:prstGeom prst="rect">
                <a:avLst/>
              </a:prstGeom>
              <a:blipFill>
                <a:blip r:embed="rId3"/>
                <a:stretch>
                  <a:fillRect l="-500" t="-1163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C8BD94-C620-49AD-93B7-C971402D5738}"/>
              </a:ext>
            </a:extLst>
          </p:cNvPr>
          <p:cNvSpPr/>
          <p:nvPr/>
        </p:nvSpPr>
        <p:spPr>
          <a:xfrm>
            <a:off x="3989390" y="6205721"/>
            <a:ext cx="476833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</a:t>
            </a:r>
            <a:r>
              <a:rPr lang="en-US" altLang="ko-KR" sz="1600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oftmax</a:t>
            </a:r>
            <a:endParaRPr kumimoji="0" lang="en-US" altLang="ko-KR" sz="16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BA76D6-9EF7-4EB0-B766-52DF76AD5E55}"/>
                  </a:ext>
                </a:extLst>
              </p:cNvPr>
              <p:cNvSpPr txBox="1"/>
              <p:nvPr/>
            </p:nvSpPr>
            <p:spPr>
              <a:xfrm>
                <a:off x="8392241" y="6412733"/>
                <a:ext cx="36615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각</a:t>
                </a:r>
                <a:r>
                  <a:rPr kumimoji="0" lang="en-US" altLang="ko-KR" sz="1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ko-KR" altLang="en-US" sz="1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클래스에 대한 확률</a:t>
                </a:r>
                <a14:m>
                  <m:oMath xmlns:m="http://schemas.openxmlformats.org/officeDocument/2006/math">
                    <m:r>
                      <a:rPr kumimoji="0" lang="en-US" altLang="ko-KR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</m:t>
                    </m:r>
                    <m:r>
                      <a:rPr kumimoji="0" lang="en-US" altLang="ko-KR" sz="1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 </m:t>
                    </m:r>
                    <m:r>
                      <a:rPr kumimoji="0" lang="ko-KR" altLang="en-US" sz="1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∑</m:t>
                    </m:r>
                  </m:oMath>
                </a14:m>
                <a:r>
                  <a: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=1)</a:t>
                </a:r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BA76D6-9EF7-4EB0-B766-52DF76AD5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241" y="6412733"/>
                <a:ext cx="3661566" cy="307777"/>
              </a:xfrm>
              <a:prstGeom prst="rect">
                <a:avLst/>
              </a:prstGeom>
              <a:blipFill>
                <a:blip r:embed="rId4"/>
                <a:stretch>
                  <a:fillRect l="-500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그림 33">
            <a:extLst>
              <a:ext uri="{FF2B5EF4-FFF2-40B4-BE49-F238E27FC236}">
                <a16:creationId xmlns:a16="http://schemas.microsoft.com/office/drawing/2014/main" id="{67949482-9FF4-4F39-881D-C1E9860ADE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741" y="3922111"/>
            <a:ext cx="5420481" cy="2291372"/>
          </a:xfrm>
          <a:prstGeom prst="rect">
            <a:avLst/>
          </a:prstGeom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830CEFAC-C060-42AB-ADCA-870CC006B407}"/>
              </a:ext>
            </a:extLst>
          </p:cNvPr>
          <p:cNvSpPr/>
          <p:nvPr/>
        </p:nvSpPr>
        <p:spPr>
          <a:xfrm>
            <a:off x="7449410" y="3831771"/>
            <a:ext cx="1459739" cy="2454589"/>
          </a:xfrm>
          <a:prstGeom prst="ellipse">
            <a:avLst/>
          </a:prstGeom>
          <a:noFill/>
          <a:ln w="381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6FBEC4B-27BF-470C-B2AE-FBD3F42E8129}"/>
                  </a:ext>
                </a:extLst>
              </p:cNvPr>
              <p:cNvSpPr txBox="1"/>
              <p:nvPr/>
            </p:nvSpPr>
            <p:spPr>
              <a:xfrm>
                <a:off x="10010063" y="1944155"/>
                <a:ext cx="2513832" cy="625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ko-KR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ko-KR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num>
                      <m:den>
                        <m:r>
                          <a:rPr kumimoji="0" lang="en-US" altLang="ko-KR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  <m:r>
                          <a:rPr kumimoji="0" lang="en-US" altLang="ko-KR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 </m:t>
                        </m:r>
                        <m:sSup>
                          <m:sSupPr>
                            <m:ctrlPr>
                              <a:rPr kumimoji="0" lang="en-US" altLang="ko-KR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ko-KR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𝒆</m:t>
                            </m:r>
                          </m:e>
                          <m:sup>
                            <m:r>
                              <a:rPr kumimoji="0" lang="en-US" altLang="ko-KR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r>
                              <a:rPr kumimoji="0" lang="en-US" altLang="ko-KR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𝒛</m:t>
                            </m:r>
                          </m:sup>
                        </m:sSup>
                      </m:den>
                    </m:f>
                  </m:oMath>
                </a14:m>
                <a:endParaRPr kumimoji="0" lang="ko-KR" alt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6FBEC4B-27BF-470C-B2AE-FBD3F42E8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063" y="1944155"/>
                <a:ext cx="2513832" cy="6259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DFC9ACF-C4E4-439E-91C5-7FE0303F8881}"/>
                  </a:ext>
                </a:extLst>
              </p:cNvPr>
              <p:cNvSpPr txBox="1"/>
              <p:nvPr/>
            </p:nvSpPr>
            <p:spPr>
              <a:xfrm>
                <a:off x="7474856" y="4809865"/>
                <a:ext cx="6212114" cy="6711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Aharoni" panose="02010803020104030203" pitchFamily="2" charset="-79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ko-KR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Aharoni" panose="02010803020104030203" pitchFamily="2" charset="-79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Aharoni" panose="02010803020104030203" pitchFamily="2" charset="-79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0" lang="en-US" altLang="ko-KR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Aharoni" panose="02010803020104030203" pitchFamily="2" charset="-79"/>
                                </a:rPr>
                                <m:t>𝒘𝒙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0" lang="en-US" altLang="ko-KR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Aharoni" panose="02010803020104030203" pitchFamily="2" charset="-79"/>
                                </a:rPr>
                              </m:ctrlPr>
                            </m:sSupPr>
                            <m:e>
                              <m:r>
                                <a:rPr lang="ko-KR" altLang="en-US" sz="180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a:rPr kumimoji="0" lang="en-US" altLang="ko-KR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Aharoni" panose="02010803020104030203" pitchFamily="2" charset="-79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0" lang="en-US" altLang="ko-KR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Aharoni" panose="02010803020104030203" pitchFamily="2" charset="-79"/>
                                </a:rPr>
                                <m:t>𝒘𝒙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DFC9ACF-C4E4-439E-91C5-7FE0303F8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856" y="4809865"/>
                <a:ext cx="6212114" cy="6711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화살표: 위쪽/아래쪽 42">
            <a:extLst>
              <a:ext uri="{FF2B5EF4-FFF2-40B4-BE49-F238E27FC236}">
                <a16:creationId xmlns:a16="http://schemas.microsoft.com/office/drawing/2014/main" id="{60AF2FE1-369A-431A-961B-F3276252DDED}"/>
              </a:ext>
            </a:extLst>
          </p:cNvPr>
          <p:cNvSpPr/>
          <p:nvPr/>
        </p:nvSpPr>
        <p:spPr>
          <a:xfrm>
            <a:off x="10457542" y="2952431"/>
            <a:ext cx="246743" cy="1539371"/>
          </a:xfrm>
          <a:prstGeom prst="upDown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98970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</TotalTime>
  <Words>599</Words>
  <Application>Microsoft Office PowerPoint</Application>
  <PresentationFormat>와이드스크린</PresentationFormat>
  <Paragraphs>160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MJXc-TeX-main-R</vt:lpstr>
      <vt:lpstr>MJXc-TeX-math-I</vt:lpstr>
      <vt:lpstr>맑은 고딕</vt:lpstr>
      <vt:lpstr>Arial</vt:lpstr>
      <vt:lpstr>Cambria Math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LeeSaeBom</cp:lastModifiedBy>
  <cp:revision>345</cp:revision>
  <dcterms:created xsi:type="dcterms:W3CDTF">2020-09-22T02:49:34Z</dcterms:created>
  <dcterms:modified xsi:type="dcterms:W3CDTF">2020-11-13T07:37:56Z</dcterms:modified>
</cp:coreProperties>
</file>