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71" r:id="rId10"/>
    <p:sldId id="270" r:id="rId11"/>
    <p:sldId id="272" r:id="rId12"/>
    <p:sldId id="263" r:id="rId13"/>
    <p:sldId id="264" r:id="rId14"/>
    <p:sldId id="267" r:id="rId15"/>
    <p:sldId id="266" r:id="rId16"/>
    <p:sldId id="265" r:id="rId17"/>
    <p:sldId id="27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3" autoAdjust="0"/>
    <p:restoredTop sz="75521" autoAdjust="0"/>
  </p:normalViewPr>
  <p:slideViewPr>
    <p:cSldViewPr snapToGrid="0">
      <p:cViewPr varScale="1">
        <p:scale>
          <a:sx n="69" d="100"/>
          <a:sy n="69" d="100"/>
        </p:scale>
        <p:origin x="86" y="6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5F1A58-5FFE-40E9-BAD0-A9DD58C71CFC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0BCBCE-A53F-4B6E-BFAE-793114471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39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end-to-end(</a:t>
            </a:r>
            <a:r>
              <a:rPr lang="ko-KR" altLang="en-US" dirty="0"/>
              <a:t>입력에서 출력까지 파이프라인 네트워크 없이 신경망으로 한 번에 처리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0BCBCE-A53F-4B6E-BFAE-7931144712B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644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end-to-end(</a:t>
            </a:r>
            <a:r>
              <a:rPr lang="ko-KR" altLang="en-US" dirty="0"/>
              <a:t>입력에서 출력까지 파이프라인 네트워크 없이 신경망으로 한 번에 처리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0BCBCE-A53F-4B6E-BFAE-7931144712B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077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end-to-end(</a:t>
            </a:r>
            <a:r>
              <a:rPr lang="ko-KR" altLang="en-US" dirty="0"/>
              <a:t>입력에서 출력까지 파이프라인 네트워크 없이 신경망으로 한 번에 처리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0BCBCE-A53F-4B6E-BFAE-7931144712B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528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end-to-end(</a:t>
            </a:r>
            <a:r>
              <a:rPr lang="ko-KR" altLang="en-US" dirty="0"/>
              <a:t>입력에서 출력까지 파이프라인 네트워크 없이 신경망으로 한 번에 처리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0BCBCE-A53F-4B6E-BFAE-7931144712B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727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0BCBCE-A53F-4B6E-BFAE-7931144712B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76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0BCBCE-A53F-4B6E-BFAE-7931144712B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450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D6F070-7E77-6990-48AD-FE6D8E05A6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DB7D94-369F-73DF-B58F-3AF1A10192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F6CBA4-22A2-8A89-CB74-DBD1431E6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74FA-3B3C-49A1-9885-538A7783168E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07A0F3-20E4-93EF-214B-527994993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C9CC55-2315-31D9-DE83-86B70A6D1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60F3-9CA0-4400-8A5C-E0EF8D88FC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419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E2A402-74A2-D74F-CE83-F490817DA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48111E-BEC7-0684-242A-A714EF44FB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728905-6809-A102-5559-ED7E6031E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74FA-3B3C-49A1-9885-538A7783168E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669A4D-987C-5AEF-7B60-95E2FDF7C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38750B-2A12-5687-191B-D499EB849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60F3-9CA0-4400-8A5C-E0EF8D88FC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336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CB8C09B-C191-A615-AAF9-876E1750A5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BA7FE7-6052-9C92-E3D1-906C5E37D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F82AE7-4BFD-DF3E-C6AB-319A83B18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74FA-3B3C-49A1-9885-538A7783168E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71CD0D-FE3C-E51A-554A-096FDE08E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117FFC-7CDF-39E1-6129-9576996A7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60F3-9CA0-4400-8A5C-E0EF8D88FC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820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83A2E7-07F0-F3DB-97CD-A9D8CAFB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4E9889-D9C9-C45E-339F-93BA1370A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8B54C5-975C-4AA8-1643-F5DE9845A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74FA-3B3C-49A1-9885-538A7783168E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2D8CD9-F6F7-2E46-99CA-CA50BD094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963558-AC16-3D11-9A04-FFFF59483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60F3-9CA0-4400-8A5C-E0EF8D88FC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676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3C5D3D-389B-A5C3-4CB9-3CCA537CF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F03C4F-CB3D-2480-A91D-6C5BF7B8C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79CF96-F6F9-32B7-A134-2B725F6D4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74FA-3B3C-49A1-9885-538A7783168E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6F76BC-EE93-96E2-8F4D-D9E647350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197B5A-4DF5-B8CD-027E-7ADA706AE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60F3-9CA0-4400-8A5C-E0EF8D88FC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028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D4BE8E-389E-EDD2-ACCC-43ABC531C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F5D62F-9704-2EEF-39E8-AFBBC4CF25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6EE231-BF8A-1C76-0AB2-8011ACD211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D65723-4C92-FB57-9F9D-CB2A2C570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74FA-3B3C-49A1-9885-538A7783168E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D1998C-FBD7-6A46-5C61-A135A3E5F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A5F5F7-1BC9-9B48-07FE-7EB376FD5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60F3-9CA0-4400-8A5C-E0EF8D88FC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634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2A39AD-BE11-6670-BC3E-B122EC641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A09F12-AE6B-8B90-667F-946166E6D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EB9B06-9A89-004E-9DB2-944E0EB78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C29901A-3300-A5D6-F933-5E30486688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CF4CF21-EE9F-8BE9-1422-B60333425F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AE36466-1DDB-B628-252C-94D5FE94B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74FA-3B3C-49A1-9885-538A7783168E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784D626-8EB9-1248-66C8-84A737840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0CF1CB-7039-16F7-D476-225A64531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60F3-9CA0-4400-8A5C-E0EF8D88FC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945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1CFF34-AE9F-D1E1-B0C8-E99186071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B23C516-55D6-C49F-997C-09B305A90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74FA-3B3C-49A1-9885-538A7783168E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5CE4803-D339-3569-EF5E-82D14A12D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8DAE9B-7B61-D979-2197-5446A955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60F3-9CA0-4400-8A5C-E0EF8D88FC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934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250FE51-38E9-DBFA-D2F9-9AE30BE20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74FA-3B3C-49A1-9885-538A7783168E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74F10F-95DE-3489-7981-34E0CFA6A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C06490-0C06-B38B-440C-6EB990472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60F3-9CA0-4400-8A5C-E0EF8D88FC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077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E27E46-3FA0-51F6-6929-FC34D41F0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05859D-CBAC-A5D2-E007-6DC618400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2DF31D-3780-1C17-9938-381F43105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546052-9B42-1FAB-F1EC-43DE3A810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74FA-3B3C-49A1-9885-538A7783168E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F44746-B05C-4833-564F-058797720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EA032C-A4AB-6164-CDB5-B2EC8CCFE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60F3-9CA0-4400-8A5C-E0EF8D88FC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818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D86A84-A062-38D3-6EC0-E439C164D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25AA99-0DEB-B39A-EC6A-7229221676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2C01EF-F045-E7BC-408C-DF77F756E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2C9081-419B-B604-1F64-8E9BABD21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74FA-3B3C-49A1-9885-538A7783168E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4D4B0C-B854-CEB4-E40C-64962CE9D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A07771-8386-1F71-FAA2-E3ECB85C5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60F3-9CA0-4400-8A5C-E0EF8D88FC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894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55BB8C9-5FF2-05A7-0555-59BF43A9D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445016-881F-7930-E04B-EC6802A80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9BA30F-65F2-7AFC-F2AB-AAB61E8821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674FA-3B3C-49A1-9885-538A7783168E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94E802-FD8E-4D68-4DAE-6855FBBEAE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13B5F8-49C3-284B-AA83-3E59B0F663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960F3-9CA0-4400-8A5C-E0EF8D88FC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104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09/TPAMI.2019.293351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3914CF3-F6E7-DE6E-43B9-63CAAACFF4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altLang="ko-KR" sz="4400" b="1" dirty="0"/>
              <a:t>P-CNN: Part-Based Convolutional Neural Networks for Fine-Grained Visual Categorization</a:t>
            </a:r>
            <a:endParaRPr lang="ko-KR" altLang="en-US" sz="44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DA6EDA-E4F9-C8FC-F531-1A8770A02A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en-US" altLang="ko-KR" sz="1500" dirty="0"/>
              <a:t>Intelligent Information Processing Lab</a:t>
            </a:r>
          </a:p>
          <a:p>
            <a:pPr algn="r"/>
            <a:r>
              <a:rPr lang="ko-KR" altLang="en-US" sz="1500" dirty="0"/>
              <a:t>추우찬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519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698505-0F6D-F8F1-0B55-91447343CB3D}"/>
              </a:ext>
            </a:extLst>
          </p:cNvPr>
          <p:cNvSpPr txBox="1"/>
          <p:nvPr/>
        </p:nvSpPr>
        <p:spPr>
          <a:xfrm>
            <a:off x="531339" y="297784"/>
            <a:ext cx="25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Method</a:t>
            </a:r>
            <a:endParaRPr lang="ko-KR" altLang="en-US" sz="2800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DEFBD14-2339-88B1-AFEF-85C5D2011B1A}"/>
              </a:ext>
            </a:extLst>
          </p:cNvPr>
          <p:cNvCxnSpPr>
            <a:cxnSpLocks/>
          </p:cNvCxnSpPr>
          <p:nvPr/>
        </p:nvCxnSpPr>
        <p:spPr>
          <a:xfrm>
            <a:off x="531340" y="872400"/>
            <a:ext cx="2520000" cy="0"/>
          </a:xfrm>
          <a:prstGeom prst="line">
            <a:avLst/>
          </a:prstGeom>
          <a:ln w="28575">
            <a:solidFill>
              <a:srgbClr val="ED7D3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AutoShape 2" descr="Untitled">
            <a:extLst>
              <a:ext uri="{FF2B5EF4-FFF2-40B4-BE49-F238E27FC236}">
                <a16:creationId xmlns:a16="http://schemas.microsoft.com/office/drawing/2014/main" id="{0F1C642C-3095-6B29-D2EB-F2D4F929F6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402474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1270" name="Picture 6">
            <a:extLst>
              <a:ext uri="{FF2B5EF4-FFF2-40B4-BE49-F238E27FC236}">
                <a16:creationId xmlns:a16="http://schemas.microsoft.com/office/drawing/2014/main" id="{22C2771A-51CA-3B73-65F6-A1A16B6EAA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83"/>
          <a:stretch/>
        </p:blipFill>
        <p:spPr bwMode="auto">
          <a:xfrm>
            <a:off x="531338" y="2290606"/>
            <a:ext cx="5914695" cy="1099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1481F5B-9F03-F971-7A18-DE163C168DEE}"/>
              </a:ext>
            </a:extLst>
          </p:cNvPr>
          <p:cNvSpPr txBox="1"/>
          <p:nvPr/>
        </p:nvSpPr>
        <p:spPr>
          <a:xfrm>
            <a:off x="6918037" y="2290606"/>
            <a:ext cx="48490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Compact distribution</a:t>
            </a:r>
            <a:r>
              <a:rPr lang="ko-KR" altLang="en-US" sz="2000" dirty="0"/>
              <a:t>을 증가시키기 위한 거리측정 함수</a:t>
            </a:r>
            <a:endParaRPr lang="en-US" altLang="ko-KR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CD5D7A6-69A2-40AD-179E-E3DA353FEC53}"/>
                  </a:ext>
                </a:extLst>
              </p:cNvPr>
              <p:cNvSpPr txBox="1"/>
              <p:nvPr/>
            </p:nvSpPr>
            <p:spPr>
              <a:xfrm>
                <a:off x="531338" y="4560004"/>
                <a:ext cx="6096000" cy="3745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:  (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sz="1800" i="1">
                        <a:latin typeface="Cambria Math" panose="02040503050406030204" pitchFamily="18" charset="0"/>
                      </a:rPr>
                      <m:t>좌</m:t>
                    </m:r>
                  </m:oMath>
                </a14:m>
                <a:r>
                  <a:rPr lang="ko-KR" altLang="en-US" sz="1800" dirty="0"/>
                  <a:t>표에서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ko-KR" altLang="en-US" sz="1800" i="1" dirty="0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sz="1800" dirty="0"/>
                  <a:t> response amplitude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CD5D7A6-69A2-40AD-179E-E3DA353FE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338" y="4560004"/>
                <a:ext cx="6096000" cy="374526"/>
              </a:xfrm>
              <a:prstGeom prst="rect">
                <a:avLst/>
              </a:prstGeom>
              <a:blipFill>
                <a:blip r:embed="rId4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015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698505-0F6D-F8F1-0B55-91447343CB3D}"/>
              </a:ext>
            </a:extLst>
          </p:cNvPr>
          <p:cNvSpPr txBox="1"/>
          <p:nvPr/>
        </p:nvSpPr>
        <p:spPr>
          <a:xfrm>
            <a:off x="531339" y="297784"/>
            <a:ext cx="25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Method</a:t>
            </a:r>
            <a:endParaRPr lang="ko-KR" altLang="en-US" sz="2800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DEFBD14-2339-88B1-AFEF-85C5D2011B1A}"/>
              </a:ext>
            </a:extLst>
          </p:cNvPr>
          <p:cNvCxnSpPr>
            <a:cxnSpLocks/>
          </p:cNvCxnSpPr>
          <p:nvPr/>
        </p:nvCxnSpPr>
        <p:spPr>
          <a:xfrm>
            <a:off x="531340" y="872400"/>
            <a:ext cx="2520000" cy="0"/>
          </a:xfrm>
          <a:prstGeom prst="line">
            <a:avLst/>
          </a:prstGeom>
          <a:ln w="28575">
            <a:solidFill>
              <a:srgbClr val="ED7D3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AutoShape 2" descr="Untitled">
            <a:extLst>
              <a:ext uri="{FF2B5EF4-FFF2-40B4-BE49-F238E27FC236}">
                <a16:creationId xmlns:a16="http://schemas.microsoft.com/office/drawing/2014/main" id="{0F1C642C-3095-6B29-D2EB-F2D4F929F6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101369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F86293F3-42FE-EA98-E676-79971C166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38" y="2092031"/>
            <a:ext cx="5914695" cy="1143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A1427A0-007C-9C00-E3A4-DDEA2A651209}"/>
              </a:ext>
            </a:extLst>
          </p:cNvPr>
          <p:cNvSpPr txBox="1"/>
          <p:nvPr/>
        </p:nvSpPr>
        <p:spPr>
          <a:xfrm>
            <a:off x="6918037" y="2092031"/>
            <a:ext cx="48490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다른 </a:t>
            </a:r>
            <a:r>
              <a:rPr lang="en-US" altLang="ko-KR" sz="2000" dirty="0"/>
              <a:t>response map</a:t>
            </a:r>
            <a:r>
              <a:rPr lang="ko-KR" altLang="en-US" sz="2000" dirty="0"/>
              <a:t>에서의 </a:t>
            </a:r>
            <a:r>
              <a:rPr lang="en-US" altLang="ko-KR" sz="2000" dirty="0"/>
              <a:t>diverse response distribution</a:t>
            </a:r>
            <a:r>
              <a:rPr lang="ko-KR" altLang="en-US" sz="2000" dirty="0"/>
              <a:t>을 도와주는 다양성 함수</a:t>
            </a:r>
            <a:endParaRPr lang="en-US" altLang="ko-KR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3BD7749-E951-3D0C-79BE-AA912788B934}"/>
                  </a:ext>
                </a:extLst>
              </p:cNvPr>
              <p:cNvSpPr txBox="1"/>
              <p:nvPr/>
            </p:nvSpPr>
            <p:spPr>
              <a:xfrm>
                <a:off x="531338" y="4193304"/>
                <a:ext cx="591469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ko-KR" altLang="en-US" dirty="0">
                    <a:latin typeface="Cambria Math" panose="02040503050406030204" pitchFamily="18" charset="0"/>
                  </a:rPr>
                  <a:t>는 다른 </a:t>
                </a:r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response map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에서의 인덱스이다</a:t>
                </a:r>
                <a:endParaRPr lang="en-US" altLang="ko-K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𝑚𝑟𝑔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>
                    <a:latin typeface="Cambria Math" panose="02040503050406030204" pitchFamily="18" charset="0"/>
                  </a:rPr>
                  <a:t>는 노이즈로 부터 </a:t>
                </a:r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loss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를 덜 민감하게 만들어주는 </a:t>
                </a:r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margin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3BD7749-E951-3D0C-79BE-AA912788B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338" y="4193304"/>
                <a:ext cx="5914695" cy="1200329"/>
              </a:xfrm>
              <a:prstGeom prst="rect">
                <a:avLst/>
              </a:prstGeom>
              <a:blipFill>
                <a:blip r:embed="rId4"/>
                <a:stretch>
                  <a:fillRect l="-825" t="-3046" b="-65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5417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698505-0F6D-F8F1-0B55-91447343CB3D}"/>
              </a:ext>
            </a:extLst>
          </p:cNvPr>
          <p:cNvSpPr txBox="1"/>
          <p:nvPr/>
        </p:nvSpPr>
        <p:spPr>
          <a:xfrm>
            <a:off x="531339" y="297784"/>
            <a:ext cx="25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Method</a:t>
            </a:r>
            <a:endParaRPr lang="ko-KR" altLang="en-US" sz="2800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DEFBD14-2339-88B1-AFEF-85C5D2011B1A}"/>
              </a:ext>
            </a:extLst>
          </p:cNvPr>
          <p:cNvCxnSpPr>
            <a:cxnSpLocks/>
          </p:cNvCxnSpPr>
          <p:nvPr/>
        </p:nvCxnSpPr>
        <p:spPr>
          <a:xfrm>
            <a:off x="531340" y="872400"/>
            <a:ext cx="2520000" cy="0"/>
          </a:xfrm>
          <a:prstGeom prst="line">
            <a:avLst/>
          </a:prstGeom>
          <a:ln w="28575">
            <a:solidFill>
              <a:srgbClr val="ED7D3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20C405F-543B-DE40-153B-88EA2ECB520A}"/>
              </a:ext>
            </a:extLst>
          </p:cNvPr>
          <p:cNvSpPr txBox="1"/>
          <p:nvPr/>
        </p:nvSpPr>
        <p:spPr>
          <a:xfrm>
            <a:off x="6640943" y="1145205"/>
            <a:ext cx="5218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D7A669-8BA5-4472-C6B7-368DD5842C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70"/>
          <a:stretch/>
        </p:blipFill>
        <p:spPr bwMode="auto">
          <a:xfrm>
            <a:off x="434106" y="1746281"/>
            <a:ext cx="5551057" cy="406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524B4D-AA74-70E8-6ACF-D1DDA76FBC0C}"/>
              </a:ext>
            </a:extLst>
          </p:cNvPr>
          <p:cNvSpPr txBox="1"/>
          <p:nvPr/>
        </p:nvSpPr>
        <p:spPr>
          <a:xfrm>
            <a:off x="6373090" y="960478"/>
            <a:ext cx="52185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Part Classification Network (PCN)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3228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698505-0F6D-F8F1-0B55-91447343CB3D}"/>
              </a:ext>
            </a:extLst>
          </p:cNvPr>
          <p:cNvSpPr txBox="1"/>
          <p:nvPr/>
        </p:nvSpPr>
        <p:spPr>
          <a:xfrm>
            <a:off x="531339" y="297784"/>
            <a:ext cx="25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Experiments</a:t>
            </a:r>
            <a:endParaRPr lang="ko-KR" altLang="en-US" sz="2800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DEFBD14-2339-88B1-AFEF-85C5D2011B1A}"/>
              </a:ext>
            </a:extLst>
          </p:cNvPr>
          <p:cNvCxnSpPr>
            <a:cxnSpLocks/>
          </p:cNvCxnSpPr>
          <p:nvPr/>
        </p:nvCxnSpPr>
        <p:spPr>
          <a:xfrm>
            <a:off x="531340" y="872400"/>
            <a:ext cx="2520000" cy="0"/>
          </a:xfrm>
          <a:prstGeom prst="line">
            <a:avLst/>
          </a:prstGeom>
          <a:ln w="28575">
            <a:solidFill>
              <a:srgbClr val="ED7D3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41827F9-A028-DEAB-D3A0-0AC800B67763}"/>
              </a:ext>
            </a:extLst>
          </p:cNvPr>
          <p:cNvSpPr txBox="1"/>
          <p:nvPr/>
        </p:nvSpPr>
        <p:spPr>
          <a:xfrm>
            <a:off x="1193223" y="2031899"/>
            <a:ext cx="98055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FGVC</a:t>
            </a:r>
            <a:r>
              <a:rPr lang="ko-KR" altLang="en-US" sz="2000" dirty="0"/>
              <a:t> 방법을 평가하는데 쓰이는 </a:t>
            </a:r>
            <a:r>
              <a:rPr lang="en-US" altLang="ko-KR" sz="2000" dirty="0"/>
              <a:t>Caltech-UCSD Birds(CUB-200-2011), FGVC-Aircraft,</a:t>
            </a:r>
            <a:r>
              <a:rPr lang="ko-KR" altLang="en-US" sz="2000" dirty="0"/>
              <a:t> </a:t>
            </a:r>
            <a:r>
              <a:rPr lang="en-US" altLang="ko-KR" sz="2000" dirty="0"/>
              <a:t>Stanford Cars </a:t>
            </a:r>
            <a:r>
              <a:rPr lang="ko-KR" altLang="en-US" sz="2000" dirty="0"/>
              <a:t>데이터 세트 사용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Top-1</a:t>
            </a:r>
            <a:r>
              <a:rPr lang="ko-KR" altLang="en-US" sz="2000" dirty="0"/>
              <a:t> </a:t>
            </a:r>
            <a:r>
              <a:rPr lang="en-US" altLang="ko-KR" sz="2000" dirty="0"/>
              <a:t>Accuracy(</a:t>
            </a:r>
            <a:r>
              <a:rPr lang="en-US" altLang="ko-KR" sz="2000" dirty="0" err="1"/>
              <a:t>Softmax</a:t>
            </a:r>
            <a:r>
              <a:rPr lang="ko-KR" altLang="en-US" sz="2000" dirty="0"/>
              <a:t>의 </a:t>
            </a:r>
            <a:r>
              <a:rPr lang="en-US" altLang="ko-KR" sz="2000" dirty="0"/>
              <a:t>output</a:t>
            </a:r>
            <a:r>
              <a:rPr lang="ko-KR" altLang="en-US" sz="2000" dirty="0"/>
              <a:t>에서 가장 높은 수치를 가지는 값이 정답인 경우에 대한 지표</a:t>
            </a:r>
            <a:r>
              <a:rPr lang="en-US" altLang="ko-KR" sz="2000" dirty="0"/>
              <a:t>)</a:t>
            </a:r>
            <a:r>
              <a:rPr lang="ko-KR" altLang="en-US" sz="2000" dirty="0"/>
              <a:t>로 정확도를 표현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20905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698505-0F6D-F8F1-0B55-91447343CB3D}"/>
              </a:ext>
            </a:extLst>
          </p:cNvPr>
          <p:cNvSpPr txBox="1"/>
          <p:nvPr/>
        </p:nvSpPr>
        <p:spPr>
          <a:xfrm>
            <a:off x="531339" y="297784"/>
            <a:ext cx="25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Result</a:t>
            </a:r>
            <a:endParaRPr lang="ko-KR" altLang="en-US" sz="2800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DEFBD14-2339-88B1-AFEF-85C5D2011B1A}"/>
              </a:ext>
            </a:extLst>
          </p:cNvPr>
          <p:cNvCxnSpPr>
            <a:cxnSpLocks/>
          </p:cNvCxnSpPr>
          <p:nvPr/>
        </p:nvCxnSpPr>
        <p:spPr>
          <a:xfrm>
            <a:off x="531340" y="872400"/>
            <a:ext cx="2520000" cy="0"/>
          </a:xfrm>
          <a:prstGeom prst="line">
            <a:avLst/>
          </a:prstGeom>
          <a:ln w="28575">
            <a:solidFill>
              <a:srgbClr val="ED7D3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42" name="Picture 2">
            <a:extLst>
              <a:ext uri="{FF2B5EF4-FFF2-40B4-BE49-F238E27FC236}">
                <a16:creationId xmlns:a16="http://schemas.microsoft.com/office/drawing/2014/main" id="{4DF4F8F5-7BB7-9524-834C-2F3B724D0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436" y="148892"/>
            <a:ext cx="6368224" cy="6560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1CA9F3-81C9-F206-42D9-68BE32386BF4}"/>
              </a:ext>
            </a:extLst>
          </p:cNvPr>
          <p:cNvSpPr txBox="1"/>
          <p:nvPr/>
        </p:nvSpPr>
        <p:spPr>
          <a:xfrm>
            <a:off x="531339" y="2031899"/>
            <a:ext cx="429004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A: SE</a:t>
            </a:r>
            <a:r>
              <a:rPr lang="ko-KR" altLang="en-US" sz="2000" dirty="0"/>
              <a:t> </a:t>
            </a:r>
            <a:r>
              <a:rPr lang="en-US" altLang="ko-KR" sz="2000" dirty="0"/>
              <a:t>block</a:t>
            </a:r>
            <a:r>
              <a:rPr lang="ko-KR" altLang="en-US" sz="2000" dirty="0"/>
              <a:t>을 사용하기 전 초기 </a:t>
            </a:r>
            <a:r>
              <a:rPr lang="en-US" altLang="ko-KR" sz="2000" dirty="0"/>
              <a:t>channel clustering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B: SE</a:t>
            </a:r>
            <a:r>
              <a:rPr lang="ko-KR" altLang="en-US" sz="2000" dirty="0"/>
              <a:t> </a:t>
            </a:r>
            <a:r>
              <a:rPr lang="en-US" altLang="ko-KR" sz="2000" dirty="0"/>
              <a:t>block</a:t>
            </a:r>
            <a:r>
              <a:rPr lang="ko-KR" altLang="en-US" sz="2000" dirty="0"/>
              <a:t>을 사용 후 초기 </a:t>
            </a:r>
            <a:r>
              <a:rPr lang="en-US" altLang="ko-KR" sz="2000" dirty="0"/>
              <a:t>channel 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C: PLN</a:t>
            </a:r>
            <a:r>
              <a:rPr lang="ko-KR" altLang="en-US" sz="2000" dirty="0"/>
              <a:t>을 학습한 중간 단계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D: PLN</a:t>
            </a:r>
            <a:r>
              <a:rPr lang="ko-KR" altLang="en-US" sz="2000" dirty="0"/>
              <a:t>과 </a:t>
            </a:r>
            <a:r>
              <a:rPr lang="en-US" altLang="ko-KR" sz="2000" dirty="0"/>
              <a:t>PCN </a:t>
            </a:r>
            <a:r>
              <a:rPr lang="ko-KR" altLang="en-US" sz="2000" dirty="0"/>
              <a:t>모두 학습한 최종 단계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E: MA-CNN</a:t>
            </a:r>
            <a:r>
              <a:rPr lang="ko-KR" altLang="en-US" sz="2000" dirty="0"/>
              <a:t>을 학습한 최종 단계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36446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698505-0F6D-F8F1-0B55-91447343CB3D}"/>
              </a:ext>
            </a:extLst>
          </p:cNvPr>
          <p:cNvSpPr txBox="1"/>
          <p:nvPr/>
        </p:nvSpPr>
        <p:spPr>
          <a:xfrm>
            <a:off x="531339" y="297784"/>
            <a:ext cx="25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Result</a:t>
            </a:r>
            <a:endParaRPr lang="ko-KR" altLang="en-US" sz="2800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DEFBD14-2339-88B1-AFEF-85C5D2011B1A}"/>
              </a:ext>
            </a:extLst>
          </p:cNvPr>
          <p:cNvCxnSpPr>
            <a:cxnSpLocks/>
          </p:cNvCxnSpPr>
          <p:nvPr/>
        </p:nvCxnSpPr>
        <p:spPr>
          <a:xfrm>
            <a:off x="531340" y="872400"/>
            <a:ext cx="2520000" cy="0"/>
          </a:xfrm>
          <a:prstGeom prst="line">
            <a:avLst/>
          </a:prstGeom>
          <a:ln w="28575">
            <a:solidFill>
              <a:srgbClr val="ED7D3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218" name="Picture 2">
            <a:extLst>
              <a:ext uri="{FF2B5EF4-FFF2-40B4-BE49-F238E27FC236}">
                <a16:creationId xmlns:a16="http://schemas.microsoft.com/office/drawing/2014/main" id="{AF862298-15D0-E3C7-6787-2F59C6415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1219200"/>
            <a:ext cx="781050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5089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698505-0F6D-F8F1-0B55-91447343CB3D}"/>
              </a:ext>
            </a:extLst>
          </p:cNvPr>
          <p:cNvSpPr txBox="1"/>
          <p:nvPr/>
        </p:nvSpPr>
        <p:spPr>
          <a:xfrm>
            <a:off x="531339" y="297784"/>
            <a:ext cx="25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Result</a:t>
            </a:r>
            <a:endParaRPr lang="ko-KR" altLang="en-US" sz="2800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DEFBD14-2339-88B1-AFEF-85C5D2011B1A}"/>
              </a:ext>
            </a:extLst>
          </p:cNvPr>
          <p:cNvCxnSpPr>
            <a:cxnSpLocks/>
          </p:cNvCxnSpPr>
          <p:nvPr/>
        </p:nvCxnSpPr>
        <p:spPr>
          <a:xfrm>
            <a:off x="531340" y="872400"/>
            <a:ext cx="2520000" cy="0"/>
          </a:xfrm>
          <a:prstGeom prst="line">
            <a:avLst/>
          </a:prstGeom>
          <a:ln w="28575">
            <a:solidFill>
              <a:srgbClr val="ED7D3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146" name="Picture 2">
            <a:extLst>
              <a:ext uri="{FF2B5EF4-FFF2-40B4-BE49-F238E27FC236}">
                <a16:creationId xmlns:a16="http://schemas.microsoft.com/office/drawing/2014/main" id="{A69953D5-D418-23D5-4DB9-F244B0445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1843088"/>
            <a:ext cx="781050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4959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698505-0F6D-F8F1-0B55-91447343CB3D}"/>
              </a:ext>
            </a:extLst>
          </p:cNvPr>
          <p:cNvSpPr txBox="1"/>
          <p:nvPr/>
        </p:nvSpPr>
        <p:spPr>
          <a:xfrm>
            <a:off x="531339" y="297784"/>
            <a:ext cx="25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Result</a:t>
            </a:r>
            <a:endParaRPr lang="ko-KR" altLang="en-US" sz="2800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DEFBD14-2339-88B1-AFEF-85C5D2011B1A}"/>
              </a:ext>
            </a:extLst>
          </p:cNvPr>
          <p:cNvCxnSpPr>
            <a:cxnSpLocks/>
          </p:cNvCxnSpPr>
          <p:nvPr/>
        </p:nvCxnSpPr>
        <p:spPr>
          <a:xfrm>
            <a:off x="531340" y="872400"/>
            <a:ext cx="2520000" cy="0"/>
          </a:xfrm>
          <a:prstGeom prst="line">
            <a:avLst/>
          </a:prstGeom>
          <a:ln w="28575">
            <a:solidFill>
              <a:srgbClr val="ED7D3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44" name="Picture 4">
            <a:extLst>
              <a:ext uri="{FF2B5EF4-FFF2-40B4-BE49-F238E27FC236}">
                <a16:creationId xmlns:a16="http://schemas.microsoft.com/office/drawing/2014/main" id="{E5B316C7-1AB7-41F5-A440-305B51812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047" y="1948884"/>
            <a:ext cx="10573905" cy="3698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076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E9DB11B-069B-98D3-59D8-61324EDAA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123" y="1413857"/>
            <a:ext cx="4076739" cy="47222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EFF97B-52CD-3746-D00A-B9398D7351E0}"/>
              </a:ext>
            </a:extLst>
          </p:cNvPr>
          <p:cNvSpPr txBox="1"/>
          <p:nvPr/>
        </p:nvSpPr>
        <p:spPr>
          <a:xfrm>
            <a:off x="531339" y="297784"/>
            <a:ext cx="25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Paper</a:t>
            </a:r>
            <a:endParaRPr lang="ko-KR" altLang="en-US" sz="2800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039E12-F8F4-97BD-A72E-1B117C848144}"/>
              </a:ext>
            </a:extLst>
          </p:cNvPr>
          <p:cNvCxnSpPr>
            <a:cxnSpLocks/>
          </p:cNvCxnSpPr>
          <p:nvPr/>
        </p:nvCxnSpPr>
        <p:spPr>
          <a:xfrm>
            <a:off x="531340" y="872400"/>
            <a:ext cx="2520000" cy="0"/>
          </a:xfrm>
          <a:prstGeom prst="line">
            <a:avLst/>
          </a:prstGeom>
          <a:ln w="28575">
            <a:solidFill>
              <a:srgbClr val="ED7D3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F3BB499-5580-0B0A-E469-749F40B7D9F3}"/>
              </a:ext>
            </a:extLst>
          </p:cNvPr>
          <p:cNvSpPr txBox="1"/>
          <p:nvPr/>
        </p:nvSpPr>
        <p:spPr>
          <a:xfrm>
            <a:off x="6884969" y="1426214"/>
            <a:ext cx="40839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Title : P-CNN: Part-Based Convolutional Neural Networks for Fine-Grained Visual Categorization</a:t>
            </a:r>
          </a:p>
          <a:p>
            <a:endParaRPr lang="en-US" altLang="ko-KR" sz="1600" dirty="0"/>
          </a:p>
          <a:p>
            <a:r>
              <a:rPr lang="en-US" altLang="ko-KR" sz="1600" dirty="0"/>
              <a:t>Author : </a:t>
            </a:r>
            <a:r>
              <a:rPr lang="en-US" altLang="ko-KR" sz="1600" dirty="0" err="1"/>
              <a:t>Junwei</a:t>
            </a:r>
            <a:r>
              <a:rPr lang="en-US" altLang="ko-KR" sz="1600" dirty="0"/>
              <a:t> Han, </a:t>
            </a:r>
            <a:r>
              <a:rPr lang="en-US" altLang="ko-KR" sz="1600" dirty="0" err="1"/>
              <a:t>Xiwen</a:t>
            </a:r>
            <a:r>
              <a:rPr lang="en-US" altLang="ko-KR" sz="1600" dirty="0"/>
              <a:t> Yao, Gong Cheng, </a:t>
            </a:r>
            <a:r>
              <a:rPr lang="en-US" altLang="ko-KR" sz="1600" dirty="0" err="1"/>
              <a:t>Xiaoxu</a:t>
            </a:r>
            <a:r>
              <a:rPr lang="en-US" altLang="ko-KR" sz="1600" dirty="0"/>
              <a:t> Feng, Dong Xu</a:t>
            </a:r>
          </a:p>
          <a:p>
            <a:endParaRPr lang="en-US" altLang="ko-KR" sz="1600" dirty="0"/>
          </a:p>
          <a:p>
            <a:r>
              <a:rPr lang="en-US" altLang="ko-KR" sz="1600" dirty="0"/>
              <a:t>Year : 2019</a:t>
            </a:r>
          </a:p>
          <a:p>
            <a:endParaRPr lang="en-US" altLang="ko-KR" sz="1600" dirty="0"/>
          </a:p>
          <a:p>
            <a:r>
              <a:rPr lang="en-US" altLang="ko-KR" sz="1600" dirty="0"/>
              <a:t>Citation : 67</a:t>
            </a:r>
          </a:p>
          <a:p>
            <a:endParaRPr lang="en-US" altLang="ko-KR" sz="1600" dirty="0"/>
          </a:p>
          <a:p>
            <a:r>
              <a:rPr lang="en-US" altLang="ko-KR" sz="1600" dirty="0"/>
              <a:t>Doi : </a:t>
            </a:r>
            <a:r>
              <a:rPr lang="en-US" altLang="ko-KR" sz="1600" dirty="0">
                <a:hlinkClick r:id="rId3"/>
              </a:rPr>
              <a:t>https://doi.org/10.1109/TPAMI.2019.2933510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세개의 모델을 포함한 </a:t>
            </a:r>
            <a:r>
              <a:rPr lang="en-US" altLang="ko-KR" sz="1600" dirty="0"/>
              <a:t>Part-based CNN</a:t>
            </a:r>
            <a:r>
              <a:rPr lang="ko-KR" altLang="en-US" sz="1600" dirty="0"/>
              <a:t>이라는 </a:t>
            </a:r>
            <a:r>
              <a:rPr lang="en-US" altLang="ko-KR" sz="1600" dirty="0"/>
              <a:t>End-to-end FGVC</a:t>
            </a:r>
            <a:r>
              <a:rPr lang="ko-KR" altLang="en-US" sz="1600" dirty="0"/>
              <a:t>를 제안한다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45960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698505-0F6D-F8F1-0B55-91447343CB3D}"/>
              </a:ext>
            </a:extLst>
          </p:cNvPr>
          <p:cNvSpPr txBox="1"/>
          <p:nvPr/>
        </p:nvSpPr>
        <p:spPr>
          <a:xfrm>
            <a:off x="531339" y="297784"/>
            <a:ext cx="25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Introduction</a:t>
            </a:r>
            <a:endParaRPr lang="ko-KR" altLang="en-US" sz="2800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DEFBD14-2339-88B1-AFEF-85C5D2011B1A}"/>
              </a:ext>
            </a:extLst>
          </p:cNvPr>
          <p:cNvCxnSpPr>
            <a:cxnSpLocks/>
          </p:cNvCxnSpPr>
          <p:nvPr/>
        </p:nvCxnSpPr>
        <p:spPr>
          <a:xfrm>
            <a:off x="531340" y="872400"/>
            <a:ext cx="2520000" cy="0"/>
          </a:xfrm>
          <a:prstGeom prst="line">
            <a:avLst/>
          </a:prstGeom>
          <a:ln w="28575">
            <a:solidFill>
              <a:srgbClr val="ED7D3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3A20AE89-420C-225B-7177-B802E4099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222" y="1245322"/>
            <a:ext cx="9871941" cy="3021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1827F9-A028-DEAB-D3A0-0AC800B67763}"/>
              </a:ext>
            </a:extLst>
          </p:cNvPr>
          <p:cNvSpPr txBox="1"/>
          <p:nvPr/>
        </p:nvSpPr>
        <p:spPr>
          <a:xfrm>
            <a:off x="1193223" y="4479534"/>
            <a:ext cx="98055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하위 범주를 분류하는 </a:t>
            </a:r>
            <a:r>
              <a:rPr lang="en-US" altLang="ko-KR" sz="2000" dirty="0"/>
              <a:t>FGVC(Fine-Grained Visual categorization)</a:t>
            </a:r>
            <a:r>
              <a:rPr lang="ko-KR" altLang="en-US" sz="2000" dirty="0"/>
              <a:t>에 대한 연구가 활발히 진행되고 있다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4273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698505-0F6D-F8F1-0B55-91447343CB3D}"/>
              </a:ext>
            </a:extLst>
          </p:cNvPr>
          <p:cNvSpPr txBox="1"/>
          <p:nvPr/>
        </p:nvSpPr>
        <p:spPr>
          <a:xfrm>
            <a:off x="531339" y="297784"/>
            <a:ext cx="25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Introduction</a:t>
            </a:r>
            <a:endParaRPr lang="ko-KR" altLang="en-US" sz="2800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DEFBD14-2339-88B1-AFEF-85C5D2011B1A}"/>
              </a:ext>
            </a:extLst>
          </p:cNvPr>
          <p:cNvCxnSpPr>
            <a:cxnSpLocks/>
          </p:cNvCxnSpPr>
          <p:nvPr/>
        </p:nvCxnSpPr>
        <p:spPr>
          <a:xfrm>
            <a:off x="531340" y="872400"/>
            <a:ext cx="2520000" cy="0"/>
          </a:xfrm>
          <a:prstGeom prst="line">
            <a:avLst/>
          </a:prstGeom>
          <a:ln w="28575">
            <a:solidFill>
              <a:srgbClr val="ED7D3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41827F9-A028-DEAB-D3A0-0AC800B67763}"/>
              </a:ext>
            </a:extLst>
          </p:cNvPr>
          <p:cNvSpPr txBox="1"/>
          <p:nvPr/>
        </p:nvSpPr>
        <p:spPr>
          <a:xfrm>
            <a:off x="1193223" y="2031899"/>
            <a:ext cx="98055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FGVC</a:t>
            </a:r>
            <a:r>
              <a:rPr lang="ko-KR" altLang="en-US" sz="2000" dirty="0"/>
              <a:t>를 위한 </a:t>
            </a:r>
            <a:r>
              <a:rPr lang="en-US" altLang="ko-KR" sz="2000" dirty="0"/>
              <a:t>P-CNN(Part-based Convolutional Neural Network)</a:t>
            </a:r>
            <a:r>
              <a:rPr lang="ko-KR" altLang="en-US" sz="2000" dirty="0"/>
              <a:t>를 제안함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이는 </a:t>
            </a:r>
            <a:r>
              <a:rPr lang="en-US" altLang="ko-KR" sz="2000" dirty="0"/>
              <a:t>SE </a:t>
            </a:r>
            <a:r>
              <a:rPr lang="ko-KR" altLang="en-US" sz="2000" dirty="0"/>
              <a:t>블록</a:t>
            </a:r>
            <a:r>
              <a:rPr lang="en-US" altLang="ko-KR" sz="2000" dirty="0"/>
              <a:t>, PLN, PCN </a:t>
            </a:r>
            <a:r>
              <a:rPr lang="ko-KR" altLang="en-US" sz="2000" dirty="0"/>
              <a:t>세가지 모듈로 구성되어 있음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feature recalibration</a:t>
            </a:r>
            <a:r>
              <a:rPr lang="ko-KR" altLang="en-US" sz="2000" dirty="0"/>
              <a:t>을 위한 </a:t>
            </a:r>
            <a:r>
              <a:rPr lang="en-US" altLang="ko-KR" sz="2000" dirty="0"/>
              <a:t>SE-block(Squeeze-and-Excitation)</a:t>
            </a:r>
            <a:r>
              <a:rPr lang="ko-KR" altLang="en-US" sz="2000" dirty="0"/>
              <a:t>을 사용함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distinctive part localization</a:t>
            </a:r>
            <a:r>
              <a:rPr lang="ko-KR" altLang="en-US" sz="2000" dirty="0"/>
              <a:t>을 위한 </a:t>
            </a:r>
            <a:r>
              <a:rPr lang="en-US" altLang="ko-KR" sz="2000" dirty="0"/>
              <a:t>PLN(Part Localization Network)</a:t>
            </a:r>
            <a:r>
              <a:rPr lang="ko-KR" altLang="en-US" sz="2000" dirty="0"/>
              <a:t>을 사용함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Image</a:t>
            </a:r>
            <a:r>
              <a:rPr lang="ko-KR" altLang="en-US" sz="2000" dirty="0"/>
              <a:t> </a:t>
            </a:r>
            <a:r>
              <a:rPr lang="en-US" altLang="ko-KR" sz="2000" dirty="0" err="1"/>
              <a:t>classifiation</a:t>
            </a:r>
            <a:r>
              <a:rPr lang="ko-KR" altLang="en-US" sz="2000" dirty="0"/>
              <a:t>을 위한 </a:t>
            </a:r>
            <a:r>
              <a:rPr lang="en-US" altLang="ko-KR" sz="2000" dirty="0"/>
              <a:t>PCN(Part Classification Network)</a:t>
            </a:r>
            <a:r>
              <a:rPr lang="ko-KR" altLang="en-US" sz="2000" dirty="0"/>
              <a:t>을 사용함</a:t>
            </a:r>
            <a:endParaRPr lang="en-US" altLang="ko-KR" sz="2000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5114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698505-0F6D-F8F1-0B55-91447343CB3D}"/>
              </a:ext>
            </a:extLst>
          </p:cNvPr>
          <p:cNvSpPr txBox="1"/>
          <p:nvPr/>
        </p:nvSpPr>
        <p:spPr>
          <a:xfrm>
            <a:off x="531339" y="297784"/>
            <a:ext cx="25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Method</a:t>
            </a:r>
            <a:endParaRPr lang="ko-KR" altLang="en-US" sz="2800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DEFBD14-2339-88B1-AFEF-85C5D2011B1A}"/>
              </a:ext>
            </a:extLst>
          </p:cNvPr>
          <p:cNvCxnSpPr>
            <a:cxnSpLocks/>
          </p:cNvCxnSpPr>
          <p:nvPr/>
        </p:nvCxnSpPr>
        <p:spPr>
          <a:xfrm>
            <a:off x="531340" y="872400"/>
            <a:ext cx="2520000" cy="0"/>
          </a:xfrm>
          <a:prstGeom prst="line">
            <a:avLst/>
          </a:prstGeom>
          <a:ln w="28575">
            <a:solidFill>
              <a:srgbClr val="ED7D3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4" name="Picture 6">
            <a:extLst>
              <a:ext uri="{FF2B5EF4-FFF2-40B4-BE49-F238E27FC236}">
                <a16:creationId xmlns:a16="http://schemas.microsoft.com/office/drawing/2014/main" id="{994D0C3B-EDF6-844F-9777-5EE6D0DD5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98588"/>
            <a:ext cx="12192000" cy="406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3923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698505-0F6D-F8F1-0B55-91447343CB3D}"/>
              </a:ext>
            </a:extLst>
          </p:cNvPr>
          <p:cNvSpPr txBox="1"/>
          <p:nvPr/>
        </p:nvSpPr>
        <p:spPr>
          <a:xfrm>
            <a:off x="531339" y="297784"/>
            <a:ext cx="25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Method</a:t>
            </a:r>
            <a:endParaRPr lang="ko-KR" altLang="en-US" sz="2800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DEFBD14-2339-88B1-AFEF-85C5D2011B1A}"/>
              </a:ext>
            </a:extLst>
          </p:cNvPr>
          <p:cNvCxnSpPr>
            <a:cxnSpLocks/>
          </p:cNvCxnSpPr>
          <p:nvPr/>
        </p:nvCxnSpPr>
        <p:spPr>
          <a:xfrm>
            <a:off x="531340" y="872400"/>
            <a:ext cx="2520000" cy="0"/>
          </a:xfrm>
          <a:prstGeom prst="line">
            <a:avLst/>
          </a:prstGeom>
          <a:ln w="28575">
            <a:solidFill>
              <a:srgbClr val="ED7D3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4" name="Picture 6">
            <a:extLst>
              <a:ext uri="{FF2B5EF4-FFF2-40B4-BE49-F238E27FC236}">
                <a16:creationId xmlns:a16="http://schemas.microsoft.com/office/drawing/2014/main" id="{994D0C3B-EDF6-844F-9777-5EE6D0DD52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470" r="59470"/>
          <a:stretch/>
        </p:blipFill>
        <p:spPr bwMode="auto">
          <a:xfrm>
            <a:off x="-6954981" y="1398587"/>
            <a:ext cx="12192000" cy="406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0C405F-543B-DE40-153B-88EA2ECB520A}"/>
              </a:ext>
            </a:extLst>
          </p:cNvPr>
          <p:cNvSpPr txBox="1"/>
          <p:nvPr/>
        </p:nvSpPr>
        <p:spPr>
          <a:xfrm>
            <a:off x="6373090" y="960478"/>
            <a:ext cx="52185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Squeeze-and-Excitation (SE) Block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2022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698505-0F6D-F8F1-0B55-91447343CB3D}"/>
              </a:ext>
            </a:extLst>
          </p:cNvPr>
          <p:cNvSpPr txBox="1"/>
          <p:nvPr/>
        </p:nvSpPr>
        <p:spPr>
          <a:xfrm>
            <a:off x="531339" y="297784"/>
            <a:ext cx="25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Method</a:t>
            </a:r>
            <a:endParaRPr lang="ko-KR" altLang="en-US" sz="2800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DEFBD14-2339-88B1-AFEF-85C5D2011B1A}"/>
              </a:ext>
            </a:extLst>
          </p:cNvPr>
          <p:cNvCxnSpPr>
            <a:cxnSpLocks/>
          </p:cNvCxnSpPr>
          <p:nvPr/>
        </p:nvCxnSpPr>
        <p:spPr>
          <a:xfrm>
            <a:off x="531340" y="872400"/>
            <a:ext cx="2520000" cy="0"/>
          </a:xfrm>
          <a:prstGeom prst="line">
            <a:avLst/>
          </a:prstGeom>
          <a:ln w="28575">
            <a:solidFill>
              <a:srgbClr val="ED7D3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20C405F-543B-DE40-153B-88EA2ECB520A}"/>
              </a:ext>
            </a:extLst>
          </p:cNvPr>
          <p:cNvSpPr txBox="1"/>
          <p:nvPr/>
        </p:nvSpPr>
        <p:spPr>
          <a:xfrm>
            <a:off x="6908800" y="1145205"/>
            <a:ext cx="484909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PLN(Part Localization Network)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기존의 하나의 채널에서 다양한 정보를 추출하는 것이 어려웠던 한계를 극복한 방법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앞서 언급한 </a:t>
            </a:r>
            <a:r>
              <a:rPr lang="en-US" altLang="ko-KR" sz="2000" dirty="0"/>
              <a:t>SE-Block</a:t>
            </a:r>
            <a:r>
              <a:rPr lang="ko-KR" altLang="en-US" sz="2000" dirty="0"/>
              <a:t>을 포함한 </a:t>
            </a:r>
            <a:r>
              <a:rPr lang="en-US" altLang="ko-KR" sz="2000" dirty="0"/>
              <a:t>pooling layer</a:t>
            </a:r>
            <a:r>
              <a:rPr lang="ko-KR" altLang="en-US" sz="2000" dirty="0"/>
              <a:t>을 이용하여 </a:t>
            </a:r>
            <a:r>
              <a:rPr lang="en-US" altLang="ko-KR" sz="2000" dirty="0"/>
              <a:t>Feature map</a:t>
            </a:r>
            <a:r>
              <a:rPr lang="ko-KR" altLang="en-US" sz="2000" dirty="0"/>
              <a:t>을 얻음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Feature map</a:t>
            </a:r>
            <a:r>
              <a:rPr lang="ko-KR" altLang="en-US" sz="2000" dirty="0"/>
              <a:t>을 </a:t>
            </a:r>
            <a:r>
              <a:rPr lang="ko-KR" altLang="en-US" sz="2000" dirty="0" err="1"/>
              <a:t>컨볼루션</a:t>
            </a:r>
            <a:r>
              <a:rPr lang="ko-KR" altLang="en-US" sz="2000" dirty="0"/>
              <a:t> 함으로써 </a:t>
            </a:r>
            <a:r>
              <a:rPr lang="en-US" altLang="ko-KR" sz="2000" dirty="0"/>
              <a:t>part</a:t>
            </a:r>
            <a:r>
              <a:rPr lang="ko-KR" altLang="en-US" sz="2000" dirty="0"/>
              <a:t> </a:t>
            </a:r>
            <a:r>
              <a:rPr lang="en-US" altLang="ko-KR" sz="2000" dirty="0"/>
              <a:t>response</a:t>
            </a:r>
            <a:r>
              <a:rPr lang="ko-KR" altLang="en-US" sz="2000" dirty="0"/>
              <a:t> </a:t>
            </a:r>
            <a:r>
              <a:rPr lang="en-US" altLang="ko-KR" sz="2000" dirty="0"/>
              <a:t>map</a:t>
            </a:r>
            <a:r>
              <a:rPr lang="ko-KR" altLang="en-US" sz="2000" dirty="0"/>
              <a:t>을 얻을 수 있음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전체 </a:t>
            </a:r>
            <a:r>
              <a:rPr lang="en-US" altLang="ko-KR" sz="2000" dirty="0"/>
              <a:t>response map</a:t>
            </a:r>
            <a:r>
              <a:rPr lang="ko-KR" altLang="en-US" sz="2000" dirty="0"/>
              <a:t>에서 최대값이 있는 위치를 선택함으로써 특징점을 찾을 수 있음</a:t>
            </a:r>
            <a:endParaRPr lang="en-US" altLang="ko-KR" sz="2000" dirty="0"/>
          </a:p>
          <a:p>
            <a:endParaRPr lang="ko-KR" altLang="en-US" sz="20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39DE25F-9DD8-1F90-D822-A00E7A6DE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77" y="1395944"/>
            <a:ext cx="6297466" cy="476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1980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698505-0F6D-F8F1-0B55-91447343CB3D}"/>
              </a:ext>
            </a:extLst>
          </p:cNvPr>
          <p:cNvSpPr txBox="1"/>
          <p:nvPr/>
        </p:nvSpPr>
        <p:spPr>
          <a:xfrm>
            <a:off x="531339" y="297784"/>
            <a:ext cx="25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Method</a:t>
            </a:r>
            <a:endParaRPr lang="ko-KR" altLang="en-US" sz="2800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DEFBD14-2339-88B1-AFEF-85C5D2011B1A}"/>
              </a:ext>
            </a:extLst>
          </p:cNvPr>
          <p:cNvCxnSpPr>
            <a:cxnSpLocks/>
          </p:cNvCxnSpPr>
          <p:nvPr/>
        </p:nvCxnSpPr>
        <p:spPr>
          <a:xfrm>
            <a:off x="531340" y="872400"/>
            <a:ext cx="2520000" cy="0"/>
          </a:xfrm>
          <a:prstGeom prst="line">
            <a:avLst/>
          </a:prstGeom>
          <a:ln w="28575">
            <a:solidFill>
              <a:srgbClr val="ED7D3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274" name="Picture 10">
            <a:extLst>
              <a:ext uri="{FF2B5EF4-FFF2-40B4-BE49-F238E27FC236}">
                <a16:creationId xmlns:a16="http://schemas.microsoft.com/office/drawing/2014/main" id="{96A843D3-65E9-F379-1B0E-367B59D84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39" y="2141543"/>
            <a:ext cx="5914696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0EE7A37-CD9F-D272-CB75-2A41AB694070}"/>
              </a:ext>
            </a:extLst>
          </p:cNvPr>
          <p:cNvSpPr txBox="1"/>
          <p:nvPr/>
        </p:nvSpPr>
        <p:spPr>
          <a:xfrm>
            <a:off x="6918037" y="2141543"/>
            <a:ext cx="48490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Cambria Math" panose="02040503050406030204" pitchFamily="18" charset="0"/>
              </a:rPr>
              <a:t>각 입력 이미지 </a:t>
            </a:r>
            <a:r>
              <a:rPr lang="en-US" altLang="ko-KR" sz="2000" dirty="0">
                <a:latin typeface="Cambria Math" panose="02040503050406030204" pitchFamily="18" charset="0"/>
              </a:rPr>
              <a:t>X</a:t>
            </a:r>
            <a:r>
              <a:rPr lang="ko-KR" altLang="en-US" sz="2000" dirty="0">
                <a:latin typeface="Cambria Math" panose="02040503050406030204" pitchFamily="18" charset="0"/>
              </a:rPr>
              <a:t>에 대한 </a:t>
            </a:r>
            <a:r>
              <a:rPr lang="en-US" altLang="ko-KR" sz="2000" dirty="0">
                <a:latin typeface="Cambria Math" panose="02040503050406030204" pitchFamily="18" charset="0"/>
              </a:rPr>
              <a:t>n</a:t>
            </a:r>
            <a:r>
              <a:rPr lang="ko-KR" altLang="en-US" sz="2000" dirty="0">
                <a:latin typeface="Cambria Math" panose="02040503050406030204" pitchFamily="18" charset="0"/>
              </a:rPr>
              <a:t>번째 </a:t>
            </a:r>
            <a:r>
              <a:rPr lang="en-US" altLang="ko-KR" sz="2000" dirty="0">
                <a:latin typeface="Cambria Math" panose="02040503050406030204" pitchFamily="18" charset="0"/>
              </a:rPr>
              <a:t>C*1*1 part detector</a:t>
            </a:r>
            <a:r>
              <a:rPr lang="ko-KR" altLang="en-US" sz="2000" dirty="0">
                <a:latin typeface="Cambria Math" panose="02040503050406030204" pitchFamily="18" charset="0"/>
              </a:rPr>
              <a:t>에 대한 </a:t>
            </a:r>
            <a:r>
              <a:rPr lang="en-US" altLang="ko-KR" sz="2000" dirty="0">
                <a:latin typeface="Cambria Math" panose="02040503050406030204" pitchFamily="18" charset="0"/>
              </a:rPr>
              <a:t>Part based response map</a:t>
            </a:r>
            <a:r>
              <a:rPr lang="ko-KR" altLang="en-US" sz="2000" dirty="0">
                <a:latin typeface="Cambria Math" panose="02040503050406030204" pitchFamily="18" charset="0"/>
              </a:rPr>
              <a:t>을 얻을 수 있음</a:t>
            </a:r>
            <a:endParaRPr lang="en-US" altLang="ko-KR" sz="2000" b="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AD1EFE9-43BC-CA96-1CB3-9973642F4FA0}"/>
                  </a:ext>
                </a:extLst>
              </p:cNvPr>
              <p:cNvSpPr txBox="1"/>
              <p:nvPr/>
            </p:nvSpPr>
            <p:spPr>
              <a:xfrm>
                <a:off x="531339" y="3954275"/>
                <a:ext cx="5914696" cy="20313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altLang="ko-KR" sz="1800" dirty="0"/>
                  <a:t>: </a:t>
                </a:r>
                <a:r>
                  <a:rPr lang="ko-KR" altLang="en-US" sz="1800" dirty="0"/>
                  <a:t>입력 이미지 </a:t>
                </a:r>
                <a:r>
                  <a:rPr lang="en-US" altLang="ko-KR" sz="1800" dirty="0"/>
                  <a:t>X</a:t>
                </a:r>
                <a:r>
                  <a:rPr lang="ko-KR" altLang="en-US" sz="1800" dirty="0"/>
                  <a:t>에 대한 </a:t>
                </a:r>
                <a:r>
                  <a:rPr lang="ko-KR" altLang="en-US" sz="1800" dirty="0" err="1"/>
                  <a:t>특성맵</a:t>
                </a:r>
                <a:endParaRPr lang="en-US" altLang="ko-KR" sz="1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ko-KR" sz="1800" dirty="0"/>
                  <a:t>: convolution feature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ko-KR" altLang="en-US" sz="1800" dirty="0"/>
                  <a:t>의 </a:t>
                </a:r>
                <a:r>
                  <a:rPr lang="en-US" altLang="ko-KR" sz="1800" dirty="0"/>
                  <a:t>c</a:t>
                </a:r>
                <a:r>
                  <a:rPr lang="ko-KR" altLang="en-US" sz="1800" dirty="0"/>
                  <a:t>번째 특성 채널</a:t>
                </a:r>
                <a:endParaRPr lang="en-US" altLang="ko-KR" sz="1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ko-KR" sz="1800" dirty="0"/>
                  <a:t>: sigmoid activation</a:t>
                </a:r>
                <a:r>
                  <a:rPr lang="ko-KR" altLang="en-US" sz="1800" dirty="0"/>
                  <a:t>으로 </a:t>
                </a:r>
                <a:r>
                  <a:rPr lang="ko-KR" altLang="en-US" sz="1800" dirty="0" err="1"/>
                  <a:t>정규화된</a:t>
                </a:r>
                <a:r>
                  <a:rPr lang="en-US" altLang="ko-KR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altLang="ko-KR" sz="1800" dirty="0"/>
                  <a:t> </a:t>
                </a:r>
                <a:r>
                  <a:rPr lang="ko-KR" altLang="en-US" sz="1800" dirty="0"/>
                  <a:t>의 </a:t>
                </a:r>
                <a:r>
                  <a:rPr lang="en-US" altLang="ko-KR" sz="1800" dirty="0"/>
                  <a:t>c</a:t>
                </a:r>
                <a:r>
                  <a:rPr lang="ko-KR" altLang="en-US" sz="1800" dirty="0"/>
                  <a:t>번째 요소이며 이를 통해 최종적 </a:t>
                </a:r>
                <a:r>
                  <a:rPr lang="en-US" altLang="ko-KR" sz="1800" dirty="0"/>
                  <a:t>response map</a:t>
                </a:r>
                <a:r>
                  <a:rPr lang="ko-KR" altLang="en-US" sz="1800" dirty="0"/>
                  <a:t>을 얻을 수 있다</a:t>
                </a:r>
                <a:r>
                  <a:rPr lang="en-US" altLang="ko-KR" sz="1800" dirty="0"/>
                  <a:t>. </a:t>
                </a:r>
                <a:r>
                  <a:rPr lang="ko-KR" altLang="en-US" sz="1800" dirty="0"/>
                  <a:t>이는 </a:t>
                </a:r>
                <a:r>
                  <a:rPr lang="en-US" altLang="ko-KR" sz="1800" dirty="0"/>
                  <a:t>object part</a:t>
                </a:r>
                <a:r>
                  <a:rPr lang="ko-KR" altLang="en-US" sz="1800" dirty="0"/>
                  <a:t>의 발생 확률을 나타낸다</a:t>
                </a:r>
                <a:r>
                  <a:rPr lang="en-US" altLang="ko-KR" sz="1800" dirty="0"/>
                  <a:t>.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AD1EFE9-43BC-CA96-1CB3-9973642F4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339" y="3954275"/>
                <a:ext cx="5914696" cy="2031325"/>
              </a:xfrm>
              <a:prstGeom prst="rect">
                <a:avLst/>
              </a:prstGeom>
              <a:blipFill>
                <a:blip r:embed="rId4"/>
                <a:stretch>
                  <a:fillRect l="-825" t="-1802" r="-206" b="-39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5769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698505-0F6D-F8F1-0B55-91447343CB3D}"/>
              </a:ext>
            </a:extLst>
          </p:cNvPr>
          <p:cNvSpPr txBox="1"/>
          <p:nvPr/>
        </p:nvSpPr>
        <p:spPr>
          <a:xfrm>
            <a:off x="531339" y="297784"/>
            <a:ext cx="25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Method</a:t>
            </a:r>
            <a:endParaRPr lang="ko-KR" altLang="en-US" sz="2800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DEFBD14-2339-88B1-AFEF-85C5D2011B1A}"/>
              </a:ext>
            </a:extLst>
          </p:cNvPr>
          <p:cNvCxnSpPr>
            <a:cxnSpLocks/>
          </p:cNvCxnSpPr>
          <p:nvPr/>
        </p:nvCxnSpPr>
        <p:spPr>
          <a:xfrm>
            <a:off x="531340" y="872400"/>
            <a:ext cx="2520000" cy="0"/>
          </a:xfrm>
          <a:prstGeom prst="line">
            <a:avLst/>
          </a:prstGeom>
          <a:ln w="28575">
            <a:solidFill>
              <a:srgbClr val="ED7D3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20C405F-543B-DE40-153B-88EA2ECB520A}"/>
              </a:ext>
            </a:extLst>
          </p:cNvPr>
          <p:cNvSpPr txBox="1"/>
          <p:nvPr/>
        </p:nvSpPr>
        <p:spPr>
          <a:xfrm>
            <a:off x="6918037" y="2730206"/>
            <a:ext cx="484909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End-to-end </a:t>
            </a:r>
            <a:r>
              <a:rPr lang="ko-KR" altLang="en-US" sz="2000" dirty="0"/>
              <a:t>방식의 </a:t>
            </a:r>
            <a:r>
              <a:rPr lang="en-US" altLang="ko-KR" sz="2000" dirty="0"/>
              <a:t>compact</a:t>
            </a:r>
            <a:r>
              <a:rPr lang="ko-KR" altLang="en-US" sz="2000" dirty="0"/>
              <a:t> </a:t>
            </a:r>
            <a:r>
              <a:rPr lang="en-US" altLang="ko-KR" sz="2000" dirty="0"/>
              <a:t>and</a:t>
            </a:r>
            <a:r>
              <a:rPr lang="ko-KR" altLang="en-US" sz="2000" dirty="0"/>
              <a:t> </a:t>
            </a:r>
            <a:r>
              <a:rPr lang="en-US" altLang="ko-KR" sz="2000" dirty="0"/>
              <a:t>discriminative part detector</a:t>
            </a:r>
            <a:r>
              <a:rPr lang="ko-KR" altLang="en-US" sz="2000" dirty="0"/>
              <a:t>를 사용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이때의 </a:t>
            </a:r>
            <a:r>
              <a:rPr lang="en-US" altLang="ko-KR" sz="2000" dirty="0"/>
              <a:t>loss </a:t>
            </a:r>
            <a:r>
              <a:rPr lang="en-US" altLang="ko-KR" sz="2000" dirty="0" err="1"/>
              <a:t>functio</a:t>
            </a:r>
            <a:r>
              <a:rPr lang="ko-KR" altLang="en-US" sz="2000" dirty="0"/>
              <a:t>은 </a:t>
            </a:r>
            <a:r>
              <a:rPr lang="en-US" altLang="ko-KR" sz="2000" dirty="0"/>
              <a:t>response</a:t>
            </a:r>
            <a:r>
              <a:rPr lang="ko-KR" altLang="en-US" sz="2000" dirty="0"/>
              <a:t> </a:t>
            </a:r>
            <a:r>
              <a:rPr lang="en-US" altLang="ko-KR" sz="2000" dirty="0"/>
              <a:t>map</a:t>
            </a:r>
            <a:r>
              <a:rPr lang="ko-KR" altLang="en-US" sz="2000" dirty="0"/>
              <a:t>에서 가볍고 다양성을 제한에 집중</a:t>
            </a:r>
            <a:endParaRPr lang="en-US" altLang="ko-KR" sz="2000" dirty="0"/>
          </a:p>
        </p:txBody>
      </p:sp>
      <p:sp>
        <p:nvSpPr>
          <p:cNvPr id="2" name="AutoShape 2" descr="Untitled">
            <a:extLst>
              <a:ext uri="{FF2B5EF4-FFF2-40B4-BE49-F238E27FC236}">
                <a16:creationId xmlns:a16="http://schemas.microsoft.com/office/drawing/2014/main" id="{0F1C642C-3095-6B29-D2EB-F2D4F929F6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226060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49CE759D-371B-3C8D-3288-26C3111B2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39" y="2667721"/>
            <a:ext cx="5914696" cy="83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B68FDEF-B298-4A21-41AB-B1697B950329}"/>
                  </a:ext>
                </a:extLst>
              </p:cNvPr>
              <p:cNvSpPr txBox="1"/>
              <p:nvPr/>
            </p:nvSpPr>
            <p:spPr>
              <a:xfrm>
                <a:off x="531339" y="4863053"/>
                <a:ext cx="591469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80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800" dirty="0"/>
                  <a:t>: </a:t>
                </a:r>
                <a:r>
                  <a:rPr lang="ko-KR" altLang="en-US" sz="1800" dirty="0"/>
                  <a:t>두 식에서 </a:t>
                </a:r>
                <a:r>
                  <a:rPr lang="en-US" altLang="ko-KR" sz="1800" dirty="0"/>
                  <a:t>relative importance</a:t>
                </a:r>
                <a:r>
                  <a:rPr lang="ko-KR" altLang="en-US" sz="1800" dirty="0"/>
                  <a:t>를 컨트롤 하는 </a:t>
                </a:r>
                <a:r>
                  <a:rPr lang="en-US" altLang="ko-KR" sz="1800" dirty="0"/>
                  <a:t>trade-off parameter</a:t>
                </a:r>
                <a:endParaRPr lang="ko-KR" alt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B68FDEF-B298-4A21-41AB-B1697B950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339" y="4863053"/>
                <a:ext cx="5914696" cy="646331"/>
              </a:xfrm>
              <a:prstGeom prst="rect">
                <a:avLst/>
              </a:prstGeom>
              <a:blipFill>
                <a:blip r:embed="rId4"/>
                <a:stretch>
                  <a:fillRect l="-825" t="-5660" r="-103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1197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515</Words>
  <Application>Microsoft Office PowerPoint</Application>
  <PresentationFormat>와이드스크린</PresentationFormat>
  <Paragraphs>90</Paragraphs>
  <Slides>17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맑은 고딕</vt:lpstr>
      <vt:lpstr>Arial</vt:lpstr>
      <vt:lpstr>Calibri</vt:lpstr>
      <vt:lpstr>Cambria Math</vt:lpstr>
      <vt:lpstr>Office 테마</vt:lpstr>
      <vt:lpstr>P-CNN: Part-Based Convolutional Neural Networks for Fine-Grained Visual Categorization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P-CNN: Part-Based Convolutional Neural Networks for Fine-Grained Visual Categorization</dc:title>
  <dc:creator>추우찬</dc:creator>
  <cp:lastModifiedBy>추우찬</cp:lastModifiedBy>
  <cp:revision>5</cp:revision>
  <dcterms:created xsi:type="dcterms:W3CDTF">2022-07-13T19:34:08Z</dcterms:created>
  <dcterms:modified xsi:type="dcterms:W3CDTF">2022-07-14T05:59:27Z</dcterms:modified>
</cp:coreProperties>
</file>