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3" r:id="rId3"/>
    <p:sldId id="332" r:id="rId4"/>
    <p:sldId id="325" r:id="rId5"/>
    <p:sldId id="289" r:id="rId6"/>
    <p:sldId id="294" r:id="rId7"/>
    <p:sldId id="315" r:id="rId8"/>
    <p:sldId id="319" r:id="rId9"/>
    <p:sldId id="320" r:id="rId10"/>
    <p:sldId id="324" r:id="rId11"/>
    <p:sldId id="326" r:id="rId12"/>
    <p:sldId id="321" r:id="rId13"/>
    <p:sldId id="323" r:id="rId14"/>
    <p:sldId id="306" r:id="rId15"/>
    <p:sldId id="304" r:id="rId16"/>
    <p:sldId id="305" r:id="rId17"/>
    <p:sldId id="328" r:id="rId18"/>
    <p:sldId id="329" r:id="rId19"/>
    <p:sldId id="330" r:id="rId20"/>
    <p:sldId id="331" r:id="rId21"/>
    <p:sldId id="30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9E2"/>
    <a:srgbClr val="EC942A"/>
    <a:srgbClr val="639BD1"/>
    <a:srgbClr val="FFB5D8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7" autoAdjust="0"/>
    <p:restoredTop sz="84552" autoAdjust="0"/>
  </p:normalViewPr>
  <p:slideViewPr>
    <p:cSldViewPr snapToGrid="0">
      <p:cViewPr varScale="1">
        <p:scale>
          <a:sx n="145" d="100"/>
          <a:sy n="145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Paper Review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SLICE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Context Subgraphs: Generation and Representation</a:t>
            </a:r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Context Subgraph Generation</a:t>
            </a:r>
          </a:p>
          <a:p>
            <a:pPr lvl="2"/>
            <a:endParaRPr lang="en-US" altLang="ko-KR" b="1"/>
          </a:p>
          <a:p>
            <a:pPr lvl="2"/>
            <a:r>
              <a:rPr lang="en-US" altLang="ko-KR" b="1"/>
              <a:t>Random walk</a:t>
            </a:r>
          </a:p>
          <a:p>
            <a:pPr lvl="2"/>
            <a:endParaRPr lang="en-US" altLang="ko-KR" b="1"/>
          </a:p>
          <a:p>
            <a:pPr lvl="2"/>
            <a:r>
              <a:rPr lang="ko-KR" altLang="en-US" b="1"/>
              <a:t>전체적인 연결 패턴을 학습하기 용이함</a:t>
            </a:r>
            <a:endParaRPr lang="en-US" altLang="ko-KR" b="1"/>
          </a:p>
          <a:p>
            <a:pPr lvl="2"/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Context Subgraph Representation</a:t>
            </a:r>
          </a:p>
          <a:p>
            <a:pPr lvl="2"/>
            <a:endParaRPr lang="en-US" altLang="ko-KR" b="1"/>
          </a:p>
          <a:p>
            <a:pPr lvl="2"/>
            <a:r>
              <a:rPr lang="en-US" altLang="ko-KR" b="1"/>
              <a:t>Skip Gram</a:t>
            </a:r>
          </a:p>
          <a:p>
            <a:pPr lvl="2"/>
            <a:endParaRPr lang="en-US" altLang="ko-KR" b="1"/>
          </a:p>
          <a:p>
            <a:pPr lvl="2"/>
            <a:r>
              <a:rPr lang="ko-KR" altLang="en-US" b="1"/>
              <a:t>주변 노드 파악을 통한 노드 간의 연결성을 파악하기 용이함</a:t>
            </a:r>
            <a:endParaRPr lang="en-US" altLang="ko-KR" b="1"/>
          </a:p>
          <a:p>
            <a:pPr lvl="2"/>
            <a:endParaRPr lang="ko-KR" altLang="en-US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B50A8-8CFF-834D-26CB-52892D24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24" y="1909373"/>
            <a:ext cx="4400154" cy="31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SLICE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BE880C-04E2-4EF9-AC26-1723F4061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Contextual Translation</a:t>
                </a:r>
              </a:p>
              <a:p>
                <a:pPr lvl="1"/>
                <a:endParaRPr lang="en-US" altLang="ko-KR" b="1"/>
              </a:p>
              <a:p>
                <a:pPr lvl="1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1">
                    <a:latin typeface="Cambria Math" panose="02040503050406030204" pitchFamily="18" charset="0"/>
                  </a:rPr>
                  <a:t>Attention Layer Input</a:t>
                </a:r>
              </a:p>
              <a:p>
                <a:pPr lvl="2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i="1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1">
                    <a:latin typeface="Cambria Math" panose="02040503050406030204" pitchFamily="18" charset="0"/>
                  </a:rPr>
                  <a:t>Attention Layer Output</a:t>
                </a:r>
              </a:p>
              <a:p>
                <a:pPr lvl="2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altLang="ko-KR" b="1"/>
                  <a:t>)</a:t>
                </a:r>
              </a:p>
              <a:p>
                <a:pPr lvl="1"/>
                <a:endParaRPr lang="en-US" altLang="ko-KR" b="1"/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 Score</a:t>
                </a:r>
              </a:p>
              <a:p>
                <a:pPr lvl="2"/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b="1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BE880C-04E2-4EF9-AC26-1723F4061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0EFE9-BC24-092B-3FAB-DFAC91C1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3505"/>
            <a:ext cx="5200754" cy="32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SLICE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Self-supervised Pre-training in SLICE</a:t>
            </a:r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ko-KR" altLang="en-US" b="1"/>
              <a:t>노드를 기준으로 서브그래프 생성</a:t>
            </a:r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ko-KR" altLang="en-US" b="1"/>
              <a:t>사전학습 </a:t>
            </a:r>
            <a:r>
              <a:rPr lang="en-US" altLang="ko-KR" b="1"/>
              <a:t>Task</a:t>
            </a:r>
          </a:p>
          <a:p>
            <a:pPr lvl="2"/>
            <a:endParaRPr lang="en-US" altLang="ko-KR" b="1"/>
          </a:p>
          <a:p>
            <a:pPr lvl="2"/>
            <a:r>
              <a:rPr lang="ko-KR" altLang="en-US" b="1"/>
              <a:t>서브그래프 노드 랜덤 마스킹 </a:t>
            </a:r>
            <a:r>
              <a:rPr lang="en-US" altLang="ko-KR" b="1"/>
              <a:t>-&gt; </a:t>
            </a:r>
            <a:r>
              <a:rPr lang="ko-KR" altLang="en-US" b="1"/>
              <a:t>노드 예측</a:t>
            </a:r>
            <a:endParaRPr lang="en-US" altLang="ko-KR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33388-9243-A986-A3A3-D2C36752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02" y="1252897"/>
            <a:ext cx="4102058" cy="484599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C44D7C-FAC1-0F6E-1A8D-AC16481F9336}"/>
              </a:ext>
            </a:extLst>
          </p:cNvPr>
          <p:cNvGrpSpPr/>
          <p:nvPr/>
        </p:nvGrpSpPr>
        <p:grpSpPr>
          <a:xfrm>
            <a:off x="583726" y="4172362"/>
            <a:ext cx="1350329" cy="1415530"/>
            <a:chOff x="504785" y="3251383"/>
            <a:chExt cx="2129455" cy="22322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C265149-E05B-9DFC-D4CE-D9C1DD4C3785}"/>
                </a:ext>
              </a:extLst>
            </p:cNvPr>
            <p:cNvSpPr/>
            <p:nvPr/>
          </p:nvSpPr>
          <p:spPr>
            <a:xfrm>
              <a:off x="1289370" y="3795747"/>
              <a:ext cx="289451" cy="2828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2FF2432-A35D-F479-87C4-503FE18987D6}"/>
                </a:ext>
              </a:extLst>
            </p:cNvPr>
            <p:cNvSpPr/>
            <p:nvPr/>
          </p:nvSpPr>
          <p:spPr>
            <a:xfrm>
              <a:off x="1897057" y="3251383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9D02CF9-7356-1422-5177-08585D6A2F9D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1536432" y="3487215"/>
              <a:ext cx="401087" cy="349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DA9121-72E8-392C-B61B-084242D66170}"/>
                </a:ext>
              </a:extLst>
            </p:cNvPr>
            <p:cNvSpPr/>
            <p:nvPr/>
          </p:nvSpPr>
          <p:spPr>
            <a:xfrm>
              <a:off x="2357946" y="4189331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F525AFD-EBAB-0345-9DE4-9BDECBC14A51}"/>
                </a:ext>
              </a:extLst>
            </p:cNvPr>
            <p:cNvSpPr/>
            <p:nvPr/>
          </p:nvSpPr>
          <p:spPr>
            <a:xfrm>
              <a:off x="1103261" y="5207366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4A77BD-FCAE-5CFA-BF1C-A85D78C0A3F8}"/>
                </a:ext>
              </a:extLst>
            </p:cNvPr>
            <p:cNvSpPr/>
            <p:nvPr/>
          </p:nvSpPr>
          <p:spPr>
            <a:xfrm>
              <a:off x="504785" y="4327478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4DC599-2322-13B2-E668-8D5F5D051B9C}"/>
                </a:ext>
              </a:extLst>
            </p:cNvPr>
            <p:cNvSpPr/>
            <p:nvPr/>
          </p:nvSpPr>
          <p:spPr>
            <a:xfrm>
              <a:off x="779155" y="3284275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158EC0E-6268-C5B7-28F5-B81B5BAE5AC3}"/>
                </a:ext>
              </a:extLst>
            </p:cNvPr>
            <p:cNvCxnSpPr>
              <a:stCxn id="10" idx="1"/>
              <a:endCxn id="17" idx="5"/>
            </p:cNvCxnSpPr>
            <p:nvPr/>
          </p:nvCxnSpPr>
          <p:spPr>
            <a:xfrm flipH="1" flipV="1">
              <a:off x="1014987" y="3520107"/>
              <a:ext cx="316772" cy="317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662E0DB-ACAA-5516-02EE-B7A7CE10A24D}"/>
                </a:ext>
              </a:extLst>
            </p:cNvPr>
            <p:cNvCxnSpPr>
              <a:stCxn id="10" idx="2"/>
              <a:endCxn id="16" idx="7"/>
            </p:cNvCxnSpPr>
            <p:nvPr/>
          </p:nvCxnSpPr>
          <p:spPr>
            <a:xfrm flipH="1">
              <a:off x="740617" y="3937183"/>
              <a:ext cx="548753" cy="43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939E83F-71A9-DA97-6572-5F1D291F350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1578821" y="3937183"/>
              <a:ext cx="779125" cy="39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EC02E7A-E787-613B-E223-D9DB4EE13D6E}"/>
                </a:ext>
              </a:extLst>
            </p:cNvPr>
            <p:cNvCxnSpPr>
              <a:stCxn id="10" idx="4"/>
              <a:endCxn id="15" idx="0"/>
            </p:cNvCxnSpPr>
            <p:nvPr/>
          </p:nvCxnSpPr>
          <p:spPr>
            <a:xfrm flipH="1">
              <a:off x="1241408" y="4078618"/>
              <a:ext cx="192688" cy="1128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0C18A48-6A78-DF46-F8A8-4A989809656C}"/>
              </a:ext>
            </a:extLst>
          </p:cNvPr>
          <p:cNvSpPr/>
          <p:nvPr/>
        </p:nvSpPr>
        <p:spPr>
          <a:xfrm>
            <a:off x="2382263" y="4607241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E71C85-FCD6-D673-6BF5-C1192BB521CC}"/>
              </a:ext>
            </a:extLst>
          </p:cNvPr>
          <p:cNvGrpSpPr/>
          <p:nvPr/>
        </p:nvGrpSpPr>
        <p:grpSpPr>
          <a:xfrm>
            <a:off x="3035663" y="4172362"/>
            <a:ext cx="1350329" cy="1415530"/>
            <a:chOff x="504785" y="3251383"/>
            <a:chExt cx="2129455" cy="223227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CDBBFD-8D4E-3E6A-BAF6-7EF7777D0C98}"/>
                </a:ext>
              </a:extLst>
            </p:cNvPr>
            <p:cNvSpPr/>
            <p:nvPr/>
          </p:nvSpPr>
          <p:spPr>
            <a:xfrm>
              <a:off x="1289370" y="3795747"/>
              <a:ext cx="289451" cy="28287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78A696A-95DF-CCE5-C4C0-D47FC75A2BE5}"/>
                </a:ext>
              </a:extLst>
            </p:cNvPr>
            <p:cNvSpPr/>
            <p:nvPr/>
          </p:nvSpPr>
          <p:spPr>
            <a:xfrm>
              <a:off x="1897057" y="3251383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08C2307-4BDE-9890-1668-F0858F71AB0D}"/>
                </a:ext>
              </a:extLst>
            </p:cNvPr>
            <p:cNvCxnSpPr>
              <a:stCxn id="29" idx="7"/>
              <a:endCxn id="30" idx="3"/>
            </p:cNvCxnSpPr>
            <p:nvPr/>
          </p:nvCxnSpPr>
          <p:spPr>
            <a:xfrm flipV="1">
              <a:off x="1536432" y="3487215"/>
              <a:ext cx="401087" cy="349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3C2F55A-96F1-5A57-B93B-F7FEF9A8C6DD}"/>
                </a:ext>
              </a:extLst>
            </p:cNvPr>
            <p:cNvSpPr/>
            <p:nvPr/>
          </p:nvSpPr>
          <p:spPr>
            <a:xfrm>
              <a:off x="2357946" y="4189331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C17A97B-4B3F-9DFE-2703-FD3471FE6BFC}"/>
                </a:ext>
              </a:extLst>
            </p:cNvPr>
            <p:cNvSpPr/>
            <p:nvPr/>
          </p:nvSpPr>
          <p:spPr>
            <a:xfrm>
              <a:off x="1103261" y="5207366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4292B23-46FD-CEDD-D908-24A78B1F51A9}"/>
                </a:ext>
              </a:extLst>
            </p:cNvPr>
            <p:cNvSpPr/>
            <p:nvPr/>
          </p:nvSpPr>
          <p:spPr>
            <a:xfrm>
              <a:off x="504785" y="4327478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7323C1B-110C-F9D1-6F65-8FC7616D95F9}"/>
                </a:ext>
              </a:extLst>
            </p:cNvPr>
            <p:cNvSpPr/>
            <p:nvPr/>
          </p:nvSpPr>
          <p:spPr>
            <a:xfrm>
              <a:off x="779155" y="3284275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22EB2FF-7B2A-BA80-23E7-C4C4DD61F818}"/>
                </a:ext>
              </a:extLst>
            </p:cNvPr>
            <p:cNvCxnSpPr>
              <a:stCxn id="29" idx="1"/>
              <a:endCxn id="35" idx="5"/>
            </p:cNvCxnSpPr>
            <p:nvPr/>
          </p:nvCxnSpPr>
          <p:spPr>
            <a:xfrm flipH="1" flipV="1">
              <a:off x="1014987" y="3520107"/>
              <a:ext cx="316772" cy="317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05F8DD0-95D7-5AFF-62B6-550D16251AD0}"/>
                </a:ext>
              </a:extLst>
            </p:cNvPr>
            <p:cNvCxnSpPr>
              <a:stCxn id="29" idx="2"/>
              <a:endCxn id="34" idx="7"/>
            </p:cNvCxnSpPr>
            <p:nvPr/>
          </p:nvCxnSpPr>
          <p:spPr>
            <a:xfrm flipH="1">
              <a:off x="740617" y="3937183"/>
              <a:ext cx="548753" cy="43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D20712D-F466-E64B-8567-4F86E244D18C}"/>
                </a:ext>
              </a:extLst>
            </p:cNvPr>
            <p:cNvCxnSpPr>
              <a:stCxn id="29" idx="6"/>
              <a:endCxn id="32" idx="2"/>
            </p:cNvCxnSpPr>
            <p:nvPr/>
          </p:nvCxnSpPr>
          <p:spPr>
            <a:xfrm>
              <a:off x="1578821" y="3937183"/>
              <a:ext cx="779125" cy="39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192BA36-FBC6-4F36-F687-6A2AABDA3B01}"/>
                </a:ext>
              </a:extLst>
            </p:cNvPr>
            <p:cNvCxnSpPr>
              <a:stCxn id="29" idx="4"/>
              <a:endCxn id="33" idx="0"/>
            </p:cNvCxnSpPr>
            <p:nvPr/>
          </p:nvCxnSpPr>
          <p:spPr>
            <a:xfrm flipH="1">
              <a:off x="1241408" y="4078618"/>
              <a:ext cx="192688" cy="1128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046D6E82-CB50-B608-CC76-0AA04AB43829}"/>
              </a:ext>
            </a:extLst>
          </p:cNvPr>
          <p:cNvSpPr/>
          <p:nvPr/>
        </p:nvSpPr>
        <p:spPr>
          <a:xfrm>
            <a:off x="4573362" y="4607241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F09F62-F318-5408-8774-298089F3D7BE}"/>
              </a:ext>
            </a:extLst>
          </p:cNvPr>
          <p:cNvGrpSpPr/>
          <p:nvPr/>
        </p:nvGrpSpPr>
        <p:grpSpPr>
          <a:xfrm>
            <a:off x="5247885" y="4172362"/>
            <a:ext cx="1350329" cy="1415530"/>
            <a:chOff x="504785" y="3251383"/>
            <a:chExt cx="2129455" cy="223227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BBDFBC-583E-6C19-F92E-830200B86547}"/>
                </a:ext>
              </a:extLst>
            </p:cNvPr>
            <p:cNvSpPr/>
            <p:nvPr/>
          </p:nvSpPr>
          <p:spPr>
            <a:xfrm>
              <a:off x="1289370" y="3795747"/>
              <a:ext cx="289451" cy="2828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05C7935-9F1E-F1BC-ED59-7F118D11B0BB}"/>
                </a:ext>
              </a:extLst>
            </p:cNvPr>
            <p:cNvSpPr/>
            <p:nvPr/>
          </p:nvSpPr>
          <p:spPr>
            <a:xfrm>
              <a:off x="1897057" y="3251383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FB63449-0BA0-EA8B-30AC-2F2241C5C1E0}"/>
                </a:ext>
              </a:extLst>
            </p:cNvPr>
            <p:cNvCxnSpPr>
              <a:stCxn id="54" idx="7"/>
              <a:endCxn id="55" idx="3"/>
            </p:cNvCxnSpPr>
            <p:nvPr/>
          </p:nvCxnSpPr>
          <p:spPr>
            <a:xfrm flipV="1">
              <a:off x="1536432" y="3487215"/>
              <a:ext cx="401087" cy="349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63CD6F0-3AE7-D834-48DE-A55498F036E5}"/>
                </a:ext>
              </a:extLst>
            </p:cNvPr>
            <p:cNvSpPr/>
            <p:nvPr/>
          </p:nvSpPr>
          <p:spPr>
            <a:xfrm>
              <a:off x="2357946" y="4189331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2BE05D1-44B2-B781-754F-CC20199F69F9}"/>
                </a:ext>
              </a:extLst>
            </p:cNvPr>
            <p:cNvSpPr/>
            <p:nvPr/>
          </p:nvSpPr>
          <p:spPr>
            <a:xfrm>
              <a:off x="1103261" y="5207366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A753D62-744E-CE01-EBE8-70D4D1380DF1}"/>
                </a:ext>
              </a:extLst>
            </p:cNvPr>
            <p:cNvSpPr/>
            <p:nvPr/>
          </p:nvSpPr>
          <p:spPr>
            <a:xfrm>
              <a:off x="504785" y="4327478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0F1A5E8-93E5-6DED-9BD2-9A9AC339B485}"/>
                </a:ext>
              </a:extLst>
            </p:cNvPr>
            <p:cNvSpPr/>
            <p:nvPr/>
          </p:nvSpPr>
          <p:spPr>
            <a:xfrm>
              <a:off x="779155" y="3284275"/>
              <a:ext cx="276294" cy="2762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81F799D-3FEB-E36B-0E37-A40E3E028065}"/>
                </a:ext>
              </a:extLst>
            </p:cNvPr>
            <p:cNvCxnSpPr>
              <a:stCxn id="54" idx="1"/>
              <a:endCxn id="60" idx="5"/>
            </p:cNvCxnSpPr>
            <p:nvPr/>
          </p:nvCxnSpPr>
          <p:spPr>
            <a:xfrm flipH="1" flipV="1">
              <a:off x="1014987" y="3520107"/>
              <a:ext cx="316772" cy="317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21ECC5F-4F68-3490-7414-8D5122389BE3}"/>
                </a:ext>
              </a:extLst>
            </p:cNvPr>
            <p:cNvCxnSpPr>
              <a:stCxn id="54" idx="2"/>
              <a:endCxn id="59" idx="7"/>
            </p:cNvCxnSpPr>
            <p:nvPr/>
          </p:nvCxnSpPr>
          <p:spPr>
            <a:xfrm flipH="1">
              <a:off x="740617" y="3937183"/>
              <a:ext cx="548753" cy="43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E511FC7-374F-FEEF-C9FB-254C257A61A1}"/>
                </a:ext>
              </a:extLst>
            </p:cNvPr>
            <p:cNvCxnSpPr>
              <a:stCxn id="54" idx="6"/>
              <a:endCxn id="57" idx="2"/>
            </p:cNvCxnSpPr>
            <p:nvPr/>
          </p:nvCxnSpPr>
          <p:spPr>
            <a:xfrm>
              <a:off x="1578821" y="3937183"/>
              <a:ext cx="779125" cy="39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33FE92F-BDA8-7C5E-80EC-31D1666D2C97}"/>
                </a:ext>
              </a:extLst>
            </p:cNvPr>
            <p:cNvCxnSpPr>
              <a:stCxn id="54" idx="4"/>
              <a:endCxn id="58" idx="0"/>
            </p:cNvCxnSpPr>
            <p:nvPr/>
          </p:nvCxnSpPr>
          <p:spPr>
            <a:xfrm flipH="1">
              <a:off x="1241408" y="4078618"/>
              <a:ext cx="192688" cy="1128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22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SLICE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Fine-tuning in SLICE with link prediction</a:t>
            </a:r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ko-KR" altLang="en-US" b="1"/>
              <a:t>간선을 기준으로 서브그래프 생성</a:t>
            </a:r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ko-KR" altLang="en-US" b="1"/>
              <a:t>미세조정 </a:t>
            </a:r>
            <a:r>
              <a:rPr lang="en-US" altLang="ko-KR" b="1"/>
              <a:t>Task</a:t>
            </a:r>
          </a:p>
          <a:p>
            <a:pPr lvl="2"/>
            <a:endParaRPr lang="en-US" altLang="ko-KR" b="1"/>
          </a:p>
          <a:p>
            <a:pPr lvl="2"/>
            <a:r>
              <a:rPr lang="ko-KR" altLang="en-US" b="1"/>
              <a:t>선택 노드에 대한 간선 연결 여부 예측</a:t>
            </a:r>
            <a:endParaRPr lang="en-US" altLang="ko-KR" b="1"/>
          </a:p>
          <a:p>
            <a:endParaRPr lang="ko-KR" altLang="en-US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C3DB7-3DD4-C776-F9E8-10E0D205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35" y="1427229"/>
            <a:ext cx="4102057" cy="492911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17FEE7B-0F47-8FE6-C100-C0CBDAB48A7E}"/>
              </a:ext>
            </a:extLst>
          </p:cNvPr>
          <p:cNvSpPr/>
          <p:nvPr/>
        </p:nvSpPr>
        <p:spPr>
          <a:xfrm>
            <a:off x="1405617" y="4956129"/>
            <a:ext cx="183547" cy="17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3DC66C5-62A5-78DB-E075-79693E0E5E53}"/>
              </a:ext>
            </a:extLst>
          </p:cNvPr>
          <p:cNvSpPr/>
          <p:nvPr/>
        </p:nvSpPr>
        <p:spPr>
          <a:xfrm>
            <a:off x="971253" y="4333251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9466F4-5A41-FD5D-0761-8542C058208D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996911" y="4482796"/>
            <a:ext cx="500480" cy="47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D36FF60-D3DF-82CE-B26A-A5EE0F8A2F15}"/>
              </a:ext>
            </a:extLst>
          </p:cNvPr>
          <p:cNvSpPr/>
          <p:nvPr/>
        </p:nvSpPr>
        <p:spPr>
          <a:xfrm>
            <a:off x="2137098" y="4956129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36C166-64D4-DCAF-76E5-BC97E121C3BE}"/>
              </a:ext>
            </a:extLst>
          </p:cNvPr>
          <p:cNvSpPr/>
          <p:nvPr/>
        </p:nvSpPr>
        <p:spPr>
          <a:xfrm>
            <a:off x="2753985" y="4310907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3BF137-74D7-0C71-8648-4B9FDFAD0CB0}"/>
              </a:ext>
            </a:extLst>
          </p:cNvPr>
          <p:cNvCxnSpPr>
            <a:cxnSpLocks/>
            <a:stCxn id="32" idx="2"/>
            <a:endCxn id="12" idx="6"/>
          </p:cNvCxnSpPr>
          <p:nvPr/>
        </p:nvCxnSpPr>
        <p:spPr>
          <a:xfrm flipH="1">
            <a:off x="1146456" y="4160212"/>
            <a:ext cx="815439" cy="26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26EA29-07A2-953B-0E0E-F66A58054C0A}"/>
              </a:ext>
            </a:extLst>
          </p:cNvPr>
          <p:cNvCxnSpPr>
            <a:cxnSpLocks/>
            <a:stCxn id="11" idx="7"/>
            <a:endCxn id="32" idx="3"/>
          </p:cNvCxnSpPr>
          <p:nvPr/>
        </p:nvCxnSpPr>
        <p:spPr>
          <a:xfrm flipV="1">
            <a:off x="1562284" y="4222155"/>
            <a:ext cx="425269" cy="76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333E8C-4CCF-B126-6908-F314AE3213DA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1589164" y="5043731"/>
            <a:ext cx="547934" cy="2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9BC4FA-06D0-9CD6-DA61-306A32B6181B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V="1">
            <a:off x="2224700" y="4310907"/>
            <a:ext cx="616887" cy="820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CE6ECEF-7C94-ED69-5CD8-B2939FFC73A9}"/>
              </a:ext>
            </a:extLst>
          </p:cNvPr>
          <p:cNvSpPr/>
          <p:nvPr/>
        </p:nvSpPr>
        <p:spPr>
          <a:xfrm>
            <a:off x="1961895" y="4072610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29EEB2-EF83-4DBA-3CD5-F2AEDAE8B31F}"/>
              </a:ext>
            </a:extLst>
          </p:cNvPr>
          <p:cNvCxnSpPr>
            <a:cxnSpLocks/>
            <a:stCxn id="15" idx="1"/>
            <a:endCxn id="32" idx="5"/>
          </p:cNvCxnSpPr>
          <p:nvPr/>
        </p:nvCxnSpPr>
        <p:spPr>
          <a:xfrm flipH="1" flipV="1">
            <a:off x="2111440" y="4222155"/>
            <a:ext cx="668203" cy="11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1D343F0-15DA-E8FD-6B5E-E0BEA2D5F80D}"/>
              </a:ext>
            </a:extLst>
          </p:cNvPr>
          <p:cNvSpPr/>
          <p:nvPr/>
        </p:nvSpPr>
        <p:spPr>
          <a:xfrm>
            <a:off x="3288162" y="4290533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00A5270-C311-4CB5-B8B7-33051D6F9904}"/>
              </a:ext>
            </a:extLst>
          </p:cNvPr>
          <p:cNvSpPr/>
          <p:nvPr/>
        </p:nvSpPr>
        <p:spPr>
          <a:xfrm>
            <a:off x="4622414" y="5010020"/>
            <a:ext cx="183547" cy="17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13F6F4C-6C1D-0320-B6D6-3A77A91930E2}"/>
              </a:ext>
            </a:extLst>
          </p:cNvPr>
          <p:cNvSpPr/>
          <p:nvPr/>
        </p:nvSpPr>
        <p:spPr>
          <a:xfrm>
            <a:off x="4188050" y="4387142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6A1330C-FA0B-24F6-63F7-3A0A8B85B98E}"/>
              </a:ext>
            </a:extLst>
          </p:cNvPr>
          <p:cNvCxnSpPr>
            <a:cxnSpLocks/>
            <a:stCxn id="71" idx="0"/>
            <a:endCxn id="72" idx="3"/>
          </p:cNvCxnSpPr>
          <p:nvPr/>
        </p:nvCxnSpPr>
        <p:spPr>
          <a:xfrm flipH="1" flipV="1">
            <a:off x="4213708" y="4536687"/>
            <a:ext cx="500480" cy="47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612D7CA0-E41A-CDAC-A2FB-5569696203F3}"/>
              </a:ext>
            </a:extLst>
          </p:cNvPr>
          <p:cNvSpPr/>
          <p:nvPr/>
        </p:nvSpPr>
        <p:spPr>
          <a:xfrm>
            <a:off x="5353895" y="5010020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4744B2C-748E-6F22-26C7-4A3DD89DECA2}"/>
              </a:ext>
            </a:extLst>
          </p:cNvPr>
          <p:cNvSpPr/>
          <p:nvPr/>
        </p:nvSpPr>
        <p:spPr>
          <a:xfrm>
            <a:off x="5970782" y="4364798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96DD80B-FC8A-3419-0311-FE356054FA93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 flipH="1">
            <a:off x="4363253" y="4214103"/>
            <a:ext cx="815439" cy="26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4CA4CD9-E68A-5611-3578-01C574030AD9}"/>
              </a:ext>
            </a:extLst>
          </p:cNvPr>
          <p:cNvCxnSpPr>
            <a:cxnSpLocks/>
            <a:stCxn id="71" idx="7"/>
            <a:endCxn id="80" idx="3"/>
          </p:cNvCxnSpPr>
          <p:nvPr/>
        </p:nvCxnSpPr>
        <p:spPr>
          <a:xfrm flipV="1">
            <a:off x="4779081" y="4276046"/>
            <a:ext cx="425269" cy="76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A99539-DCDA-AF28-ACDC-55250A7BBE72}"/>
              </a:ext>
            </a:extLst>
          </p:cNvPr>
          <p:cNvCxnSpPr>
            <a:stCxn id="71" idx="6"/>
            <a:endCxn id="74" idx="2"/>
          </p:cNvCxnSpPr>
          <p:nvPr/>
        </p:nvCxnSpPr>
        <p:spPr>
          <a:xfrm flipV="1">
            <a:off x="4805961" y="5097622"/>
            <a:ext cx="547934" cy="2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3E9D4CC-76A3-AF47-BD6A-7E4B138F89D3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V="1">
            <a:off x="5441497" y="4364798"/>
            <a:ext cx="616887" cy="820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B39092D-A000-54CD-54CE-C022B2FEBA66}"/>
              </a:ext>
            </a:extLst>
          </p:cNvPr>
          <p:cNvSpPr/>
          <p:nvPr/>
        </p:nvSpPr>
        <p:spPr>
          <a:xfrm>
            <a:off x="5178692" y="4126501"/>
            <a:ext cx="175203" cy="17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0D8A08B-F827-1ACA-D652-D392D9386AF5}"/>
              </a:ext>
            </a:extLst>
          </p:cNvPr>
          <p:cNvCxnSpPr>
            <a:cxnSpLocks/>
            <a:stCxn id="75" idx="1"/>
            <a:endCxn id="80" idx="5"/>
          </p:cNvCxnSpPr>
          <p:nvPr/>
        </p:nvCxnSpPr>
        <p:spPr>
          <a:xfrm flipH="1" flipV="1">
            <a:off x="5328237" y="4276046"/>
            <a:ext cx="668203" cy="11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7F6028F-EB38-94DE-1BAC-B42DE95E5B92}"/>
              </a:ext>
            </a:extLst>
          </p:cNvPr>
          <p:cNvSpPr txBox="1"/>
          <p:nvPr/>
        </p:nvSpPr>
        <p:spPr>
          <a:xfrm>
            <a:off x="4968302" y="4889669"/>
            <a:ext cx="223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9647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000" b="1"/>
              <a:t>실험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링크 예측</a:t>
            </a:r>
            <a:endParaRPr lang="en-US" altLang="ko-KR" sz="800"/>
          </a:p>
          <a:p>
            <a:endParaRPr lang="en-US" altLang="ko-KR" sz="1000"/>
          </a:p>
          <a:p>
            <a:r>
              <a:rPr lang="ko-KR" altLang="en-US" sz="1000" b="1"/>
              <a:t>목적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제안 모델의 임베딩 평가</a:t>
            </a:r>
            <a:r>
              <a:rPr lang="en-US" altLang="ko-KR" sz="800"/>
              <a:t>				:  </a:t>
            </a:r>
            <a:r>
              <a:rPr lang="ko-KR" altLang="en-US" sz="800"/>
              <a:t>타 모델과 비교를 통한 제안한 </a:t>
            </a:r>
            <a:r>
              <a:rPr lang="ko-KR" altLang="en-US" sz="800" b="1">
                <a:solidFill>
                  <a:srgbClr val="FF0000"/>
                </a:solidFill>
              </a:rPr>
              <a:t>전체 모델의 성능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컨텍스트 서브그래프의 의미적 특징을 사용한 모델 해석 </a:t>
            </a:r>
            <a:r>
              <a:rPr lang="en-US" altLang="ko-KR" sz="800"/>
              <a:t>		:  </a:t>
            </a:r>
            <a:r>
              <a:rPr lang="ko-KR" altLang="en-US" sz="800"/>
              <a:t>제안한 모델을 통한 </a:t>
            </a:r>
            <a:r>
              <a:rPr lang="ko-KR" altLang="en-US" sz="800" b="1">
                <a:solidFill>
                  <a:srgbClr val="FF0000"/>
                </a:solidFill>
              </a:rPr>
              <a:t>그래프 해석 가능성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컨텍스트 서브그래프의 임베딩 효과 </a:t>
            </a:r>
            <a:r>
              <a:rPr lang="en-US" altLang="ko-KR" sz="800"/>
              <a:t>			:  </a:t>
            </a:r>
            <a:r>
              <a:rPr lang="ko-KR" altLang="en-US" sz="800"/>
              <a:t>제안한 컨텍스트 </a:t>
            </a:r>
            <a:r>
              <a:rPr lang="ko-KR" altLang="en-US" sz="800" b="1">
                <a:solidFill>
                  <a:srgbClr val="FF0000"/>
                </a:solidFill>
              </a:rPr>
              <a:t>서브그래프의 임베딩 성능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제안 모델 하이퍼 파라미터 별 성능 효과 </a:t>
            </a:r>
            <a:r>
              <a:rPr lang="en-US" altLang="ko-KR" sz="800"/>
              <a:t>			:  </a:t>
            </a:r>
            <a:r>
              <a:rPr lang="ko-KR" altLang="en-US" sz="800"/>
              <a:t>파라미터에 따른 제안 모델에 민감도 확인을 통한 </a:t>
            </a:r>
            <a:r>
              <a:rPr lang="ko-KR" altLang="en-US" sz="800" b="1">
                <a:solidFill>
                  <a:srgbClr val="FF0000"/>
                </a:solidFill>
              </a:rPr>
              <a:t>효율성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r>
              <a:rPr lang="ko-KR" altLang="en-US" sz="800"/>
              <a:t>제안 모델 크기에 따른 학습 시간 평가 </a:t>
            </a:r>
            <a:r>
              <a:rPr lang="en-US" altLang="ko-KR" sz="800"/>
              <a:t>			:  </a:t>
            </a:r>
            <a:r>
              <a:rPr lang="ko-KR" altLang="en-US" sz="800"/>
              <a:t>크기에 따른 학습 시간 변화를 통한 제안 </a:t>
            </a:r>
            <a:r>
              <a:rPr lang="ko-KR" altLang="en-US" sz="800" b="1">
                <a:solidFill>
                  <a:srgbClr val="FF0000"/>
                </a:solidFill>
              </a:rPr>
              <a:t>모델의 확장성 증명</a:t>
            </a:r>
            <a:endParaRPr lang="en-US" altLang="ko-KR" sz="800" b="1">
              <a:solidFill>
                <a:srgbClr val="FF0000"/>
              </a:solidFill>
            </a:endParaRPr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r>
              <a:rPr lang="ko-KR" altLang="en-US" sz="1000" b="1"/>
              <a:t>데이터 세트</a:t>
            </a:r>
            <a:endParaRPr lang="en-US" altLang="ko-KR" sz="1000" b="1"/>
          </a:p>
          <a:p>
            <a:pPr lvl="1"/>
            <a:endParaRPr lang="en-US" altLang="ko-KR" sz="800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Amazon	: </a:t>
            </a:r>
            <a:r>
              <a:rPr lang="ko-KR" altLang="en-US" sz="800"/>
              <a:t>상품 간 공동보기 및 공동 구매 링크를 포함한 네트워크</a:t>
            </a:r>
            <a:endParaRPr lang="en-US" altLang="ko-KR" sz="800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DBLP		: </a:t>
            </a:r>
            <a:r>
              <a:rPr lang="ko-KR" altLang="en-US" sz="800"/>
              <a:t>논문</a:t>
            </a:r>
            <a:r>
              <a:rPr lang="en-US" altLang="ko-KR" sz="800"/>
              <a:t>, </a:t>
            </a:r>
            <a:r>
              <a:rPr lang="ko-KR" altLang="en-US" sz="800"/>
              <a:t>저자</a:t>
            </a:r>
            <a:r>
              <a:rPr lang="en-US" altLang="ko-KR" sz="800"/>
              <a:t>, </a:t>
            </a:r>
            <a:r>
              <a:rPr lang="ko-KR" altLang="en-US" sz="800"/>
              <a:t>장소로 이루어진 학술 네트워크</a:t>
            </a:r>
            <a:endParaRPr lang="en-US" altLang="ko-KR" sz="800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Freebase	: </a:t>
            </a:r>
            <a:r>
              <a:rPr lang="ko-KR" altLang="en-US" sz="800"/>
              <a:t>사람과 국적 간의 소셜 네트워크 </a:t>
            </a:r>
            <a:r>
              <a:rPr lang="en-US" altLang="ko-KR" sz="800"/>
              <a:t>(</a:t>
            </a:r>
            <a:r>
              <a:rPr lang="ko-KR" altLang="en-US" sz="800"/>
              <a:t>사용자의 개인정보와 연결</a:t>
            </a:r>
            <a:r>
              <a:rPr lang="en-US" altLang="ko-KR" sz="800"/>
              <a:t>)</a:t>
            </a:r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Twitter	: </a:t>
            </a:r>
            <a:r>
              <a:rPr lang="ko-KR" altLang="en-US" sz="800"/>
              <a:t>사용자 간의 소셜 네트워크 </a:t>
            </a:r>
            <a:r>
              <a:rPr lang="en-US" altLang="ko-KR" sz="800"/>
              <a:t>(</a:t>
            </a:r>
            <a:r>
              <a:rPr lang="ko-KR" altLang="en-US" sz="800"/>
              <a:t>리트윗</a:t>
            </a:r>
            <a:r>
              <a:rPr lang="en-US" altLang="ko-KR" sz="800"/>
              <a:t>, </a:t>
            </a:r>
            <a:r>
              <a:rPr lang="ko-KR" altLang="en-US" sz="800"/>
              <a:t>답글</a:t>
            </a:r>
            <a:r>
              <a:rPr lang="en-US" altLang="ko-KR" sz="800"/>
              <a:t>, </a:t>
            </a:r>
            <a:r>
              <a:rPr lang="ko-KR" altLang="en-US" sz="800"/>
              <a:t>멘션 등 상호작용 정보 포함</a:t>
            </a:r>
            <a:r>
              <a:rPr lang="en-US" altLang="ko-KR" sz="800"/>
              <a:t>)</a:t>
            </a:r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Healthcare	: </a:t>
            </a:r>
            <a:r>
              <a:rPr lang="ko-KR" altLang="en-US" sz="800"/>
              <a:t>병원에서 환자와 의학적 상태가 연결된 의료 그래프</a:t>
            </a:r>
            <a:endParaRPr lang="en-US" altLang="ko-KR" sz="800"/>
          </a:p>
          <a:p>
            <a:pPr lvl="1"/>
            <a:endParaRPr lang="en-US" altLang="ko-KR" sz="800"/>
          </a:p>
          <a:p>
            <a:r>
              <a:rPr lang="ko-KR" altLang="en-US" sz="1000" b="1"/>
              <a:t>비교 모델</a:t>
            </a:r>
            <a:endParaRPr lang="en-US" altLang="ko-KR" sz="800" b="1"/>
          </a:p>
          <a:p>
            <a:pPr lvl="1"/>
            <a:endParaRPr lang="en-US" altLang="ko-KR" sz="800"/>
          </a:p>
          <a:p>
            <a:pPr lvl="1"/>
            <a:r>
              <a:rPr lang="en-US" altLang="ko-KR" sz="800"/>
              <a:t>Static Embedding Model	: TransE, RefE, node2vec, metapath2vec</a:t>
            </a:r>
            <a:endParaRPr lang="ko-KR" altLang="en-US" sz="800"/>
          </a:p>
          <a:p>
            <a:pPr marL="457200" lvl="1" indent="0">
              <a:buNone/>
            </a:pPr>
            <a:endParaRPr lang="en-US" altLang="ko-KR" sz="800"/>
          </a:p>
          <a:p>
            <a:pPr lvl="1"/>
            <a:r>
              <a:rPr lang="en-US" altLang="ko-KR" sz="800"/>
              <a:t>Contextual Embedding Model	: GAN, GATNE-T, RGCN, CompGCN, HGT, asp2vec</a:t>
            </a:r>
            <a:endParaRPr lang="ko-KR" altLang="en-US" sz="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8"/>
            <a:ext cx="11713640" cy="5360902"/>
          </a:xfrm>
        </p:spPr>
        <p:txBody>
          <a:bodyPr/>
          <a:lstStyle/>
          <a:p>
            <a:r>
              <a:rPr lang="ko-KR" altLang="en-US" sz="1600"/>
              <a:t>서브그래프 기반 컨텍스트 별 임베딩 학습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29171-918F-ABC5-B345-33ECC292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895261"/>
            <a:ext cx="961206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데이터의 해석 가능성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F5A9FC-8482-C6B2-7F57-4062C6E5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5" y="1455936"/>
            <a:ext cx="6241365" cy="49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컨텍스트 서브그래프 임베딩 성능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F3CE4-BD2A-9CB0-2C2D-E101F0AC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7" y="1560740"/>
            <a:ext cx="9692640" cy="47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0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제안 모델 파라미터 별 민감도 평가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2B36C-C404-1913-9BF2-70832F05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00" y="1621424"/>
            <a:ext cx="5757204" cy="24612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F38A3-CF4E-2667-BA59-C981F7C9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99" y="4293332"/>
            <a:ext cx="5757204" cy="2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제안 모델 복잡도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D21E8-1478-1DF8-8D57-7BB77BAE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1" y="2278380"/>
            <a:ext cx="10171912" cy="33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FB4A-E094-42B0-9162-C78E89C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82EF5-55AD-4F41-8D7B-988ABF8F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200" y="995445"/>
            <a:ext cx="7620632" cy="53609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/>
              <a:t>Title</a:t>
            </a:r>
            <a:r>
              <a:rPr lang="en-US" altLang="ko-KR"/>
              <a:t>	: Self-supervised Learning of Contextual Embeddings for Link Prediction in Heterogeneous Networks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Author</a:t>
            </a:r>
            <a:r>
              <a:rPr lang="en-US" altLang="ko-KR"/>
              <a:t>	: Ping Wang, Khushbu Agarwal, Colby Ham, Sutanay Choudhury, Chandan K. Reddy</a:t>
            </a:r>
            <a:br>
              <a:rPr lang="en-US" altLang="ko-KR"/>
            </a:b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Published</a:t>
            </a:r>
            <a:r>
              <a:rPr lang="en-US" altLang="ko-KR"/>
              <a:t>	: World Wide Web </a:t>
            </a:r>
            <a:r>
              <a:rPr lang="en-US" altLang="ko-KR" sz="1000" b="1">
                <a:solidFill>
                  <a:srgbClr val="FF0000"/>
                </a:solidFill>
              </a:rPr>
              <a:t>( IS_2021 : 3.69 )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Year</a:t>
            </a:r>
            <a:r>
              <a:rPr lang="en-US" altLang="ko-KR"/>
              <a:t>	: 2021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Citation</a:t>
            </a:r>
            <a:r>
              <a:rPr lang="en-US" altLang="ko-KR"/>
              <a:t>	: 12 </a:t>
            </a:r>
            <a:r>
              <a:rPr lang="en-US" altLang="ko-KR" sz="1000" b="1">
                <a:solidFill>
                  <a:srgbClr val="FF0000"/>
                </a:solidFill>
              </a:rPr>
              <a:t>( google scholar )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 b="1"/>
              <a:t>Overview</a:t>
            </a:r>
          </a:p>
          <a:p>
            <a:pPr>
              <a:lnSpc>
                <a:spcPct val="120000"/>
              </a:lnSpc>
            </a:pPr>
            <a:endParaRPr lang="en-US" altLang="ko-KR" b="1"/>
          </a:p>
          <a:p>
            <a:pPr lvl="1">
              <a:lnSpc>
                <a:spcPct val="120000"/>
              </a:lnSpc>
            </a:pPr>
            <a:r>
              <a:rPr lang="ko-KR" altLang="en-US"/>
              <a:t>다운스트림에 의존적인 노드의 정적 벡터 표현을 취득하는 비지도 그래프 표현 학습 방법을 제안한다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 lvl="2">
              <a:lnSpc>
                <a:spcPct val="120000"/>
              </a:lnSpc>
            </a:pPr>
            <a:r>
              <a:rPr lang="ko-KR" altLang="en-US"/>
              <a:t>사전 정의된 메타패스 없이 다운스트림에 적합한 메타패스 구성을 자동으로 학습</a:t>
            </a:r>
            <a:endParaRPr lang="en-US" altLang="ko-KR" sz="1000" b="1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ko-KR" b="1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ko-KR" altLang="en-US"/>
              <a:t>일반적인 비지도학습을 진행 한 후 다운스트림 테스크에 맞도록 미세조정하여 학습</a:t>
            </a:r>
            <a:endParaRPr lang="en-US" altLang="ko-KR" b="1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제안한 방법을 실험한 결과 </a:t>
            </a:r>
            <a:r>
              <a:rPr lang="en-US" altLang="ko-KR"/>
              <a:t>State-Of-The-Art </a:t>
            </a:r>
            <a:r>
              <a:rPr lang="ko-KR" altLang="en-US"/>
              <a:t>결과를 달성했으며</a:t>
            </a:r>
            <a:r>
              <a:rPr lang="en-US" altLang="ko-KR"/>
              <a:t>,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광범위한 평가를 통해 결과의 해석 가능성</a:t>
            </a:r>
            <a:r>
              <a:rPr lang="en-US" altLang="ko-KR"/>
              <a:t>, </a:t>
            </a:r>
            <a:r>
              <a:rPr lang="ko-KR" altLang="en-US"/>
              <a:t>상황별 학습 효과 및 확장성을 입증하였다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BB27A-E58D-435A-A893-5DE3812C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5BBF7-533C-7942-18D6-6CEF7EF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6" y="1253862"/>
            <a:ext cx="3901224" cy="48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1684421"/>
            <a:ext cx="11713640" cy="4671926"/>
          </a:xfrm>
        </p:spPr>
        <p:txBody>
          <a:bodyPr/>
          <a:lstStyle/>
          <a:p>
            <a:r>
              <a:rPr lang="ko-KR" altLang="en-US"/>
              <a:t>서브그래프 컨텍스트 임베딩 학습을 통한 고차 관계의 심층 표현이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사전 정의된 </a:t>
            </a:r>
            <a:r>
              <a:rPr lang="en-US" altLang="ko-KR"/>
              <a:t>Meta-path</a:t>
            </a:r>
            <a:r>
              <a:rPr lang="ko-KR" altLang="en-US"/>
              <a:t>가 아닌 각 링크 예측에 적합한 </a:t>
            </a:r>
            <a:r>
              <a:rPr lang="en-US" altLang="ko-KR"/>
              <a:t>Meta-path</a:t>
            </a:r>
            <a:r>
              <a:rPr lang="ko-KR" altLang="en-US"/>
              <a:t>를 위주로 학습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다양한 경우의 실험을 통해 모델에 대한 철저한 분석 제공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다른 모델에 비해 효과적이며 독특함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1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/>
          </a:p>
          <a:p>
            <a:r>
              <a:rPr lang="en-US" altLang="ko-KR" b="1"/>
              <a:t>Beam search</a:t>
            </a:r>
            <a:r>
              <a:rPr lang="ko-KR" altLang="en-US" b="1"/>
              <a:t>에 대한 명확한 기준이 제시되지 않음</a:t>
            </a:r>
            <a:r>
              <a:rPr lang="en-US" altLang="ko-KR" b="1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단순 성능이 잘 나올때까지 하는건 옳지 못함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Beam search</a:t>
            </a:r>
            <a:r>
              <a:rPr lang="ko-KR" altLang="en-US"/>
              <a:t>는 </a:t>
            </a:r>
            <a:r>
              <a:rPr lang="en-US" altLang="ko-KR"/>
              <a:t>pre-training </a:t>
            </a:r>
            <a:r>
              <a:rPr lang="ko-KR" altLang="en-US"/>
              <a:t>단계에서 학습하면서 최적의 서브그래프 조합을 찾지 못함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1"/>
              <a:t>Attention</a:t>
            </a:r>
            <a:r>
              <a:rPr lang="ko-KR" altLang="en-US" b="1"/>
              <a:t> </a:t>
            </a:r>
            <a:r>
              <a:rPr lang="en-US" altLang="ko-KR" b="1"/>
              <a:t>Layer</a:t>
            </a:r>
            <a:r>
              <a:rPr lang="ko-KR" altLang="en-US" b="1"/>
              <a:t>에 대한 명확한 수식이 제공되어 있지 않음</a:t>
            </a:r>
            <a:r>
              <a:rPr lang="en-US" altLang="ko-KR" b="1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10" y="995448"/>
            <a:ext cx="11713640" cy="5360902"/>
          </a:xfrm>
        </p:spPr>
        <p:txBody>
          <a:bodyPr/>
          <a:lstStyle/>
          <a:p>
            <a:r>
              <a:rPr lang="en-US" altLang="ko-KR" b="1"/>
              <a:t>Contextual Embedding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상황 별 의미가 다른 노드에 대해 상황에 따른 표현 방식을 다르게 해주는 임베딩 방법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 b="1"/>
              <a:t>Ex)</a:t>
            </a:r>
            <a:r>
              <a:rPr lang="en-US" altLang="ko-KR" sz="2000"/>
              <a:t> </a:t>
            </a:r>
            <a:r>
              <a:rPr lang="ko-KR" altLang="en-US" sz="2000"/>
              <a:t>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먹는 배</a:t>
            </a:r>
            <a:endParaRPr lang="en-US" altLang="ko-KR" sz="18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타는 배</a:t>
            </a:r>
            <a:endParaRPr lang="en-US" altLang="ko-KR" sz="18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사람의 배</a:t>
            </a: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72DC3-B38D-30C6-7596-D1482DBA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이기종 네트워크는 최근 많은 주목을 받고 있으며</a:t>
            </a:r>
            <a:r>
              <a:rPr lang="en-US" altLang="ko-KR"/>
              <a:t>, </a:t>
            </a:r>
            <a:r>
              <a:rPr lang="ko-KR" altLang="en-US"/>
              <a:t>다양한 컨텍스트를 활용한 학습 또한 주목 받고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네트워크가 다양해짐에 따라 관계의 중요도를 모르기에 사전에 관계를 정의하고 학습이 어려워짐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또한 네트워크에서 관계 형성</a:t>
            </a:r>
            <a:r>
              <a:rPr lang="en-US" altLang="ko-KR"/>
              <a:t>(</a:t>
            </a:r>
            <a:r>
              <a:rPr lang="ko-KR" altLang="en-US"/>
              <a:t>링크 연결</a:t>
            </a:r>
            <a:r>
              <a:rPr lang="en-US" altLang="ko-KR"/>
              <a:t>)</a:t>
            </a:r>
            <a:r>
              <a:rPr lang="ko-KR" altLang="en-US"/>
              <a:t>에 대한 많은 연결 이유가 있기에 모델에 대한 해석가능 여부가 중요함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컨텍스트 정보 구성을 위한 서브 그래프를 통해 사전학습을 진행하며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링크 연결의 성능을 올리기 위한 세분화된 미세조정을 진행하여 최종적인 성능 향상을 야기하려함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Contribution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1684421"/>
            <a:ext cx="11713640" cy="4671926"/>
          </a:xfrm>
        </p:spPr>
        <p:txBody>
          <a:bodyPr/>
          <a:lstStyle/>
          <a:p>
            <a:r>
              <a:rPr lang="ko-KR" altLang="en-US" b="1"/>
              <a:t>서브그래프 컨텍스트 임베딩 학습 제안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b="1"/>
              <a:t>새로운 자기 지도학습 접근 방식 도입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b="1"/>
              <a:t>다른 정적 모델</a:t>
            </a:r>
            <a:r>
              <a:rPr lang="en-US" altLang="ko-KR" b="1"/>
              <a:t>, </a:t>
            </a:r>
            <a:r>
              <a:rPr lang="ko-KR" altLang="en-US" b="1"/>
              <a:t>컨텍스트 모델보다 훨씬 능가하는 성능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b="1"/>
              <a:t>광범위한 실험을 통한 해석 가능성</a:t>
            </a:r>
            <a:r>
              <a:rPr lang="en-US" altLang="ko-KR" b="1"/>
              <a:t>, </a:t>
            </a:r>
            <a:r>
              <a:rPr lang="ko-KR" altLang="en-US" b="1"/>
              <a:t>문맥 번역의 효율성 및 제안 모델 확장성 입증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Overview of SLICE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S</a:t>
            </a:r>
            <a:r>
              <a:rPr lang="en-US" altLang="ko-KR" b="1"/>
              <a:t>elf-supervised </a:t>
            </a:r>
            <a:r>
              <a:rPr lang="en-US" altLang="ko-KR" b="1">
                <a:solidFill>
                  <a:srgbClr val="FF0000"/>
                </a:solidFill>
              </a:rPr>
              <a:t>L</a:t>
            </a:r>
            <a:r>
              <a:rPr lang="en-US" altLang="ko-KR" b="1"/>
              <a:t>earn</a:t>
            </a:r>
            <a:r>
              <a:rPr lang="en-US" altLang="ko-KR" b="1">
                <a:solidFill>
                  <a:srgbClr val="FF0000"/>
                </a:solidFill>
              </a:rPr>
              <a:t>I</a:t>
            </a:r>
            <a:r>
              <a:rPr lang="en-US" altLang="ko-KR" b="1"/>
              <a:t>ng of </a:t>
            </a:r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 b="1"/>
              <a:t>ontextual </a:t>
            </a:r>
            <a:r>
              <a:rPr lang="en-US" altLang="ko-KR" b="1">
                <a:solidFill>
                  <a:srgbClr val="FF0000"/>
                </a:solidFill>
              </a:rPr>
              <a:t>E</a:t>
            </a:r>
            <a:r>
              <a:rPr lang="en-US" altLang="ko-KR" b="1"/>
              <a:t>mbeddings</a:t>
            </a:r>
            <a:endParaRPr lang="ko-KR" altLang="en-US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2E8946-17A0-1C13-4C4F-5784D8DA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1888958"/>
            <a:ext cx="10871602" cy="39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10" y="995448"/>
            <a:ext cx="11713640" cy="5360902"/>
          </a:xfrm>
        </p:spPr>
        <p:txBody>
          <a:bodyPr/>
          <a:lstStyle/>
          <a:p>
            <a:r>
              <a:rPr lang="en-US" altLang="ko-KR" b="1"/>
              <a:t>Beam Search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제한된 세트에서 가장 유망한 노드를 확장하여 그래프를 탐색하는 휴리스틱 검색 알고리즘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조건부 확률에 따라 각 단계에서 입력 시퀀스에 대한 여러 개의 대안을 선택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B6D3B-F9EF-78A9-7D75-B33BEEF7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76" y="3041078"/>
            <a:ext cx="6057283" cy="35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10" y="995448"/>
            <a:ext cx="11713640" cy="5360902"/>
          </a:xfrm>
        </p:spPr>
        <p:txBody>
          <a:bodyPr/>
          <a:lstStyle/>
          <a:p>
            <a:r>
              <a:rPr lang="en-US" altLang="ko-KR" b="1"/>
              <a:t>Self-Attention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단어 간의 관계성 연산 결과를 활용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연관성이 높은 단어끼리 연결해주기 위해 활용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단어에 맥락을 불어 넣어주는 </a:t>
            </a:r>
            <a:r>
              <a:rPr lang="en-US" altLang="ko-KR"/>
              <a:t>Method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4ADC8-8691-4080-9202-2E778C588BB6}"/>
              </a:ext>
            </a:extLst>
          </p:cNvPr>
          <p:cNvSpPr txBox="1"/>
          <p:nvPr/>
        </p:nvSpPr>
        <p:spPr>
          <a:xfrm>
            <a:off x="960449" y="3802444"/>
            <a:ext cx="97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Input	Embedding	            Queries	Keys	Values	Scores	Softmax	Softmax X Value	Sum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3E431-19B1-139F-319F-FE8F45F93B17}"/>
              </a:ext>
            </a:extLst>
          </p:cNvPr>
          <p:cNvSpPr txBox="1"/>
          <p:nvPr/>
        </p:nvSpPr>
        <p:spPr>
          <a:xfrm>
            <a:off x="822302" y="450260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Thinking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CA158-0588-1929-49AE-8723A0C0F6D2}"/>
              </a:ext>
            </a:extLst>
          </p:cNvPr>
          <p:cNvSpPr txBox="1"/>
          <p:nvPr/>
        </p:nvSpPr>
        <p:spPr>
          <a:xfrm>
            <a:off x="822302" y="558555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Machines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8A5B0F-1D67-D1B8-FC27-55848415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00" y="4536385"/>
            <a:ext cx="960069" cy="2432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1B875B-315D-36E1-1E87-8629F6FE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00" y="5597662"/>
            <a:ext cx="991670" cy="2527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93F776-51B5-B243-AE3E-559B1707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063" y="4558225"/>
            <a:ext cx="794197" cy="2080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69D9AE-2B3F-5490-2F71-023709934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407" y="5603216"/>
            <a:ext cx="813105" cy="1953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71B6D0-99D0-26E5-98B6-42E69492D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59" y="4624245"/>
            <a:ext cx="794197" cy="2206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8B0A79-722D-D527-2CC7-0AFD9E651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595" y="5610594"/>
            <a:ext cx="800500" cy="2143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367660-34A9-F6C2-4E14-2C0D26608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494" y="4612243"/>
            <a:ext cx="794197" cy="189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73C442-674E-F643-F7B6-580E465A8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805" y="5643524"/>
            <a:ext cx="794197" cy="1827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23F38CC-8AAD-1BD0-3C8A-5080C8B53E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9182" y="4645516"/>
            <a:ext cx="315157" cy="1512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A5F48C0-3D5F-4432-E89B-A34063923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1750" y="5661019"/>
            <a:ext cx="296248" cy="1638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BC09909-372B-8F20-6368-7E8964B800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9559" y="4624245"/>
            <a:ext cx="825712" cy="21430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70C4F2E-4FA9-2A02-D8EC-371460B79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2186" y="5643524"/>
            <a:ext cx="794197" cy="18279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6B62F8-DFD2-CDD7-1EB4-CD1F336928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4173" y="4611888"/>
            <a:ext cx="832015" cy="2206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3E6B23B-0381-265D-3BF4-C7128A39A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4444" y="5623200"/>
            <a:ext cx="825712" cy="20170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9E1A81E-495E-5D08-43D5-4A1A129445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93602" y="4611888"/>
            <a:ext cx="485103" cy="18018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3D9723F-AEA3-9699-E67E-74A33912F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93602" y="5619928"/>
            <a:ext cx="485103" cy="204973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388FBA8-6F13-4BAC-EC98-376D4357E77B}"/>
              </a:ext>
            </a:extLst>
          </p:cNvPr>
          <p:cNvCxnSpPr/>
          <p:nvPr/>
        </p:nvCxnSpPr>
        <p:spPr>
          <a:xfrm>
            <a:off x="1861940" y="4417084"/>
            <a:ext cx="887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A837A45-C56F-67A7-EBDB-1ADCAB294A02}"/>
              </a:ext>
            </a:extLst>
          </p:cNvPr>
          <p:cNvCxnSpPr>
            <a:cxnSpLocks/>
          </p:cNvCxnSpPr>
          <p:nvPr/>
        </p:nvCxnSpPr>
        <p:spPr>
          <a:xfrm>
            <a:off x="1861940" y="5002563"/>
            <a:ext cx="4578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EC90FA5-BC5C-6332-377D-B311137DF911}"/>
              </a:ext>
            </a:extLst>
          </p:cNvPr>
          <p:cNvCxnSpPr/>
          <p:nvPr/>
        </p:nvCxnSpPr>
        <p:spPr>
          <a:xfrm>
            <a:off x="6440271" y="5002563"/>
            <a:ext cx="0" cy="114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1D35AD-2AA3-FA91-5F57-F88283A031E3}"/>
              </a:ext>
            </a:extLst>
          </p:cNvPr>
          <p:cNvCxnSpPr/>
          <p:nvPr/>
        </p:nvCxnSpPr>
        <p:spPr>
          <a:xfrm>
            <a:off x="9690009" y="5002562"/>
            <a:ext cx="0" cy="114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7850984-2A8A-2010-EB66-FF741F361B04}"/>
              </a:ext>
            </a:extLst>
          </p:cNvPr>
          <p:cNvCxnSpPr>
            <a:cxnSpLocks/>
          </p:cNvCxnSpPr>
          <p:nvPr/>
        </p:nvCxnSpPr>
        <p:spPr>
          <a:xfrm>
            <a:off x="6440271" y="6154881"/>
            <a:ext cx="3249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97F1430-0B85-9B85-5F5E-95D628086761}"/>
              </a:ext>
            </a:extLst>
          </p:cNvPr>
          <p:cNvCxnSpPr>
            <a:cxnSpLocks/>
          </p:cNvCxnSpPr>
          <p:nvPr/>
        </p:nvCxnSpPr>
        <p:spPr>
          <a:xfrm>
            <a:off x="9690009" y="5002562"/>
            <a:ext cx="1042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903979-0C1B-93D1-BAB0-8AD202B5AC85}"/>
              </a:ext>
            </a:extLst>
          </p:cNvPr>
          <p:cNvCxnSpPr>
            <a:cxnSpLocks/>
          </p:cNvCxnSpPr>
          <p:nvPr/>
        </p:nvCxnSpPr>
        <p:spPr>
          <a:xfrm>
            <a:off x="10732485" y="4430239"/>
            <a:ext cx="0" cy="57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4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10" y="995448"/>
            <a:ext cx="11713640" cy="5360902"/>
          </a:xfrm>
        </p:spPr>
        <p:txBody>
          <a:bodyPr/>
          <a:lstStyle/>
          <a:p>
            <a:r>
              <a:rPr lang="en-US" altLang="ko-KR" b="1"/>
              <a:t>Multi-Head Attention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Model</a:t>
            </a:r>
            <a:r>
              <a:rPr lang="ko-KR" altLang="en-US"/>
              <a:t>이 다른 위치에 집중하는 능력을 확장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Attention Layer</a:t>
            </a:r>
            <a:r>
              <a:rPr lang="ko-KR" altLang="en-US"/>
              <a:t>가 여러 개의 </a:t>
            </a:r>
            <a:r>
              <a:rPr lang="en-US" altLang="ko-KR"/>
              <a:t>Representation </a:t>
            </a:r>
            <a:r>
              <a:rPr lang="ko-KR" altLang="en-US"/>
              <a:t>공간을 포함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C6A8EE7-609C-43DF-9DC4-9A8E77B6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07" y="3524167"/>
            <a:ext cx="449354" cy="66971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A7ABC48-1C67-4CEC-8CE3-3D202C0E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12" y="3524167"/>
            <a:ext cx="457264" cy="6906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87F261F-82F0-BEB3-E486-3B6FA8C4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16" y="3488929"/>
            <a:ext cx="452500" cy="7049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DE9C69C-E5BB-A3E4-B15D-95D5D3A32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71" y="3553427"/>
            <a:ext cx="579189" cy="64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BFF931-8941-45AD-BD18-9CA5F6B0F032}"/>
                  </a:ext>
                </a:extLst>
              </p:cNvPr>
              <p:cNvSpPr txBox="1"/>
              <p:nvPr/>
            </p:nvSpPr>
            <p:spPr>
              <a:xfrm>
                <a:off x="828213" y="3749225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BFF931-8941-45AD-BD18-9CA5F6B0F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3" y="3749225"/>
                <a:ext cx="91717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CD917B-3BF4-8E0D-D87D-C726F26097FB}"/>
                  </a:ext>
                </a:extLst>
              </p:cNvPr>
              <p:cNvSpPr txBox="1"/>
              <p:nvPr/>
            </p:nvSpPr>
            <p:spPr>
              <a:xfrm>
                <a:off x="828213" y="4795193"/>
                <a:ext cx="911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CD917B-3BF4-8E0D-D87D-C726F260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3" y="4795193"/>
                <a:ext cx="91185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5405BD4D-B358-8E95-5E75-57B4D079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07" y="4587784"/>
            <a:ext cx="449354" cy="6697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489504-7813-C44B-04F4-08830E1F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12" y="4587784"/>
            <a:ext cx="457264" cy="69065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F9AEA7D-45AE-25DA-7E4C-3155BD6F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16" y="4552546"/>
            <a:ext cx="452500" cy="70494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623A6A6-F63E-023C-41C8-077A5EA4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71" y="4659634"/>
            <a:ext cx="579189" cy="64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A228F7-3DFB-C5E4-FD00-670CB0EAE142}"/>
                  </a:ext>
                </a:extLst>
              </p:cNvPr>
              <p:cNvSpPr txBox="1"/>
              <p:nvPr/>
            </p:nvSpPr>
            <p:spPr>
              <a:xfrm>
                <a:off x="6590781" y="3453877"/>
                <a:ext cx="5032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A228F7-3DFB-C5E4-FD00-670CB0EA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81" y="3453877"/>
                <a:ext cx="503279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6D6A9-6F4E-3059-637B-B6E7FCC34587}"/>
                  </a:ext>
                </a:extLst>
              </p:cNvPr>
              <p:cNvSpPr txBox="1"/>
              <p:nvPr/>
            </p:nvSpPr>
            <p:spPr>
              <a:xfrm>
                <a:off x="6590781" y="4524176"/>
                <a:ext cx="5032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6D6A9-6F4E-3059-637B-B6E7FCC3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81" y="4524176"/>
                <a:ext cx="50327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C77032-9BFD-41F6-08F2-FD30162E9155}"/>
                  </a:ext>
                </a:extLst>
              </p:cNvPr>
              <p:cNvSpPr txBox="1"/>
              <p:nvPr/>
            </p:nvSpPr>
            <p:spPr>
              <a:xfrm>
                <a:off x="6590781" y="4555293"/>
                <a:ext cx="497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C77032-9BFD-41F6-08F2-FD30162E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81" y="4555293"/>
                <a:ext cx="49795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494F01-34B8-2A70-6003-964157C40182}"/>
                  </a:ext>
                </a:extLst>
              </p:cNvPr>
              <p:cNvSpPr txBox="1"/>
              <p:nvPr/>
            </p:nvSpPr>
            <p:spPr>
              <a:xfrm>
                <a:off x="4475110" y="3453877"/>
                <a:ext cx="5032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639BD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494F01-34B8-2A70-6003-964157C4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10" y="3453877"/>
                <a:ext cx="503279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CE1E6D-3146-7A22-6F89-01C1D48F0D43}"/>
                  </a:ext>
                </a:extLst>
              </p:cNvPr>
              <p:cNvSpPr txBox="1"/>
              <p:nvPr/>
            </p:nvSpPr>
            <p:spPr>
              <a:xfrm>
                <a:off x="4475110" y="4474968"/>
                <a:ext cx="4820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639BD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639BD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CE1E6D-3146-7A22-6F89-01C1D48F0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10" y="447496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F18ED3-D545-749E-07CB-04652CDC9FDD}"/>
                  </a:ext>
                </a:extLst>
              </p:cNvPr>
              <p:cNvSpPr txBox="1"/>
              <p:nvPr/>
            </p:nvSpPr>
            <p:spPr>
              <a:xfrm>
                <a:off x="3522639" y="3453877"/>
                <a:ext cx="5171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EC942A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F18ED3-D545-749E-07CB-04652CDC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639" y="3453877"/>
                <a:ext cx="51719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5C79FB-B077-0D39-555A-C2FD19BD7C28}"/>
                  </a:ext>
                </a:extLst>
              </p:cNvPr>
              <p:cNvSpPr txBox="1"/>
              <p:nvPr/>
            </p:nvSpPr>
            <p:spPr>
              <a:xfrm>
                <a:off x="3522639" y="4476613"/>
                <a:ext cx="511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EC942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EC942A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5C79FB-B077-0D39-555A-C2FD19BD7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639" y="4476613"/>
                <a:ext cx="51187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8025FA-4BD5-0D2D-1095-23EC80329700}"/>
                  </a:ext>
                </a:extLst>
              </p:cNvPr>
              <p:cNvSpPr txBox="1"/>
              <p:nvPr/>
            </p:nvSpPr>
            <p:spPr>
              <a:xfrm>
                <a:off x="2495802" y="3453877"/>
                <a:ext cx="5171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C249E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8025FA-4BD5-0D2D-1095-23EC8032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2" y="3453877"/>
                <a:ext cx="51719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A04F08-6D64-6627-1AC9-3565314A9EF4}"/>
                  </a:ext>
                </a:extLst>
              </p:cNvPr>
              <p:cNvSpPr txBox="1"/>
              <p:nvPr/>
            </p:nvSpPr>
            <p:spPr>
              <a:xfrm>
                <a:off x="2495802" y="4475176"/>
                <a:ext cx="5166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249E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C249E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A04F08-6D64-6627-1AC9-3565314A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2" y="4475176"/>
                <a:ext cx="51661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그림 60">
            <a:extLst>
              <a:ext uri="{FF2B5EF4-FFF2-40B4-BE49-F238E27FC236}">
                <a16:creationId xmlns:a16="http://schemas.microsoft.com/office/drawing/2014/main" id="{4D2DC655-D8C9-F860-08BB-982D1804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315" y="4118557"/>
            <a:ext cx="579189" cy="64045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A98EE5F-D957-28EB-6BF9-194617121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504" y="4119896"/>
            <a:ext cx="579189" cy="64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F660A74-C50A-599F-D119-ABEEA1424FEF}"/>
                  </a:ext>
                </a:extLst>
              </p:cNvPr>
              <p:cNvSpPr txBox="1"/>
              <p:nvPr/>
            </p:nvSpPr>
            <p:spPr>
              <a:xfrm>
                <a:off x="8600225" y="4019007"/>
                <a:ext cx="5032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F660A74-C50A-599F-D119-ABEEA142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25" y="4019007"/>
                <a:ext cx="503279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5D60721-560A-A8AD-6EAB-141B0BB59F2D}"/>
                  </a:ext>
                </a:extLst>
              </p:cNvPr>
              <p:cNvSpPr txBox="1"/>
              <p:nvPr/>
            </p:nvSpPr>
            <p:spPr>
              <a:xfrm>
                <a:off x="9179414" y="3984438"/>
                <a:ext cx="5032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5D60721-560A-A8AD-6EAB-141B0BB5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14" y="3984438"/>
                <a:ext cx="503279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4D18CA-8C14-AD80-6B00-282E60959C2C}"/>
                  </a:ext>
                </a:extLst>
              </p:cNvPr>
              <p:cNvSpPr txBox="1"/>
              <p:nvPr/>
            </p:nvSpPr>
            <p:spPr>
              <a:xfrm>
                <a:off x="9179414" y="4015555"/>
                <a:ext cx="497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B5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4D18CA-8C14-AD80-6B00-282E6095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14" y="4015555"/>
                <a:ext cx="49795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그림 65">
            <a:extLst>
              <a:ext uri="{FF2B5EF4-FFF2-40B4-BE49-F238E27FC236}">
                <a16:creationId xmlns:a16="http://schemas.microsoft.com/office/drawing/2014/main" id="{ED96FA8C-FF1B-435E-0863-CD96C9235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072" y="4118557"/>
            <a:ext cx="579189" cy="64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1D1F75D-9A4B-F1D7-51B5-2CBB630329CA}"/>
                  </a:ext>
                </a:extLst>
              </p:cNvPr>
              <p:cNvSpPr txBox="1"/>
              <p:nvPr/>
            </p:nvSpPr>
            <p:spPr>
              <a:xfrm>
                <a:off x="10655359" y="4019007"/>
                <a:ext cx="4083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B5D8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>
                  <a:solidFill>
                    <a:srgbClr val="FFB5D8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1D1F75D-9A4B-F1D7-51B5-2CBB63032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359" y="4019007"/>
                <a:ext cx="4083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DC62D95B-B2D6-69A7-D65A-EA512F28E43B}"/>
              </a:ext>
            </a:extLst>
          </p:cNvPr>
          <p:cNvSpPr/>
          <p:nvPr/>
        </p:nvSpPr>
        <p:spPr>
          <a:xfrm>
            <a:off x="7619753" y="4296796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6AABF072-B2CC-2E93-ED83-6605EF0CC106}"/>
              </a:ext>
            </a:extLst>
          </p:cNvPr>
          <p:cNvSpPr/>
          <p:nvPr/>
        </p:nvSpPr>
        <p:spPr>
          <a:xfrm>
            <a:off x="5604409" y="3851988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FEFFC971-2B67-9CC1-542A-1AB1E81DE584}"/>
              </a:ext>
            </a:extLst>
          </p:cNvPr>
          <p:cNvSpPr/>
          <p:nvPr/>
        </p:nvSpPr>
        <p:spPr>
          <a:xfrm>
            <a:off x="5604409" y="4844300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F60B261-A2B9-BEBE-4BA9-2B0AA77FBF90}"/>
              </a:ext>
            </a:extLst>
          </p:cNvPr>
          <p:cNvSpPr/>
          <p:nvPr/>
        </p:nvSpPr>
        <p:spPr>
          <a:xfrm>
            <a:off x="9905748" y="4296796"/>
            <a:ext cx="401283" cy="3628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2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800</Words>
  <Application>Microsoft Office PowerPoint</Application>
  <PresentationFormat>와이드스크린</PresentationFormat>
  <Paragraphs>260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Paper</vt:lpstr>
      <vt:lpstr>Background</vt:lpstr>
      <vt:lpstr>Introduction</vt:lpstr>
      <vt:lpstr>Contribution</vt:lpstr>
      <vt:lpstr>Overview of SLICE</vt:lpstr>
      <vt:lpstr>Background</vt:lpstr>
      <vt:lpstr>Background</vt:lpstr>
      <vt:lpstr>Background</vt:lpstr>
      <vt:lpstr>SLICE</vt:lpstr>
      <vt:lpstr>SLICE</vt:lpstr>
      <vt:lpstr>SLICE</vt:lpstr>
      <vt:lpstr>SLICE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112</cp:revision>
  <dcterms:created xsi:type="dcterms:W3CDTF">2021-09-12T04:18:05Z</dcterms:created>
  <dcterms:modified xsi:type="dcterms:W3CDTF">2022-07-20T08:57:18Z</dcterms:modified>
</cp:coreProperties>
</file>