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76" r:id="rId5"/>
    <p:sldId id="263" r:id="rId6"/>
    <p:sldId id="265" r:id="rId7"/>
    <p:sldId id="266" r:id="rId8"/>
    <p:sldId id="258" r:id="rId9"/>
    <p:sldId id="267" r:id="rId10"/>
    <p:sldId id="264" r:id="rId11"/>
    <p:sldId id="268" r:id="rId12"/>
    <p:sldId id="272" r:id="rId13"/>
    <p:sldId id="273" r:id="rId14"/>
    <p:sldId id="270" r:id="rId15"/>
    <p:sldId id="271" r:id="rId16"/>
    <p:sldId id="274" r:id="rId17"/>
    <p:sldId id="275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2022-07-30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19" y="2538670"/>
            <a:ext cx="9962155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Paper Review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525024" y="397514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5621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Contributions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2148265"/>
            <a:ext cx="10935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b="1" dirty="0" err="1"/>
              <a:t>ViT</a:t>
            </a:r>
            <a:r>
              <a:rPr lang="ko-KR" altLang="en-US" b="1" dirty="0"/>
              <a:t>의 한계였던 </a:t>
            </a:r>
            <a:r>
              <a:rPr lang="en-US" altLang="ko-KR" b="1" dirty="0">
                <a:solidFill>
                  <a:schemeClr val="accent2"/>
                </a:solidFill>
              </a:rPr>
              <a:t>Inductive bias</a:t>
            </a:r>
            <a:r>
              <a:rPr lang="ko-KR" altLang="en-US" b="1" dirty="0">
                <a:solidFill>
                  <a:schemeClr val="accent2"/>
                </a:solidFill>
              </a:rPr>
              <a:t>를 높임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+mj-lt"/>
              <a:buAutoNum type="arabicParenR" startAt="2"/>
            </a:pPr>
            <a:r>
              <a:rPr lang="en-US" altLang="ko-KR" b="1" dirty="0" err="1"/>
              <a:t>ViT</a:t>
            </a:r>
            <a:r>
              <a:rPr lang="ko-KR" altLang="en-US" b="1" dirty="0"/>
              <a:t>와 거의 동일한 구조를 사용하여 성능 향상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+mj-lt"/>
              <a:buAutoNum type="arabicParenR" startAt="3"/>
            </a:pPr>
            <a:r>
              <a:rPr lang="en-US" altLang="ko-KR" b="1" dirty="0"/>
              <a:t>CNN </a:t>
            </a:r>
            <a:r>
              <a:rPr lang="ko-KR" altLang="en-US" b="1" dirty="0"/>
              <a:t>기반 모델과 </a:t>
            </a:r>
            <a:r>
              <a:rPr lang="ko-KR" altLang="en-US" b="1" dirty="0">
                <a:solidFill>
                  <a:schemeClr val="accent2"/>
                </a:solidFill>
              </a:rPr>
              <a:t>동일한 데이터셋</a:t>
            </a:r>
            <a:r>
              <a:rPr lang="ko-KR" altLang="en-US" b="1" dirty="0"/>
              <a:t>을 사용하여 </a:t>
            </a:r>
            <a:r>
              <a:rPr lang="en-US" altLang="ko-KR" b="1" dirty="0"/>
              <a:t>State-of-The-Art </a:t>
            </a:r>
            <a:r>
              <a:rPr lang="ko-KR" altLang="en-US" b="1" dirty="0"/>
              <a:t>달성 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en-US" altLang="ko-KR" b="1" dirty="0" err="1"/>
              <a:t>ViT</a:t>
            </a:r>
            <a:r>
              <a:rPr lang="ko-KR" altLang="en-US" b="1" dirty="0"/>
              <a:t>의 대규모 데이터셋 사전학습 필요 </a:t>
            </a:r>
            <a:r>
              <a:rPr lang="en-US" altLang="ko-KR" b="1" dirty="0"/>
              <a:t>X 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개인사용자의 </a:t>
            </a:r>
            <a:r>
              <a:rPr lang="en-US" altLang="ko-KR" b="1" dirty="0" err="1">
                <a:solidFill>
                  <a:schemeClr val="accent2"/>
                </a:solidFill>
              </a:rPr>
              <a:t>ViT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사전학습 가능</a:t>
            </a:r>
            <a:br>
              <a:rPr lang="en-US" altLang="ko-KR" b="1" dirty="0">
                <a:solidFill>
                  <a:schemeClr val="accent2"/>
                </a:solidFill>
              </a:rPr>
            </a:b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arenR" startAt="4"/>
            </a:pPr>
            <a:r>
              <a:rPr lang="en-US" altLang="ko-KR" b="1" dirty="0" err="1"/>
              <a:t>ViT</a:t>
            </a:r>
            <a:r>
              <a:rPr lang="en-US" altLang="ko-KR" b="1" dirty="0"/>
              <a:t> </a:t>
            </a:r>
            <a:r>
              <a:rPr lang="ko-KR" altLang="en-US" b="1" dirty="0"/>
              <a:t>발표 후 </a:t>
            </a:r>
            <a:r>
              <a:rPr lang="en-US" altLang="ko-KR" b="1" dirty="0"/>
              <a:t>1</a:t>
            </a:r>
            <a:r>
              <a:rPr lang="ko-KR" altLang="en-US" b="1" dirty="0" err="1"/>
              <a:t>년만에</a:t>
            </a:r>
            <a:r>
              <a:rPr lang="ko-KR" altLang="en-US" b="1" dirty="0"/>
              <a:t> </a:t>
            </a:r>
            <a:r>
              <a:rPr lang="en-US" altLang="ko-KR" b="1" dirty="0"/>
              <a:t>CNN</a:t>
            </a:r>
            <a:r>
              <a:rPr lang="ko-KR" altLang="en-US" b="1" dirty="0"/>
              <a:t>수준의 성능 달성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CNN</a:t>
            </a:r>
            <a:r>
              <a:rPr lang="ko-KR" altLang="en-US" b="1" dirty="0"/>
              <a:t>보다 </a:t>
            </a:r>
            <a:r>
              <a:rPr lang="en-US" altLang="ko-KR" b="1" dirty="0" err="1"/>
              <a:t>ViT</a:t>
            </a:r>
            <a:r>
              <a:rPr lang="ko-KR" altLang="en-US" b="1" dirty="0"/>
              <a:t>의 발전가능성이 더 높음을 증명</a:t>
            </a:r>
          </a:p>
        </p:txBody>
      </p:sp>
    </p:spTree>
    <p:extLst>
      <p:ext uri="{BB962C8B-B14F-4D97-AF65-F5344CB8AC3E}">
        <p14:creationId xmlns:p14="http://schemas.microsoft.com/office/powerpoint/2010/main" val="37613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B80B99-EE27-9A24-A30D-6C86683E6B45}"/>
              </a:ext>
            </a:extLst>
          </p:cNvPr>
          <p:cNvSpPr/>
          <p:nvPr/>
        </p:nvSpPr>
        <p:spPr>
          <a:xfrm>
            <a:off x="632460" y="2317639"/>
            <a:ext cx="3985260" cy="27955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Backgrounds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29088"/>
            <a:ext cx="10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/>
              <a:t>Bias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Variance</a:t>
            </a:r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C45520C-3D67-A6B8-2D45-9CD637150918}"/>
              </a:ext>
            </a:extLst>
          </p:cNvPr>
          <p:cNvSpPr/>
          <p:nvPr/>
        </p:nvSpPr>
        <p:spPr>
          <a:xfrm>
            <a:off x="1470206" y="3032388"/>
            <a:ext cx="465826" cy="4021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D0D6A-99B2-901C-6F27-1DE4CD83BC39}"/>
              </a:ext>
            </a:extLst>
          </p:cNvPr>
          <p:cNvSpPr txBox="1"/>
          <p:nvPr/>
        </p:nvSpPr>
        <p:spPr>
          <a:xfrm>
            <a:off x="1323438" y="3439332"/>
            <a:ext cx="75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Label</a:t>
            </a:r>
            <a:endParaRPr lang="ko-KR" altLang="en-US"/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DA11D27B-37C2-B9E9-36F5-F31AED1C70B0}"/>
              </a:ext>
            </a:extLst>
          </p:cNvPr>
          <p:cNvSpPr/>
          <p:nvPr/>
        </p:nvSpPr>
        <p:spPr>
          <a:xfrm>
            <a:off x="3695578" y="4396216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FCDB56EF-9BF0-ADB6-E844-198401F18411}"/>
              </a:ext>
            </a:extLst>
          </p:cNvPr>
          <p:cNvSpPr/>
          <p:nvPr/>
        </p:nvSpPr>
        <p:spPr>
          <a:xfrm>
            <a:off x="3847978" y="4548616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7C6BF4C5-BB4F-1163-6638-4B68C235425D}"/>
              </a:ext>
            </a:extLst>
          </p:cNvPr>
          <p:cNvSpPr/>
          <p:nvPr/>
        </p:nvSpPr>
        <p:spPr>
          <a:xfrm>
            <a:off x="3581997" y="4543788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45F148A3-FFEC-2B09-EA5B-B3EAED823242}"/>
              </a:ext>
            </a:extLst>
          </p:cNvPr>
          <p:cNvSpPr/>
          <p:nvPr/>
        </p:nvSpPr>
        <p:spPr>
          <a:xfrm>
            <a:off x="3581997" y="4243816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10682237-4BAD-A0CD-957D-6A24E9F78567}"/>
              </a:ext>
            </a:extLst>
          </p:cNvPr>
          <p:cNvSpPr/>
          <p:nvPr/>
        </p:nvSpPr>
        <p:spPr>
          <a:xfrm>
            <a:off x="3847978" y="4222609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EE458FE1-7048-EBA7-1ACC-8B035C34C2AF}"/>
              </a:ext>
            </a:extLst>
          </p:cNvPr>
          <p:cNvSpPr/>
          <p:nvPr/>
        </p:nvSpPr>
        <p:spPr>
          <a:xfrm>
            <a:off x="3687849" y="4057304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47506C16-4002-2019-0CA8-AD5BB652A512}"/>
              </a:ext>
            </a:extLst>
          </p:cNvPr>
          <p:cNvSpPr/>
          <p:nvPr/>
        </p:nvSpPr>
        <p:spPr>
          <a:xfrm>
            <a:off x="3979439" y="4089034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42C85-79C0-9C21-9E89-0D34F8CEF048}"/>
              </a:ext>
            </a:extLst>
          </p:cNvPr>
          <p:cNvSpPr txBox="1"/>
          <p:nvPr/>
        </p:nvSpPr>
        <p:spPr>
          <a:xfrm>
            <a:off x="2149533" y="5158624"/>
            <a:ext cx="118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Bias </a:t>
            </a:r>
            <a:r>
              <a:rPr lang="ko-KR" altLang="en-US" b="1"/>
              <a:t>↑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CECEAF-0CF3-3A97-448E-0A808CEA97A3}"/>
              </a:ext>
            </a:extLst>
          </p:cNvPr>
          <p:cNvSpPr/>
          <p:nvPr/>
        </p:nvSpPr>
        <p:spPr>
          <a:xfrm>
            <a:off x="6736534" y="2317639"/>
            <a:ext cx="3985260" cy="27955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913997-9317-C1C6-8BC4-080E84E17FC7}"/>
              </a:ext>
            </a:extLst>
          </p:cNvPr>
          <p:cNvSpPr/>
          <p:nvPr/>
        </p:nvSpPr>
        <p:spPr>
          <a:xfrm>
            <a:off x="8450580" y="3550394"/>
            <a:ext cx="465826" cy="4021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08B42-508D-B9DB-32F1-D55468F05DA3}"/>
              </a:ext>
            </a:extLst>
          </p:cNvPr>
          <p:cNvSpPr txBox="1"/>
          <p:nvPr/>
        </p:nvSpPr>
        <p:spPr>
          <a:xfrm>
            <a:off x="8303812" y="3957338"/>
            <a:ext cx="75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Label</a:t>
            </a:r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DC860770-D624-19EA-EA93-DD93F5769990}"/>
              </a:ext>
            </a:extLst>
          </p:cNvPr>
          <p:cNvSpPr/>
          <p:nvPr/>
        </p:nvSpPr>
        <p:spPr>
          <a:xfrm>
            <a:off x="9868232" y="4035544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FEBC9525-81B6-AB33-9C5E-7B9B6E7079F8}"/>
              </a:ext>
            </a:extLst>
          </p:cNvPr>
          <p:cNvSpPr/>
          <p:nvPr/>
        </p:nvSpPr>
        <p:spPr>
          <a:xfrm>
            <a:off x="9089088" y="4623676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D82581D7-6F36-27F8-75F5-2865358EFCF8}"/>
              </a:ext>
            </a:extLst>
          </p:cNvPr>
          <p:cNvSpPr/>
          <p:nvPr/>
        </p:nvSpPr>
        <p:spPr>
          <a:xfrm>
            <a:off x="7835945" y="4691512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C6EDE37D-28C7-E333-2837-FFAB5BE88C1C}"/>
              </a:ext>
            </a:extLst>
          </p:cNvPr>
          <p:cNvSpPr/>
          <p:nvPr/>
        </p:nvSpPr>
        <p:spPr>
          <a:xfrm>
            <a:off x="7598191" y="3386998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6E31C8A6-EDB6-E580-88F5-C8A6D124B15C}"/>
              </a:ext>
            </a:extLst>
          </p:cNvPr>
          <p:cNvSpPr/>
          <p:nvPr/>
        </p:nvSpPr>
        <p:spPr>
          <a:xfrm>
            <a:off x="8102651" y="2618714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52D06216-3783-2FAE-56E6-B97B0C2CA06A}"/>
              </a:ext>
            </a:extLst>
          </p:cNvPr>
          <p:cNvSpPr/>
          <p:nvPr/>
        </p:nvSpPr>
        <p:spPr>
          <a:xfrm>
            <a:off x="9215015" y="2889478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F59525F8-2F04-79F4-541E-F67EB0C070AA}"/>
              </a:ext>
            </a:extLst>
          </p:cNvPr>
          <p:cNvSpPr/>
          <p:nvPr/>
        </p:nvSpPr>
        <p:spPr>
          <a:xfrm>
            <a:off x="8800009" y="3614502"/>
            <a:ext cx="379562" cy="421666"/>
          </a:xfrm>
          <a:prstGeom prst="mathMultiply">
            <a:avLst>
              <a:gd name="adj1" fmla="val 134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0A76C3-68A8-F853-A2BF-4BCDD3D2B089}"/>
              </a:ext>
            </a:extLst>
          </p:cNvPr>
          <p:cNvSpPr txBox="1"/>
          <p:nvPr/>
        </p:nvSpPr>
        <p:spPr>
          <a:xfrm>
            <a:off x="8122233" y="5158624"/>
            <a:ext cx="1538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Variance </a:t>
            </a:r>
            <a:r>
              <a:rPr lang="ko-KR" altLang="en-US" b="1"/>
              <a:t>↑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134A10-ADA0-4530-AC41-B8A39909BC86}"/>
              </a:ext>
            </a:extLst>
          </p:cNvPr>
          <p:cNvSpPr txBox="1"/>
          <p:nvPr/>
        </p:nvSpPr>
        <p:spPr>
          <a:xfrm>
            <a:off x="301765" y="5757960"/>
            <a:ext cx="754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일반화 성능 측정 불가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816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907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Backgrounds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29088"/>
            <a:ext cx="10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/>
              <a:t>Inductive Bias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134A10-ADA0-4530-AC41-B8A39909BC86}"/>
              </a:ext>
            </a:extLst>
          </p:cNvPr>
          <p:cNvSpPr txBox="1"/>
          <p:nvPr/>
        </p:nvSpPr>
        <p:spPr>
          <a:xfrm>
            <a:off x="771523" y="2897048"/>
            <a:ext cx="109356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모델이 경험하지 못한 데이터를 처리 가능하도록 </a:t>
            </a:r>
            <a:r>
              <a:rPr lang="ko-KR" altLang="en-US" sz="1600" b="1" dirty="0">
                <a:solidFill>
                  <a:schemeClr val="accent2"/>
                </a:solidFill>
              </a:rPr>
              <a:t>귀납적 추론을 가능하게 하는 알고리즘의 집합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입력이 주어지지 않았을 경우 출력에 대해 예측</a:t>
            </a: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모델의 </a:t>
            </a:r>
            <a:r>
              <a:rPr lang="ko-KR" altLang="en-US" sz="1600" b="1" dirty="0">
                <a:solidFill>
                  <a:schemeClr val="accent2"/>
                </a:solidFill>
              </a:rPr>
              <a:t>일반화 성능</a:t>
            </a:r>
            <a:r>
              <a:rPr lang="ko-KR" altLang="en-US" sz="1600" b="1" dirty="0"/>
              <a:t>을 측정하기 위한 수단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endParaRPr lang="en-US" altLang="ko-KR" sz="16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accent2"/>
              </a:solidFill>
            </a:endParaRPr>
          </a:p>
          <a:p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6955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Backgrounds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29088"/>
            <a:ext cx="10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Inductive Bias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134A10-ADA0-4530-AC41-B8A39909BC86}"/>
              </a:ext>
            </a:extLst>
          </p:cNvPr>
          <p:cNvSpPr txBox="1"/>
          <p:nvPr/>
        </p:nvSpPr>
        <p:spPr>
          <a:xfrm>
            <a:off x="698971" y="2315078"/>
            <a:ext cx="109356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b="1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FCN(Fully Connected Network): </a:t>
            </a:r>
            <a: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  <a:t>Inductive Bias </a:t>
            </a:r>
            <a:r>
              <a:rPr lang="ko-KR" altLang="en-US" sz="1600" b="1">
                <a:solidFill>
                  <a:schemeClr val="accent2">
                    <a:lumMod val="50000"/>
                  </a:schemeClr>
                </a:solidFill>
              </a:rPr>
              <a:t>↓</a:t>
            </a:r>
            <a:br>
              <a:rPr lang="en-US" altLang="ko-KR" sz="1600" b="1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1600" b="1"/>
            </a:br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CNN(Convolutional Neural Network): </a:t>
            </a:r>
            <a:r>
              <a:rPr lang="en-US" altLang="ko-KR" sz="1600" b="1">
                <a:solidFill>
                  <a:schemeClr val="accent6"/>
                </a:solidFill>
              </a:rPr>
              <a:t>Inductive Bias </a:t>
            </a:r>
            <a:r>
              <a:rPr lang="ko-KR" altLang="en-US" sz="1600" b="1">
                <a:solidFill>
                  <a:schemeClr val="accent6"/>
                </a:solidFill>
              </a:rPr>
              <a:t>↑ </a:t>
            </a:r>
            <a:br>
              <a:rPr lang="en-US" altLang="ko-KR" sz="1600" b="1">
                <a:solidFill>
                  <a:schemeClr val="accent6"/>
                </a:solidFill>
              </a:rPr>
            </a:br>
            <a:br>
              <a:rPr lang="en-US" altLang="ko-KR" sz="1600" b="1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ko-KR" altLang="en-US" sz="1600" b="1">
                <a:sym typeface="Wingdings" panose="05000000000000000000" pitchFamily="2" charset="2"/>
              </a:rPr>
              <a:t>지역적 특성 파악 잘함 </a:t>
            </a:r>
            <a:r>
              <a:rPr lang="en-US" altLang="ko-KR" sz="1600" b="1">
                <a:sym typeface="Wingdings" panose="05000000000000000000" pitchFamily="2" charset="2"/>
              </a:rPr>
              <a:t>(∵Convolution </a:t>
            </a:r>
            <a:r>
              <a:rPr lang="ko-KR" altLang="en-US" sz="1600" b="1">
                <a:sym typeface="Wingdings" panose="05000000000000000000" pitchFamily="2" charset="2"/>
              </a:rPr>
              <a:t>연산</a:t>
            </a:r>
            <a:r>
              <a:rPr lang="en-US" altLang="ko-KR" sz="1600" b="1">
                <a:sym typeface="Wingdings" panose="05000000000000000000" pitchFamily="2" charset="2"/>
              </a:rPr>
              <a:t>)</a:t>
            </a:r>
            <a:r>
              <a:rPr lang="ko-KR" altLang="en-US" sz="1600" b="1">
                <a:sym typeface="Wingdings" panose="05000000000000000000" pitchFamily="2" charset="2"/>
              </a:rPr>
              <a:t>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이미지처리에 강함</a:t>
            </a:r>
            <a:br>
              <a:rPr lang="en-US" altLang="ko-KR" sz="1600" b="1">
                <a:sym typeface="Wingdings" panose="05000000000000000000" pitchFamily="2" charset="2"/>
              </a:rPr>
            </a:br>
            <a:endParaRPr lang="en-US" altLang="ko-KR" sz="1600" b="1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>
                <a:sym typeface="Wingdings" panose="05000000000000000000" pitchFamily="2" charset="2"/>
              </a:rPr>
              <a:t>Transformer: </a:t>
            </a:r>
            <a:r>
              <a:rPr lang="ko-KR" altLang="en-US" sz="1600" b="1">
                <a:sym typeface="Wingdings" panose="05000000000000000000" pitchFamily="2" charset="2"/>
              </a:rPr>
              <a:t>입력데이터 길이가 다름 </a:t>
            </a:r>
            <a:r>
              <a:rPr lang="en-US" altLang="ko-KR" sz="1600" b="1">
                <a:sym typeface="Wingdings" panose="05000000000000000000" pitchFamily="2" charset="2"/>
              </a:rPr>
              <a:t> Global</a:t>
            </a:r>
            <a:r>
              <a:rPr lang="ko-KR" altLang="en-US" sz="1600" b="1">
                <a:sym typeface="Wingdings" panose="05000000000000000000" pitchFamily="2" charset="2"/>
              </a:rPr>
              <a:t>한 정보에 강점</a:t>
            </a:r>
            <a:r>
              <a:rPr lang="en-US" altLang="ko-KR" sz="1600" b="1">
                <a:sym typeface="Wingdings" panose="05000000000000000000" pitchFamily="2" charset="2"/>
              </a:rPr>
              <a:t>, Locality </a:t>
            </a:r>
            <a:r>
              <a:rPr lang="ko-KR" altLang="en-US" sz="1600" b="1">
                <a:sym typeface="Wingdings" panose="05000000000000000000" pitchFamily="2" charset="2"/>
              </a:rPr>
              <a:t>약함 </a:t>
            </a: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                    self-attention </a:t>
            </a:r>
            <a:r>
              <a:rPr lang="ko-KR" altLang="en-US" sz="1600" b="1">
                <a:sym typeface="Wingdings" panose="05000000000000000000" pitchFamily="2" charset="2"/>
              </a:rPr>
              <a:t>등을 활용하여 </a:t>
            </a:r>
            <a:r>
              <a:rPr lang="en-US" altLang="ko-KR" sz="1600" b="1">
                <a:sym typeface="Wingdings" panose="05000000000000000000" pitchFamily="2" charset="2"/>
              </a:rPr>
              <a:t>Locality</a:t>
            </a:r>
            <a:r>
              <a:rPr lang="ko-KR" altLang="en-US" sz="1600" b="1">
                <a:sym typeface="Wingdings" panose="05000000000000000000" pitchFamily="2" charset="2"/>
              </a:rPr>
              <a:t> 강화</a:t>
            </a:r>
            <a:br>
              <a:rPr lang="en-US" altLang="ko-KR" sz="1600" b="1">
                <a:sym typeface="Wingdings" panose="05000000000000000000" pitchFamily="2" charset="2"/>
              </a:rPr>
            </a:br>
            <a:endParaRPr lang="en-US" altLang="ko-KR" sz="1600" b="1">
              <a:sym typeface="Wingdings" panose="05000000000000000000" pitchFamily="2" charset="2"/>
            </a:endParaRPr>
          </a:p>
          <a:p>
            <a:endParaRPr lang="en-US" altLang="ko-KR" sz="1600" b="1">
              <a:sym typeface="Wingdings" panose="05000000000000000000" pitchFamily="2" charset="2"/>
            </a:endParaRPr>
          </a:p>
          <a:p>
            <a:r>
              <a:rPr lang="ko-KR" altLang="ko-KR" sz="1600" b="1">
                <a:sym typeface="Wingdings" panose="05000000000000000000" pitchFamily="2" charset="2"/>
              </a:rPr>
              <a:t>∴</a:t>
            </a:r>
            <a:r>
              <a:rPr lang="en-US" altLang="ko-KR" sz="1600" b="1"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ym typeface="Wingdings" panose="05000000000000000000" pitchFamily="2" charset="2"/>
              </a:rPr>
              <a:t>기존 </a:t>
            </a:r>
            <a:r>
              <a:rPr lang="en-US" altLang="ko-KR" sz="1600" b="1">
                <a:sym typeface="Wingdings" panose="05000000000000000000" pitchFamily="2" charset="2"/>
              </a:rPr>
              <a:t>ViT</a:t>
            </a:r>
            <a:r>
              <a:rPr lang="ko-KR" altLang="en-US" sz="1600" b="1">
                <a:sym typeface="Wingdings" panose="05000000000000000000" pitchFamily="2" charset="2"/>
              </a:rPr>
              <a:t>에 </a:t>
            </a:r>
            <a:r>
              <a:rPr lang="en-US" altLang="ko-KR" sz="1600" b="1">
                <a:sym typeface="Wingdings" panose="05000000000000000000" pitchFamily="2" charset="2"/>
              </a:rPr>
              <a:t>CNN </a:t>
            </a:r>
            <a:r>
              <a:rPr lang="ko-KR" altLang="en-US" sz="1600" b="1">
                <a:sym typeface="Wingdings" panose="05000000000000000000" pitchFamily="2" charset="2"/>
              </a:rPr>
              <a:t>추가</a:t>
            </a:r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(Locality</a:t>
            </a:r>
            <a:r>
              <a:rPr lang="ko-KR" altLang="en-US" sz="1600" b="1">
                <a:solidFill>
                  <a:srgbClr val="FF0000"/>
                </a:solidFill>
                <a:sym typeface="Wingdings" panose="05000000000000000000" pitchFamily="2" charset="2"/>
              </a:rPr>
              <a:t> 강화</a:t>
            </a:r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600" b="1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이미지처리 성능 향상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82745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6955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E62A1-DF42-0E6F-8364-A015D6BD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07" y="904149"/>
            <a:ext cx="4105902" cy="50596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42D234-CAF6-202C-2820-39649859A260}"/>
              </a:ext>
            </a:extLst>
          </p:cNvPr>
          <p:cNvSpPr/>
          <p:nvPr/>
        </p:nvSpPr>
        <p:spPr>
          <a:xfrm>
            <a:off x="10418758" y="754380"/>
            <a:ext cx="884547" cy="5202797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88D8A-F607-858B-C603-0AAA53380495}"/>
              </a:ext>
            </a:extLst>
          </p:cNvPr>
          <p:cNvSpPr/>
          <p:nvPr/>
        </p:nvSpPr>
        <p:spPr>
          <a:xfrm>
            <a:off x="548160" y="2201118"/>
            <a:ext cx="681069" cy="336356"/>
          </a:xfrm>
          <a:prstGeom prst="rect">
            <a:avLst/>
          </a:prstGeom>
          <a:noFill/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AA3C0-C4B6-33F4-2A0F-C9DB8C6D393C}"/>
              </a:ext>
            </a:extLst>
          </p:cNvPr>
          <p:cNvSpPr/>
          <p:nvPr/>
        </p:nvSpPr>
        <p:spPr>
          <a:xfrm>
            <a:off x="7563207" y="745792"/>
            <a:ext cx="2794547" cy="5202797"/>
          </a:xfrm>
          <a:prstGeom prst="rect">
            <a:avLst/>
          </a:prstGeom>
          <a:noFill/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4854A-C209-8D85-B0F3-2DF5EE0BAB28}"/>
              </a:ext>
            </a:extLst>
          </p:cNvPr>
          <p:cNvSpPr txBox="1"/>
          <p:nvPr/>
        </p:nvSpPr>
        <p:spPr>
          <a:xfrm>
            <a:off x="1352815" y="2201118"/>
            <a:ext cx="7672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= </a:t>
            </a:r>
            <a:r>
              <a:rPr lang="ko-KR" altLang="en-US" sz="1600" b="1"/>
              <a:t>기존 </a:t>
            </a:r>
            <a:r>
              <a:rPr lang="en-US" altLang="ko-KR" sz="1600" b="1"/>
              <a:t>ViT </a:t>
            </a:r>
            <a:r>
              <a:rPr lang="ko-KR" altLang="en-US" sz="1600" b="1"/>
              <a:t>모델</a:t>
            </a:r>
            <a:br>
              <a:rPr lang="en-US" altLang="ko-KR" sz="1600" b="1"/>
            </a:br>
            <a:r>
              <a:rPr lang="en-US" altLang="ko-KR" sz="1600" b="1"/>
              <a:t>   Global </a:t>
            </a:r>
            <a:r>
              <a:rPr lang="en-US" altLang="ko-KR" sz="1600" b="1">
                <a:sym typeface="Wingdings" panose="05000000000000000000" pitchFamily="2" charset="2"/>
              </a:rPr>
              <a:t></a:t>
            </a:r>
            <a:r>
              <a:rPr lang="ko-KR" altLang="en-US" sz="1600" b="1"/>
              <a:t> </a:t>
            </a:r>
            <a:r>
              <a:rPr lang="en-US" altLang="ko-KR" sz="1600" b="1"/>
              <a:t>Strong</a:t>
            </a:r>
            <a:br>
              <a:rPr lang="en-US" altLang="ko-KR" sz="1600" b="1"/>
            </a:br>
            <a:r>
              <a:rPr lang="en-US" altLang="ko-KR" sz="1600" b="1"/>
              <a:t>   </a:t>
            </a:r>
            <a:r>
              <a:rPr lang="en-US" altLang="ko-KR" sz="1600" b="1">
                <a:solidFill>
                  <a:schemeClr val="accent5"/>
                </a:solidFill>
              </a:rPr>
              <a:t>Locality </a:t>
            </a:r>
            <a:r>
              <a:rPr lang="en-US" altLang="ko-KR" sz="1600" b="1">
                <a:solidFill>
                  <a:schemeClr val="accent5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b="1">
                <a:solidFill>
                  <a:schemeClr val="accent5"/>
                </a:solidFill>
              </a:rPr>
              <a:t> Weak</a:t>
            </a:r>
            <a:endParaRPr lang="ko-KR" altLang="en-US" sz="1600">
              <a:solidFill>
                <a:schemeClr val="accent5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BFB62D-CAA9-3514-2B1B-3EDAC9854E53}"/>
              </a:ext>
            </a:extLst>
          </p:cNvPr>
          <p:cNvSpPr/>
          <p:nvPr/>
        </p:nvSpPr>
        <p:spPr>
          <a:xfrm>
            <a:off x="548160" y="3379996"/>
            <a:ext cx="681069" cy="336355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B37A-4B27-3821-9723-78F67D4092A7}"/>
              </a:ext>
            </a:extLst>
          </p:cNvPr>
          <p:cNvSpPr txBox="1"/>
          <p:nvPr/>
        </p:nvSpPr>
        <p:spPr>
          <a:xfrm>
            <a:off x="1352815" y="3367702"/>
            <a:ext cx="7672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= Teacher </a:t>
            </a:r>
            <a:r>
              <a:rPr lang="ko-KR" altLang="en-US" sz="1600" b="1"/>
              <a:t>모델</a:t>
            </a:r>
            <a:r>
              <a:rPr lang="en-US" altLang="ko-KR" sz="1600" b="1"/>
              <a:t> </a:t>
            </a:r>
            <a:r>
              <a:rPr lang="en-US" altLang="ko-KR" sz="1600" b="1">
                <a:solidFill>
                  <a:schemeClr val="bg2">
                    <a:lumMod val="50000"/>
                  </a:schemeClr>
                </a:solidFill>
              </a:rPr>
              <a:t>(CNN</a:t>
            </a:r>
            <a:r>
              <a:rPr lang="ko-KR" altLang="en-US" sz="1600" b="1">
                <a:solidFill>
                  <a:schemeClr val="bg2">
                    <a:lumMod val="50000"/>
                  </a:schemeClr>
                </a:solidFill>
              </a:rPr>
              <a:t>기반</a:t>
            </a:r>
            <a:r>
              <a:rPr lang="en-US" altLang="ko-KR" sz="1600" b="1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sz="16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600" b="1"/>
              <a:t>   Locality </a:t>
            </a:r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b="1">
                <a:solidFill>
                  <a:srgbClr val="FF0000"/>
                </a:solidFill>
              </a:rPr>
              <a:t>Strong</a:t>
            </a:r>
            <a:endParaRPr lang="ko-KR" altLang="en-US" sz="1600">
              <a:solidFill>
                <a:schemeClr val="accent5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37C682-82E5-BF4A-7D87-20A6BEBEC615}"/>
              </a:ext>
            </a:extLst>
          </p:cNvPr>
          <p:cNvSpPr/>
          <p:nvPr/>
        </p:nvSpPr>
        <p:spPr>
          <a:xfrm>
            <a:off x="548160" y="4594670"/>
            <a:ext cx="681069" cy="336356"/>
          </a:xfrm>
          <a:prstGeom prst="rect">
            <a:avLst/>
          </a:prstGeom>
          <a:noFill/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18735E-A756-B1B4-2A1A-2CB05F503929}"/>
              </a:ext>
            </a:extLst>
          </p:cNvPr>
          <p:cNvSpPr/>
          <p:nvPr/>
        </p:nvSpPr>
        <p:spPr>
          <a:xfrm>
            <a:off x="1676563" y="4614177"/>
            <a:ext cx="681069" cy="336355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3AEFA-15EA-ACD0-C293-047DDC08D10B}"/>
              </a:ext>
            </a:extLst>
          </p:cNvPr>
          <p:cNvSpPr txBox="1"/>
          <p:nvPr/>
        </p:nvSpPr>
        <p:spPr>
          <a:xfrm>
            <a:off x="1273553" y="4529657"/>
            <a:ext cx="326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/>
              <a:t>+</a:t>
            </a:r>
            <a:endParaRPr lang="ko-KR" altLang="en-US" sz="240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EBF92-E15B-2521-2277-6FEEEB13AD3E}"/>
              </a:ext>
            </a:extLst>
          </p:cNvPr>
          <p:cNvSpPr txBox="1"/>
          <p:nvPr/>
        </p:nvSpPr>
        <p:spPr>
          <a:xfrm>
            <a:off x="2549748" y="4568494"/>
            <a:ext cx="76725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 </a:t>
            </a:r>
            <a:r>
              <a:rPr lang="ko-KR" altLang="en-US" sz="1600" b="1" dirty="0"/>
              <a:t>기존 </a:t>
            </a:r>
            <a:r>
              <a:rPr lang="en-US" altLang="ko-KR" sz="1600" b="1" dirty="0" err="1"/>
              <a:t>ViT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모델 </a:t>
            </a:r>
            <a:r>
              <a:rPr lang="en-US" altLang="ko-KR" sz="1600" b="1" dirty="0"/>
              <a:t>+ Teacher </a:t>
            </a:r>
            <a:r>
              <a:rPr lang="ko-KR" altLang="en-US" sz="1600" b="1" dirty="0"/>
              <a:t>모델</a:t>
            </a:r>
            <a:br>
              <a:rPr lang="en-US" altLang="ko-KR" sz="1600" b="1" dirty="0"/>
            </a:br>
            <a:r>
              <a:rPr lang="en-US" altLang="ko-KR" sz="1600" b="1" dirty="0"/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Global </a:t>
            </a: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Strong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en-US" altLang="ko-KR" sz="1600" b="1" dirty="0">
                <a:solidFill>
                  <a:srgbClr val="FF0000"/>
                </a:solidFill>
              </a:rPr>
              <a:t>   Locality </a:t>
            </a: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solidFill>
                  <a:srgbClr val="FF0000"/>
                </a:solidFill>
              </a:rPr>
              <a:t> Strong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en-US" altLang="ko-KR" sz="1600" b="1" dirty="0">
                <a:solidFill>
                  <a:srgbClr val="FF0000"/>
                </a:solidFill>
              </a:rPr>
              <a:t>   </a:t>
            </a:r>
            <a:r>
              <a:rPr lang="ko-KR" altLang="en-US" sz="1600" b="1" dirty="0"/>
              <a:t>합치는 방법</a:t>
            </a:r>
            <a:r>
              <a:rPr lang="en-US" altLang="ko-KR" sz="1600" b="1" dirty="0"/>
              <a:t>: Distillation Loss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858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619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15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23653"/>
            <a:ext cx="10935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Distillation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/>
              <a:t>Soft Distillation</a:t>
            </a:r>
            <a:br>
              <a:rPr lang="en-US" altLang="ko-KR" b="1"/>
            </a:b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/>
              <a:t>Hard Distillation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A7391-991A-B6D7-C98A-016C0785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3" y="4575718"/>
            <a:ext cx="5496692" cy="743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25FD11-3C96-CA61-2CC2-9FB3B6A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55" y="2670157"/>
            <a:ext cx="4105848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57171C-EEFE-ED89-CBA3-9F9D4C6DC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184" y="5295982"/>
            <a:ext cx="2095792" cy="371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E10774-8431-8307-88FA-54E000C0C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472" y="923540"/>
            <a:ext cx="3984185" cy="1934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794921-5BB7-6048-C1AB-613604EC4D07}"/>
              </a:ext>
            </a:extLst>
          </p:cNvPr>
          <p:cNvSpPr/>
          <p:nvPr/>
        </p:nvSpPr>
        <p:spPr>
          <a:xfrm>
            <a:off x="4914163" y="3144356"/>
            <a:ext cx="3203349" cy="46770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170D69-6181-8E47-4A45-036199151E58}"/>
              </a:ext>
            </a:extLst>
          </p:cNvPr>
          <p:cNvCxnSpPr>
            <a:cxnSpLocks/>
          </p:cNvCxnSpPr>
          <p:nvPr/>
        </p:nvCxnSpPr>
        <p:spPr>
          <a:xfrm flipV="1">
            <a:off x="8123412" y="1817001"/>
            <a:ext cx="176980" cy="1362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11905-0649-758E-4F6F-C300D6ED5C59}"/>
              </a:ext>
            </a:extLst>
          </p:cNvPr>
          <p:cNvSpPr/>
          <p:nvPr/>
        </p:nvSpPr>
        <p:spPr>
          <a:xfrm>
            <a:off x="8117512" y="989202"/>
            <a:ext cx="3556524" cy="82779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A4CF2-51F5-C68D-0E31-2AE06B14AFF8}"/>
              </a:ext>
            </a:extLst>
          </p:cNvPr>
          <p:cNvSpPr/>
          <p:nvPr/>
        </p:nvSpPr>
        <p:spPr>
          <a:xfrm>
            <a:off x="4972472" y="2673402"/>
            <a:ext cx="2555105" cy="46770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8B7264-7B21-DD2F-CAAF-3EB05AC7CA4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527577" y="2507226"/>
            <a:ext cx="2454131" cy="40003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8E437B-7C2E-83D8-8BD8-9866CE2433B2}"/>
              </a:ext>
            </a:extLst>
          </p:cNvPr>
          <p:cNvSpPr/>
          <p:nvPr/>
        </p:nvSpPr>
        <p:spPr>
          <a:xfrm>
            <a:off x="9403080" y="1928259"/>
            <a:ext cx="2555105" cy="929406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E32DA1-D8F2-E999-C14F-DA4B823F1F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563"/>
          <a:stretch/>
        </p:blipFill>
        <p:spPr>
          <a:xfrm>
            <a:off x="8965889" y="3598391"/>
            <a:ext cx="3226110" cy="12895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F79DF8-3AED-1196-39C2-E9A029D727E6}"/>
              </a:ext>
            </a:extLst>
          </p:cNvPr>
          <p:cNvSpPr/>
          <p:nvPr/>
        </p:nvSpPr>
        <p:spPr>
          <a:xfrm>
            <a:off x="6778359" y="4575718"/>
            <a:ext cx="2035277" cy="63406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94F6AE-2639-F6D8-100D-1DC18F52ADB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95998" y="4175687"/>
            <a:ext cx="3299901" cy="400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AA1526-74B5-2FF4-24AF-DFBF47D81B8C}"/>
              </a:ext>
            </a:extLst>
          </p:cNvPr>
          <p:cNvSpPr/>
          <p:nvPr/>
        </p:nvSpPr>
        <p:spPr>
          <a:xfrm>
            <a:off x="11174362" y="3612064"/>
            <a:ext cx="822324" cy="88324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FF73E0-5254-2520-9659-6D7E9A47E272}"/>
              </a:ext>
            </a:extLst>
          </p:cNvPr>
          <p:cNvSpPr/>
          <p:nvPr/>
        </p:nvSpPr>
        <p:spPr>
          <a:xfrm>
            <a:off x="8945777" y="3602313"/>
            <a:ext cx="708586" cy="905294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B472BC-E7CB-99F1-2F0C-70D95C25C2B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678129" y="4035613"/>
            <a:ext cx="3164966" cy="530390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E42A7E-FE59-FDBF-3F79-A0C2AF40B0FA}"/>
              </a:ext>
            </a:extLst>
          </p:cNvPr>
          <p:cNvSpPr/>
          <p:nvPr/>
        </p:nvSpPr>
        <p:spPr>
          <a:xfrm>
            <a:off x="4772578" y="4566003"/>
            <a:ext cx="1811102" cy="743054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2" grpId="0" animBg="1"/>
      <p:bldP spid="24" grpId="0" animBg="1"/>
      <p:bldP spid="28" grpId="0" animBg="1"/>
      <p:bldP spid="2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16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23653"/>
            <a:ext cx="109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Distillation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148C8E9-4112-E853-D49D-3ADBC53A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32" y="2369984"/>
            <a:ext cx="5715798" cy="17827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10EEA-6288-B9D7-0547-385D9367CB54}"/>
              </a:ext>
            </a:extLst>
          </p:cNvPr>
          <p:cNvSpPr/>
          <p:nvPr/>
        </p:nvSpPr>
        <p:spPr>
          <a:xfrm>
            <a:off x="3293931" y="3743278"/>
            <a:ext cx="5715799" cy="3429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71D7D-468A-D454-56D4-5DDFFE2A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32" y="4132483"/>
            <a:ext cx="5915851" cy="9050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3E28D0-BFFC-1A40-DA3B-61BC225EB888}"/>
              </a:ext>
            </a:extLst>
          </p:cNvPr>
          <p:cNvSpPr txBox="1"/>
          <p:nvPr/>
        </p:nvSpPr>
        <p:spPr>
          <a:xfrm>
            <a:off x="922020" y="5396169"/>
            <a:ext cx="9974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Soft </a:t>
            </a:r>
            <a:r>
              <a:rPr lang="en-US" altLang="ko-KR" sz="1800" b="1">
                <a:solidFill>
                  <a:schemeClr val="accent6"/>
                </a:solidFill>
              </a:rPr>
              <a:t>vs</a:t>
            </a:r>
            <a:r>
              <a:rPr lang="en-US" altLang="ko-KR" sz="1800" b="1"/>
              <a:t> Hard = </a:t>
            </a:r>
            <a:r>
              <a:rPr lang="en-US" altLang="ko-KR" sz="1800" b="1">
                <a:solidFill>
                  <a:schemeClr val="accent2"/>
                </a:solidFill>
              </a:rPr>
              <a:t>Hard</a:t>
            </a:r>
            <a:br>
              <a:rPr lang="en-US" altLang="ko-KR" sz="1800" b="1"/>
            </a:br>
            <a:endParaRPr lang="en-US" altLang="ko-KR" sz="1800" b="1"/>
          </a:p>
          <a:p>
            <a:r>
              <a:rPr lang="en-US" altLang="ko-KR" b="1"/>
              <a:t>Class token </a:t>
            </a:r>
            <a:r>
              <a:rPr lang="en-US" altLang="ko-KR" b="1">
                <a:solidFill>
                  <a:schemeClr val="accent6"/>
                </a:solidFill>
              </a:rPr>
              <a:t>vs</a:t>
            </a:r>
            <a:r>
              <a:rPr lang="en-US" altLang="ko-KR" b="1"/>
              <a:t> Distillation token </a:t>
            </a:r>
            <a:r>
              <a:rPr lang="en-US" altLang="ko-KR" b="1">
                <a:solidFill>
                  <a:schemeClr val="accent6"/>
                </a:solidFill>
              </a:rPr>
              <a:t>vs </a:t>
            </a:r>
            <a:r>
              <a:rPr lang="en-US" altLang="ko-KR" b="1"/>
              <a:t>Class+Distillation = </a:t>
            </a:r>
            <a:r>
              <a:rPr lang="en-US" altLang="ko-KR" b="1">
                <a:solidFill>
                  <a:schemeClr val="accent2"/>
                </a:solidFill>
              </a:rPr>
              <a:t>Class + Distillation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E99A94-BB9E-343A-E848-EBFA746A2B0E}"/>
              </a:ext>
            </a:extLst>
          </p:cNvPr>
          <p:cNvSpPr/>
          <p:nvPr/>
        </p:nvSpPr>
        <p:spPr>
          <a:xfrm>
            <a:off x="3293930" y="4606199"/>
            <a:ext cx="5715799" cy="3429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17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23653"/>
            <a:ext cx="10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Teacher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E28D0-BFFC-1A40-DA3B-61BC225EB888}"/>
              </a:ext>
            </a:extLst>
          </p:cNvPr>
          <p:cNvSpPr txBox="1"/>
          <p:nvPr/>
        </p:nvSpPr>
        <p:spPr>
          <a:xfrm>
            <a:off x="932752" y="5241118"/>
            <a:ext cx="9974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ViT(Transformer) </a:t>
            </a:r>
            <a:r>
              <a:rPr lang="en-US" altLang="ko-KR" b="1">
                <a:solidFill>
                  <a:schemeClr val="accent6"/>
                </a:solidFill>
              </a:rPr>
              <a:t>vs</a:t>
            </a:r>
            <a:r>
              <a:rPr lang="en-US" altLang="ko-KR" b="1"/>
              <a:t> RegNet(CNN) = RegNet(CNN)</a:t>
            </a:r>
          </a:p>
          <a:p>
            <a:endParaRPr lang="en-US" altLang="ko-KR" b="1">
              <a:solidFill>
                <a:schemeClr val="accent2"/>
              </a:solidFill>
            </a:endParaRPr>
          </a:p>
          <a:p>
            <a:r>
              <a:rPr lang="en-US" altLang="ko-KR" b="1"/>
              <a:t>∵ CNN</a:t>
            </a:r>
            <a:r>
              <a:rPr lang="ko-KR" altLang="en-US" b="1"/>
              <a:t>모델이 </a:t>
            </a:r>
            <a:r>
              <a:rPr lang="en-US" altLang="ko-KR" b="1"/>
              <a:t>Transformer</a:t>
            </a:r>
            <a:r>
              <a:rPr lang="ko-KR" altLang="en-US" b="1"/>
              <a:t>보다 </a:t>
            </a:r>
            <a:r>
              <a:rPr lang="ko-KR" altLang="en-US" b="1">
                <a:solidFill>
                  <a:schemeClr val="accent2"/>
                </a:solidFill>
              </a:rPr>
              <a:t>지역성</a:t>
            </a:r>
            <a:r>
              <a:rPr lang="en-US" altLang="ko-KR" b="1">
                <a:solidFill>
                  <a:schemeClr val="accent2"/>
                </a:solidFill>
              </a:rPr>
              <a:t>(Locality)</a:t>
            </a:r>
            <a:r>
              <a:rPr lang="ko-KR" altLang="en-US" b="1"/>
              <a:t>을 더 잘 반영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0EEB7-6654-6011-99B2-B9FBD906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1" y="2469171"/>
            <a:ext cx="4086795" cy="22958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1159B-07CC-4264-D728-9F5C83185E94}"/>
              </a:ext>
            </a:extLst>
          </p:cNvPr>
          <p:cNvSpPr/>
          <p:nvPr/>
        </p:nvSpPr>
        <p:spPr>
          <a:xfrm>
            <a:off x="4122420" y="3566160"/>
            <a:ext cx="3954780" cy="11396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DA875-0D51-055E-4260-FF3EB71C9B94}"/>
              </a:ext>
            </a:extLst>
          </p:cNvPr>
          <p:cNvSpPr txBox="1"/>
          <p:nvPr/>
        </p:nvSpPr>
        <p:spPr>
          <a:xfrm>
            <a:off x="2059421" y="3951307"/>
            <a:ext cx="22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CNN </a:t>
            </a:r>
            <a:r>
              <a:rPr lang="ko-KR" altLang="en-US" b="1"/>
              <a:t>기반 모델 </a:t>
            </a:r>
            <a:r>
              <a:rPr lang="en-US" altLang="ko-KR" b="1">
                <a:sym typeface="Wingdings" panose="05000000000000000000" pitchFamily="2" charset="2"/>
              </a:rPr>
              <a:t>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71A55-2A6F-3AE1-82B6-238EA638F342}"/>
              </a:ext>
            </a:extLst>
          </p:cNvPr>
          <p:cNvSpPr txBox="1"/>
          <p:nvPr/>
        </p:nvSpPr>
        <p:spPr>
          <a:xfrm>
            <a:off x="2157883" y="3168515"/>
            <a:ext cx="2247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제안모델</a:t>
            </a:r>
            <a:r>
              <a:rPr lang="en-US" altLang="ko-KR" b="1"/>
              <a:t>(ViT) </a:t>
            </a:r>
            <a:r>
              <a:rPr lang="en-US" altLang="ko-KR" b="1">
                <a:sym typeface="Wingdings" panose="05000000000000000000" pitchFamily="2" charset="2"/>
              </a:rPr>
              <a:t>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619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263C69-655E-DB35-55F1-1B33AC61F583}"/>
              </a:ext>
            </a:extLst>
          </p:cNvPr>
          <p:cNvGrpSpPr/>
          <p:nvPr/>
        </p:nvGrpSpPr>
        <p:grpSpPr>
          <a:xfrm>
            <a:off x="6525757" y="2063207"/>
            <a:ext cx="4862128" cy="4067309"/>
            <a:chOff x="6866496" y="1760747"/>
            <a:chExt cx="4862128" cy="40673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761588-3A49-1F05-A807-B0E254D5C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583"/>
            <a:stretch/>
          </p:blipFill>
          <p:spPr>
            <a:xfrm>
              <a:off x="6866497" y="2232741"/>
              <a:ext cx="4862127" cy="35953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AB55DD6-2151-38C3-569C-3CE77D946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4136"/>
            <a:stretch/>
          </p:blipFill>
          <p:spPr>
            <a:xfrm>
              <a:off x="6866496" y="1760747"/>
              <a:ext cx="4862127" cy="40211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2FAC9FD-29A9-6F24-F8FB-6AED6DF7F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27"/>
          <a:stretch/>
        </p:blipFill>
        <p:spPr>
          <a:xfrm>
            <a:off x="572177" y="2125652"/>
            <a:ext cx="4862127" cy="372885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18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1159B-07CC-4264-D728-9F5C83185E94}"/>
              </a:ext>
            </a:extLst>
          </p:cNvPr>
          <p:cNvSpPr/>
          <p:nvPr/>
        </p:nvSpPr>
        <p:spPr>
          <a:xfrm>
            <a:off x="9798878" y="4152866"/>
            <a:ext cx="415772" cy="20139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4E52DF-63BE-832E-C510-D4835623AEC9}"/>
              </a:ext>
            </a:extLst>
          </p:cNvPr>
          <p:cNvSpPr/>
          <p:nvPr/>
        </p:nvSpPr>
        <p:spPr>
          <a:xfrm>
            <a:off x="3858221" y="3876674"/>
            <a:ext cx="415772" cy="19778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B0D25C-12E8-319B-8E3F-33B26FF600A9}"/>
              </a:ext>
            </a:extLst>
          </p:cNvPr>
          <p:cNvSpPr/>
          <p:nvPr/>
        </p:nvSpPr>
        <p:spPr>
          <a:xfrm>
            <a:off x="6525757" y="3276600"/>
            <a:ext cx="4777549" cy="30425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19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DA9F02-5E20-A833-B717-C79949C7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17" y="1234324"/>
            <a:ext cx="5362983" cy="50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Paper Information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707986" y="2063207"/>
            <a:ext cx="7408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Title : </a:t>
            </a:r>
            <a:r>
              <a:rPr lang="en-US" altLang="ko-KR" sz="1600" b="1" dirty="0" err="1"/>
              <a:t>DeiT</a:t>
            </a:r>
            <a:r>
              <a:rPr lang="en-US" altLang="ko-KR" sz="1600" b="1" dirty="0"/>
              <a:t>: Training data-efficient image transformers &amp;</a:t>
            </a:r>
            <a:br>
              <a:rPr lang="en-US" altLang="ko-KR" sz="1600" b="1" dirty="0"/>
            </a:br>
            <a:r>
              <a:rPr lang="en-US" altLang="ko-KR" sz="1600" b="1" dirty="0"/>
              <a:t>        Distillation through attention</a:t>
            </a:r>
          </a:p>
          <a:p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Author : Hugo </a:t>
            </a:r>
            <a:r>
              <a:rPr lang="en-US" altLang="ko-KR" sz="1600" b="1" dirty="0" err="1"/>
              <a:t>Touvron</a:t>
            </a:r>
            <a:r>
              <a:rPr lang="en-US" altLang="ko-KR" sz="1600" b="1" dirty="0"/>
              <a:t> et al.</a:t>
            </a:r>
            <a:br>
              <a:rPr lang="en-US" altLang="ko-KR" sz="1600" b="1" dirty="0"/>
            </a:b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Conference : PMLR(Proceedings of Machine Learning Research) </a:t>
            </a:r>
            <a:br>
              <a:rPr lang="en-US" altLang="ko-KR" sz="1600" b="1" dirty="0"/>
            </a:br>
            <a:r>
              <a:rPr lang="en-US" altLang="ko-KR" sz="1600" b="1" dirty="0"/>
              <a:t>                  (JMLR IF:5.17)</a:t>
            </a: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Citation: 1,333</a:t>
            </a: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Year: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CCD90-8528-5352-9A7A-C1E04F0C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4" y="1611968"/>
            <a:ext cx="3712617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20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10863-F309-7385-9D2F-0C193F3B506C}"/>
              </a:ext>
            </a:extLst>
          </p:cNvPr>
          <p:cNvSpPr txBox="1"/>
          <p:nvPr/>
        </p:nvSpPr>
        <p:spPr>
          <a:xfrm>
            <a:off x="415842" y="2355672"/>
            <a:ext cx="10935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Distillation</a:t>
            </a:r>
            <a:r>
              <a:rPr lang="ko-KR" altLang="en-US" b="1" dirty="0"/>
              <a:t>을 통해 </a:t>
            </a:r>
            <a:r>
              <a:rPr lang="en-US" altLang="ko-KR" b="1" dirty="0"/>
              <a:t>Transformer </a:t>
            </a:r>
            <a:r>
              <a:rPr lang="ko-KR" altLang="en-US" b="1" dirty="0"/>
              <a:t>구조의 약점이었던 </a:t>
            </a:r>
            <a:r>
              <a:rPr lang="en-US" altLang="ko-KR" b="1" dirty="0">
                <a:solidFill>
                  <a:srgbClr val="FF0000"/>
                </a:solidFill>
              </a:rPr>
              <a:t>Inductive Bias</a:t>
            </a:r>
            <a:r>
              <a:rPr lang="ko-KR" altLang="en-US" b="1" dirty="0">
                <a:solidFill>
                  <a:srgbClr val="FF0000"/>
                </a:solidFill>
              </a:rPr>
              <a:t>를 향상 </a:t>
            </a:r>
            <a:r>
              <a:rPr lang="ko-KR" altLang="en-US" b="1" dirty="0"/>
              <a:t>시킬 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있음을 제안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/>
              <a:t>(∵Locality</a:t>
            </a:r>
            <a:r>
              <a:rPr lang="ko-KR" altLang="en-US" b="1" dirty="0"/>
              <a:t> 높임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대규모 데이터셋 학습 </a:t>
            </a:r>
            <a:r>
              <a:rPr lang="en-US" altLang="ko-KR" b="1" dirty="0">
                <a:sym typeface="Wingdings" panose="05000000000000000000" pitchFamily="2" charset="2"/>
              </a:rPr>
              <a:t>X, </a:t>
            </a:r>
            <a:r>
              <a:rPr lang="ko-KR" altLang="en-US" b="1" dirty="0">
                <a:sym typeface="Wingdings" panose="05000000000000000000" pitchFamily="2" charset="2"/>
              </a:rPr>
              <a:t>효율적인 데이터 학습으로 </a:t>
            </a:r>
            <a:r>
              <a:rPr lang="en-US" altLang="ko-KR" b="1" dirty="0" err="1">
                <a:sym typeface="Wingdings" panose="05000000000000000000" pitchFamily="2" charset="2"/>
              </a:rPr>
              <a:t>ViT</a:t>
            </a:r>
            <a:r>
              <a:rPr lang="ko-KR" altLang="en-US" b="1" dirty="0">
                <a:sym typeface="Wingdings" panose="05000000000000000000" pitchFamily="2" charset="2"/>
              </a:rPr>
              <a:t>의 성능을 대폭 개선</a:t>
            </a:r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     </a:t>
            </a:r>
            <a:r>
              <a:rPr lang="ko-KR" altLang="en-US" b="1" dirty="0">
                <a:sym typeface="Wingdings" panose="05000000000000000000" pitchFamily="2" charset="2"/>
              </a:rPr>
              <a:t>실험결과를 통해 기존 </a:t>
            </a:r>
            <a:r>
              <a:rPr lang="en-US" altLang="ko-KR" b="1" dirty="0" err="1">
                <a:sym typeface="Wingdings" panose="05000000000000000000" pitchFamily="2" charset="2"/>
              </a:rPr>
              <a:t>ViT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뿐만 아니라 </a:t>
            </a:r>
            <a:r>
              <a:rPr lang="en-US" altLang="ko-KR" b="1" dirty="0">
                <a:sym typeface="Wingdings" panose="05000000000000000000" pitchFamily="2" charset="2"/>
              </a:rPr>
              <a:t>CNN </a:t>
            </a:r>
            <a:r>
              <a:rPr lang="ko-KR" altLang="en-US" b="1" dirty="0">
                <a:sym typeface="Wingdings" panose="05000000000000000000" pitchFamily="2" charset="2"/>
              </a:rPr>
              <a:t>기반 모델의 성능보다 좋은 성능을 얻음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270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383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21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Review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10863-F309-7385-9D2F-0C193F3B506C}"/>
              </a:ext>
            </a:extLst>
          </p:cNvPr>
          <p:cNvSpPr txBox="1"/>
          <p:nvPr/>
        </p:nvSpPr>
        <p:spPr>
          <a:xfrm>
            <a:off x="452199" y="1641573"/>
            <a:ext cx="1093568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Review</a:t>
            </a:r>
            <a:br>
              <a:rPr lang="en-US" altLang="ko-KR" b="1" dirty="0"/>
            </a:br>
            <a:endParaRPr lang="en-US" altLang="ko-K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디테일한 실험결과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성능평가 </a:t>
            </a:r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ym typeface="Wingdings" panose="05000000000000000000" pitchFamily="2" charset="2"/>
              </a:rPr>
              <a:t>논문이해 용이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상세한 </a:t>
            </a:r>
            <a:r>
              <a:rPr lang="en-US" altLang="ko-KR" sz="1600" b="1" dirty="0">
                <a:sym typeface="Wingdings" panose="05000000000000000000" pitchFamily="2" charset="2"/>
              </a:rPr>
              <a:t>Related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Work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( </a:t>
            </a:r>
            <a:r>
              <a:rPr lang="ko-KR" altLang="en-US" sz="1600" b="1" dirty="0">
                <a:sym typeface="Wingdings" panose="05000000000000000000" pitchFamily="2" charset="2"/>
              </a:rPr>
              <a:t>기본개념</a:t>
            </a:r>
            <a:r>
              <a:rPr lang="en-US" altLang="ko-KR" sz="1600" b="1" dirty="0"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ym typeface="Wingdings" panose="05000000000000000000" pitchFamily="2" charset="2"/>
              </a:rPr>
              <a:t>동향 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ym typeface="Wingdings" panose="05000000000000000000" pitchFamily="2" charset="2"/>
              </a:rPr>
              <a:t>몇십년간</a:t>
            </a:r>
            <a:r>
              <a:rPr lang="ko-KR" altLang="en-US" sz="1600" b="1" dirty="0">
                <a:sym typeface="Wingdings" panose="05000000000000000000" pitchFamily="2" charset="2"/>
              </a:rPr>
              <a:t> 발전해온 </a:t>
            </a:r>
            <a:r>
              <a:rPr lang="en-US" altLang="ko-KR" sz="1600" b="1" dirty="0">
                <a:sym typeface="Wingdings" panose="05000000000000000000" pitchFamily="2" charset="2"/>
              </a:rPr>
              <a:t>CNN </a:t>
            </a:r>
            <a:r>
              <a:rPr lang="ko-KR" altLang="en-US" sz="1600" b="1" dirty="0">
                <a:sym typeface="Wingdings" panose="05000000000000000000" pitchFamily="2" charset="2"/>
              </a:rPr>
              <a:t>성능을 </a:t>
            </a:r>
            <a:r>
              <a:rPr lang="en-US" altLang="ko-KR" sz="1600" b="1" dirty="0">
                <a:sym typeface="Wingdings" panose="05000000000000000000" pitchFamily="2" charset="2"/>
              </a:rPr>
              <a:t>Transformer(2017) </a:t>
            </a:r>
            <a:r>
              <a:rPr lang="ko-KR" altLang="en-US" sz="1600" b="1" dirty="0">
                <a:sym typeface="Wingdings" panose="05000000000000000000" pitchFamily="2" charset="2"/>
              </a:rPr>
              <a:t>등장 후 </a:t>
            </a:r>
            <a:r>
              <a:rPr lang="en-US" altLang="ko-KR" sz="1600" b="1" dirty="0">
                <a:sym typeface="Wingdings" panose="05000000000000000000" pitchFamily="2" charset="2"/>
              </a:rPr>
              <a:t>4</a:t>
            </a:r>
            <a:r>
              <a:rPr lang="ko-KR" altLang="en-US" sz="1600" b="1" dirty="0" err="1">
                <a:sym typeface="Wingdings" panose="05000000000000000000" pitchFamily="2" charset="2"/>
              </a:rPr>
              <a:t>년만에</a:t>
            </a:r>
            <a:r>
              <a:rPr lang="ko-KR" altLang="en-US" sz="1600" b="1" dirty="0">
                <a:sym typeface="Wingdings" panose="05000000000000000000" pitchFamily="2" charset="2"/>
              </a:rPr>
              <a:t> 뛰어넘음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br>
              <a:rPr lang="en-US" altLang="ko-KR" b="1" dirty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Limitation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ym typeface="Wingdings" panose="05000000000000000000" pitchFamily="2" charset="2"/>
              </a:rPr>
              <a:t>Inductive Bias</a:t>
            </a:r>
            <a:r>
              <a:rPr lang="ko-KR" altLang="en-US" sz="1600" b="1" dirty="0">
                <a:sym typeface="Wingdings" panose="05000000000000000000" pitchFamily="2" charset="2"/>
              </a:rPr>
              <a:t>가 왜 높아졌는지 설명하지 못함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/>
            <a:endParaRPr lang="en-US" altLang="ko-KR" sz="1600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ym typeface="Wingdings" panose="05000000000000000000" pitchFamily="2" charset="2"/>
              </a:rPr>
              <a:t>Transformer </a:t>
            </a:r>
            <a:r>
              <a:rPr lang="ko-KR" altLang="en-US" sz="1600" b="1" dirty="0">
                <a:sym typeface="Wingdings" panose="05000000000000000000" pitchFamily="2" charset="2"/>
              </a:rPr>
              <a:t>구조의 한계를 개선하지 못함 </a:t>
            </a:r>
            <a:r>
              <a:rPr lang="en-US" altLang="ko-KR" sz="1600" b="1" dirty="0">
                <a:sym typeface="Wingdings" panose="05000000000000000000" pitchFamily="2" charset="2"/>
              </a:rPr>
              <a:t>(Ex.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Epoch 1,000</a:t>
            </a:r>
            <a:r>
              <a:rPr lang="ko-KR" altLang="en-US" sz="1600" b="1" dirty="0">
                <a:sym typeface="Wingdings" panose="05000000000000000000" pitchFamily="2" charset="2"/>
              </a:rPr>
              <a:t>번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anose="05000000000000000000" pitchFamily="2" charset="2"/>
              </a:rPr>
              <a:t>개념에 대해 세부적으로 설명하지 않고 실험만 엄청 해본 느낌 </a:t>
            </a:r>
            <a:r>
              <a:rPr lang="en-US" altLang="ko-KR" sz="1600" b="1" dirty="0">
                <a:sym typeface="Wingdings" panose="05000000000000000000" pitchFamily="2" charset="2"/>
              </a:rPr>
              <a:t>(Ex. Black-box Model)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04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515DD-EF47-43B8-A7E9-D219DC2AD135}"/>
              </a:ext>
            </a:extLst>
          </p:cNvPr>
          <p:cNvSpPr txBox="1"/>
          <p:nvPr/>
        </p:nvSpPr>
        <p:spPr>
          <a:xfrm>
            <a:off x="452199" y="881569"/>
            <a:ext cx="8232011" cy="515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4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01. Introduction</a:t>
            </a:r>
            <a:endParaRPr lang="en-US" altLang="ko-KR" sz="7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02. Contributions</a:t>
            </a:r>
            <a:br>
              <a:rPr lang="en-US" altLang="ko-KR" sz="1000" b="1" dirty="0">
                <a:latin typeface="Raleway" pitchFamily="34" charset="0"/>
              </a:rPr>
            </a:br>
            <a:r>
              <a:rPr lang="en-US" altLang="ko-KR" sz="2400" b="1" dirty="0">
                <a:latin typeface="Raleway" pitchFamily="34" charset="0"/>
              </a:rPr>
              <a:t>03. Method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04. Experiment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05. Conclusion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06. Review</a:t>
            </a:r>
          </a:p>
        </p:txBody>
      </p:sp>
    </p:spTree>
    <p:extLst>
      <p:ext uri="{BB962C8B-B14F-4D97-AF65-F5344CB8AC3E}">
        <p14:creationId xmlns:p14="http://schemas.microsoft.com/office/powerpoint/2010/main" val="32220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52C5AD6-863C-CCF3-5C5C-0624F1CE2F49}"/>
              </a:ext>
            </a:extLst>
          </p:cNvPr>
          <p:cNvSpPr/>
          <p:nvPr/>
        </p:nvSpPr>
        <p:spPr>
          <a:xfrm>
            <a:off x="2169497" y="4824139"/>
            <a:ext cx="9565303" cy="13639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E12E6-B0A4-9AD0-C7CF-3FC027F3B0B4}"/>
              </a:ext>
            </a:extLst>
          </p:cNvPr>
          <p:cNvSpPr/>
          <p:nvPr/>
        </p:nvSpPr>
        <p:spPr>
          <a:xfrm>
            <a:off x="2169497" y="1903150"/>
            <a:ext cx="8288953" cy="13639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0CA4D8-C00E-1BBF-8CE3-13C0EB1C84C5}"/>
              </a:ext>
            </a:extLst>
          </p:cNvPr>
          <p:cNvSpPr/>
          <p:nvPr/>
        </p:nvSpPr>
        <p:spPr>
          <a:xfrm>
            <a:off x="1198545" y="3526495"/>
            <a:ext cx="818553" cy="8762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FCN</a:t>
            </a:r>
            <a:endParaRPr lang="ko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5AFB8B-2491-3BED-3C1B-DD99389BFE95}"/>
              </a:ext>
            </a:extLst>
          </p:cNvPr>
          <p:cNvCxnSpPr>
            <a:cxnSpLocks/>
            <a:stCxn id="2" idx="6"/>
            <a:endCxn id="127" idx="2"/>
          </p:cNvCxnSpPr>
          <p:nvPr/>
        </p:nvCxnSpPr>
        <p:spPr>
          <a:xfrm flipV="1">
            <a:off x="2017098" y="2277487"/>
            <a:ext cx="853026" cy="1687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39B765-B911-DD04-3B4D-3FF64AD0C545}"/>
              </a:ext>
            </a:extLst>
          </p:cNvPr>
          <p:cNvCxnSpPr>
            <a:cxnSpLocks/>
            <a:stCxn id="2" idx="6"/>
            <a:endCxn id="49" idx="2"/>
          </p:cNvCxnSpPr>
          <p:nvPr/>
        </p:nvCxnSpPr>
        <p:spPr>
          <a:xfrm>
            <a:off x="2017098" y="3964643"/>
            <a:ext cx="852430" cy="130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1244C6-F014-B408-C439-F91125F1B6F6}"/>
              </a:ext>
            </a:extLst>
          </p:cNvPr>
          <p:cNvSpPr/>
          <p:nvPr/>
        </p:nvSpPr>
        <p:spPr>
          <a:xfrm>
            <a:off x="42922" y="3526495"/>
            <a:ext cx="818553" cy="8762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D8A144-01A8-5E84-F420-A629CE0ED719}"/>
              </a:ext>
            </a:extLst>
          </p:cNvPr>
          <p:cNvCxnSpPr>
            <a:cxnSpLocks/>
            <a:stCxn id="23" idx="6"/>
            <a:endCxn id="2" idx="2"/>
          </p:cNvCxnSpPr>
          <p:nvPr/>
        </p:nvCxnSpPr>
        <p:spPr>
          <a:xfrm>
            <a:off x="861475" y="3964643"/>
            <a:ext cx="337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D9AA94-D5C1-C529-0BF1-889DA512E319}"/>
              </a:ext>
            </a:extLst>
          </p:cNvPr>
          <p:cNvSpPr txBox="1"/>
          <p:nvPr/>
        </p:nvSpPr>
        <p:spPr>
          <a:xfrm>
            <a:off x="5807524" y="1492538"/>
            <a:ext cx="228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Computer Vision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30603-7D5E-F856-8BFF-5AE9DC752DD0}"/>
              </a:ext>
            </a:extLst>
          </p:cNvPr>
          <p:cNvSpPr txBox="1"/>
          <p:nvPr/>
        </p:nvSpPr>
        <p:spPr>
          <a:xfrm>
            <a:off x="5117345" y="4348709"/>
            <a:ext cx="369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Natural Language Processing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E402DE3-9261-E95E-34DE-B91AF86AFA75}"/>
              </a:ext>
            </a:extLst>
          </p:cNvPr>
          <p:cNvSpPr/>
          <p:nvPr/>
        </p:nvSpPr>
        <p:spPr>
          <a:xfrm>
            <a:off x="2869528" y="5171153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6B30BC-548F-18FE-6728-20769B523CE1}"/>
              </a:ext>
            </a:extLst>
          </p:cNvPr>
          <p:cNvSpPr txBox="1"/>
          <p:nvPr/>
        </p:nvSpPr>
        <p:spPr>
          <a:xfrm>
            <a:off x="2601842" y="5485576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RNN</a:t>
            </a:r>
            <a:br>
              <a:rPr lang="en-US" altLang="ko-KR" b="1" dirty="0"/>
            </a:br>
            <a:r>
              <a:rPr lang="en-US" altLang="ko-KR" b="1" dirty="0"/>
              <a:t>(1986)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EA886A-F6BF-E212-B2C7-A0D32662347A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3050503" y="5265329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6E3D209-7B8A-F8D2-2981-0678ED380ACC}"/>
              </a:ext>
            </a:extLst>
          </p:cNvPr>
          <p:cNvSpPr/>
          <p:nvPr/>
        </p:nvSpPr>
        <p:spPr>
          <a:xfrm>
            <a:off x="4280181" y="5171153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61083-D72E-F01B-20B4-EB5F9E04B590}"/>
              </a:ext>
            </a:extLst>
          </p:cNvPr>
          <p:cNvSpPr txBox="1"/>
          <p:nvPr/>
        </p:nvSpPr>
        <p:spPr>
          <a:xfrm>
            <a:off x="3961391" y="5486160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LSTM</a:t>
            </a:r>
            <a:br>
              <a:rPr lang="en-US" altLang="ko-KR" b="1" dirty="0"/>
            </a:br>
            <a:r>
              <a:rPr lang="en-US" altLang="ko-KR" b="1" dirty="0"/>
              <a:t>(1997)</a:t>
            </a:r>
            <a:endParaRPr lang="ko-KR" altLang="en-US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884DC1D-E83A-8C2C-44FE-2DF7DD23144B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 flipV="1">
            <a:off x="4461156" y="5265328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BAB562DC-2A0A-3B54-3521-1F1FCAEB3663}"/>
              </a:ext>
            </a:extLst>
          </p:cNvPr>
          <p:cNvSpPr/>
          <p:nvPr/>
        </p:nvSpPr>
        <p:spPr>
          <a:xfrm>
            <a:off x="5655125" y="5171152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8FFDCF-A809-F29C-180A-F3C69179ED1B}"/>
              </a:ext>
            </a:extLst>
          </p:cNvPr>
          <p:cNvSpPr txBox="1"/>
          <p:nvPr/>
        </p:nvSpPr>
        <p:spPr>
          <a:xfrm>
            <a:off x="5004553" y="5477526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Seq2Seq</a:t>
            </a:r>
            <a:br>
              <a:rPr lang="en-US" altLang="ko-KR" b="1" dirty="0"/>
            </a:br>
            <a:r>
              <a:rPr lang="en-US" altLang="ko-KR" b="1" dirty="0"/>
              <a:t>(2014)</a:t>
            </a:r>
            <a:endParaRPr lang="ko-KR" altLang="en-US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D6C4C9C-9200-4927-1D3C-9EA62A015BC1}"/>
              </a:ext>
            </a:extLst>
          </p:cNvPr>
          <p:cNvCxnSpPr>
            <a:cxnSpLocks/>
            <a:stCxn id="68" idx="6"/>
            <a:endCxn id="75" idx="2"/>
          </p:cNvCxnSpPr>
          <p:nvPr/>
        </p:nvCxnSpPr>
        <p:spPr>
          <a:xfrm>
            <a:off x="5836100" y="5265328"/>
            <a:ext cx="127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7E6786BA-3F91-2871-68D9-D07E48155FA0}"/>
              </a:ext>
            </a:extLst>
          </p:cNvPr>
          <p:cNvSpPr/>
          <p:nvPr/>
        </p:nvSpPr>
        <p:spPr>
          <a:xfrm>
            <a:off x="7106246" y="5171152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DDACFA-F1D9-D9C7-536A-AA2BF36ABD82}"/>
              </a:ext>
            </a:extLst>
          </p:cNvPr>
          <p:cNvSpPr txBox="1"/>
          <p:nvPr/>
        </p:nvSpPr>
        <p:spPr>
          <a:xfrm>
            <a:off x="6491406" y="5485576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Attention</a:t>
            </a:r>
            <a:br>
              <a:rPr lang="en-US" altLang="ko-KR" b="1" dirty="0"/>
            </a:br>
            <a:r>
              <a:rPr lang="en-US" altLang="ko-KR" b="1" dirty="0"/>
              <a:t>(2015)</a:t>
            </a:r>
            <a:endParaRPr lang="ko-KR" altLang="en-US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282BB68-F04F-04FF-88C6-12400FBC8225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>
            <a:off x="7287221" y="5265328"/>
            <a:ext cx="1243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73F37A4A-D6C3-18B9-8283-7A3053F5C1F9}"/>
              </a:ext>
            </a:extLst>
          </p:cNvPr>
          <p:cNvSpPr/>
          <p:nvPr/>
        </p:nvSpPr>
        <p:spPr>
          <a:xfrm>
            <a:off x="8531209" y="5171152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1B0B15-CD89-DB70-258D-6BA05A3C1457}"/>
              </a:ext>
            </a:extLst>
          </p:cNvPr>
          <p:cNvSpPr txBox="1"/>
          <p:nvPr/>
        </p:nvSpPr>
        <p:spPr>
          <a:xfrm>
            <a:off x="7934206" y="5491275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Transformer</a:t>
            </a:r>
          </a:p>
          <a:p>
            <a:pPr algn="ctr"/>
            <a:r>
              <a:rPr lang="en-US" altLang="ko-KR" b="1" dirty="0"/>
              <a:t>(2017)</a:t>
            </a:r>
            <a:endParaRPr lang="ko-KR" altLang="en-US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FF778A5-AACE-D9AA-EFE3-B8F5101B13AC}"/>
              </a:ext>
            </a:extLst>
          </p:cNvPr>
          <p:cNvCxnSpPr>
            <a:cxnSpLocks/>
            <a:stCxn id="82" idx="6"/>
            <a:endCxn id="91" idx="2"/>
          </p:cNvCxnSpPr>
          <p:nvPr/>
        </p:nvCxnSpPr>
        <p:spPr>
          <a:xfrm>
            <a:off x="8712184" y="5265328"/>
            <a:ext cx="1084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1815E3C-0FBC-9F0C-E7AD-10B99E562C64}"/>
              </a:ext>
            </a:extLst>
          </p:cNvPr>
          <p:cNvSpPr/>
          <p:nvPr/>
        </p:nvSpPr>
        <p:spPr>
          <a:xfrm>
            <a:off x="9796998" y="5171152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7C44A5-7FD4-20D6-45F6-843CAAD9C3CE}"/>
              </a:ext>
            </a:extLst>
          </p:cNvPr>
          <p:cNvSpPr txBox="1"/>
          <p:nvPr/>
        </p:nvSpPr>
        <p:spPr>
          <a:xfrm>
            <a:off x="9550774" y="5491275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GPT</a:t>
            </a:r>
            <a:br>
              <a:rPr lang="en-US" altLang="ko-KR" b="1" dirty="0"/>
            </a:br>
            <a:r>
              <a:rPr lang="en-US" altLang="ko-KR" b="1" dirty="0"/>
              <a:t>(2018)</a:t>
            </a:r>
            <a:endParaRPr lang="ko-KR" altLang="en-US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A52D2B-18DA-2B65-E1A8-75DD63AABB39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977973" y="5265328"/>
            <a:ext cx="1084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C34B150A-EE7E-940C-4007-94E1AE599708}"/>
              </a:ext>
            </a:extLst>
          </p:cNvPr>
          <p:cNvSpPr/>
          <p:nvPr/>
        </p:nvSpPr>
        <p:spPr>
          <a:xfrm>
            <a:off x="11062787" y="5171152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741CB6-A75D-B0AA-AB3D-325F8405D152}"/>
              </a:ext>
            </a:extLst>
          </p:cNvPr>
          <p:cNvSpPr txBox="1"/>
          <p:nvPr/>
        </p:nvSpPr>
        <p:spPr>
          <a:xfrm>
            <a:off x="10803021" y="5482092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BERT</a:t>
            </a:r>
            <a:br>
              <a:rPr lang="en-US" altLang="ko-KR" b="1" dirty="0"/>
            </a:br>
            <a:r>
              <a:rPr lang="en-US" altLang="ko-KR" b="1" dirty="0"/>
              <a:t>(2019)</a:t>
            </a:r>
            <a:endParaRPr lang="ko-KR" altLang="en-US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901C75-CFCF-7F11-31CE-DEB3928700A1}"/>
              </a:ext>
            </a:extLst>
          </p:cNvPr>
          <p:cNvSpPr/>
          <p:nvPr/>
        </p:nvSpPr>
        <p:spPr>
          <a:xfrm>
            <a:off x="2870124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909E88D-64FC-1535-0457-D8E8BC0F4EDA}"/>
              </a:ext>
            </a:extLst>
          </p:cNvPr>
          <p:cNvSpPr txBox="1"/>
          <p:nvPr/>
        </p:nvSpPr>
        <p:spPr>
          <a:xfrm>
            <a:off x="2616525" y="2509864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CNN</a:t>
            </a:r>
            <a:br>
              <a:rPr lang="en-US" altLang="ko-KR" b="1" dirty="0"/>
            </a:br>
            <a:r>
              <a:rPr lang="en-US" altLang="ko-KR" b="1" dirty="0"/>
              <a:t>(1989)</a:t>
            </a:r>
            <a:endParaRPr lang="ko-KR" altLang="en-US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27FCADC-4897-61E9-028C-F6054E6D8CC1}"/>
              </a:ext>
            </a:extLst>
          </p:cNvPr>
          <p:cNvCxnSpPr>
            <a:cxnSpLocks/>
            <a:stCxn id="127" idx="6"/>
          </p:cNvCxnSpPr>
          <p:nvPr/>
        </p:nvCxnSpPr>
        <p:spPr>
          <a:xfrm>
            <a:off x="3051099" y="2277487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2FBF835E-131C-2D91-5D35-C9B55AE67CC7}"/>
              </a:ext>
            </a:extLst>
          </p:cNvPr>
          <p:cNvSpPr/>
          <p:nvPr/>
        </p:nvSpPr>
        <p:spPr>
          <a:xfrm>
            <a:off x="4280777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236B1B6-D697-1CB3-C630-8EF9FBB31AAB}"/>
              </a:ext>
            </a:extLst>
          </p:cNvPr>
          <p:cNvSpPr txBox="1"/>
          <p:nvPr/>
        </p:nvSpPr>
        <p:spPr>
          <a:xfrm>
            <a:off x="4023900" y="2503433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VGG</a:t>
            </a:r>
            <a:br>
              <a:rPr lang="en-US" altLang="ko-KR" b="1" dirty="0"/>
            </a:br>
            <a:r>
              <a:rPr lang="en-US" altLang="ko-KR" b="1" dirty="0"/>
              <a:t>(2014)</a:t>
            </a:r>
            <a:endParaRPr lang="ko-KR" altLang="en-US" b="1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FA1C8B2-959D-0CD5-D5A8-66F99FB9250A}"/>
              </a:ext>
            </a:extLst>
          </p:cNvPr>
          <p:cNvCxnSpPr>
            <a:cxnSpLocks/>
            <a:stCxn id="130" idx="6"/>
            <a:endCxn id="133" idx="2"/>
          </p:cNvCxnSpPr>
          <p:nvPr/>
        </p:nvCxnSpPr>
        <p:spPr>
          <a:xfrm flipV="1">
            <a:off x="4461752" y="2277486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F4B2AF0-06FB-5AFF-72D1-9989943FC106}"/>
              </a:ext>
            </a:extLst>
          </p:cNvPr>
          <p:cNvSpPr/>
          <p:nvPr/>
        </p:nvSpPr>
        <p:spPr>
          <a:xfrm>
            <a:off x="5655721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59AF3DE-C38B-FAEB-470A-058C1AD0F938}"/>
              </a:ext>
            </a:extLst>
          </p:cNvPr>
          <p:cNvCxnSpPr>
            <a:cxnSpLocks/>
            <a:stCxn id="133" idx="6"/>
            <a:endCxn id="136" idx="2"/>
          </p:cNvCxnSpPr>
          <p:nvPr/>
        </p:nvCxnSpPr>
        <p:spPr>
          <a:xfrm>
            <a:off x="5836696" y="2277486"/>
            <a:ext cx="127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1664FF4-B2D4-F3CF-4E3A-4E1B209999F3}"/>
              </a:ext>
            </a:extLst>
          </p:cNvPr>
          <p:cNvSpPr/>
          <p:nvPr/>
        </p:nvSpPr>
        <p:spPr>
          <a:xfrm>
            <a:off x="7106842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C918A8-6209-8653-9B53-5950A823BDB1}"/>
              </a:ext>
            </a:extLst>
          </p:cNvPr>
          <p:cNvSpPr txBox="1"/>
          <p:nvPr/>
        </p:nvSpPr>
        <p:spPr>
          <a:xfrm>
            <a:off x="5028883" y="2508139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ResNet</a:t>
            </a:r>
            <a:endParaRPr lang="en-US" altLang="ko-KR" b="1" dirty="0"/>
          </a:p>
          <a:p>
            <a:pPr algn="ctr"/>
            <a:r>
              <a:rPr lang="en-US" altLang="ko-KR" b="1" dirty="0"/>
              <a:t>(2015)</a:t>
            </a:r>
            <a:endParaRPr lang="ko-KR" altLang="en-US" b="1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9433885-B441-BB5E-3D29-9046892386BC}"/>
              </a:ext>
            </a:extLst>
          </p:cNvPr>
          <p:cNvSpPr/>
          <p:nvPr/>
        </p:nvSpPr>
        <p:spPr>
          <a:xfrm>
            <a:off x="8551400" y="2520218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029A4C-7165-C7B4-B2ED-E4F94FB160D3}"/>
              </a:ext>
            </a:extLst>
          </p:cNvPr>
          <p:cNvSpPr txBox="1"/>
          <p:nvPr/>
        </p:nvSpPr>
        <p:spPr>
          <a:xfrm>
            <a:off x="6428255" y="250343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EfficientNet</a:t>
            </a:r>
            <a:endParaRPr lang="en-US" altLang="ko-KR" b="1" dirty="0"/>
          </a:p>
          <a:p>
            <a:pPr algn="ctr"/>
            <a:r>
              <a:rPr lang="en-US" altLang="ko-KR" b="1" dirty="0"/>
              <a:t>(2019)</a:t>
            </a:r>
            <a:endParaRPr lang="ko-KR" altLang="en-US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256B6BF-0207-8E37-904F-7B4563FC0AC2}"/>
              </a:ext>
            </a:extLst>
          </p:cNvPr>
          <p:cNvCxnSpPr>
            <a:cxnSpLocks/>
            <a:stCxn id="139" idx="6"/>
            <a:endCxn id="142" idx="2"/>
          </p:cNvCxnSpPr>
          <p:nvPr/>
        </p:nvCxnSpPr>
        <p:spPr>
          <a:xfrm flipV="1">
            <a:off x="8732375" y="2614393"/>
            <a:ext cx="11091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298473E8-A356-5E69-6D4D-FAB2EAE9A45E}"/>
              </a:ext>
            </a:extLst>
          </p:cNvPr>
          <p:cNvSpPr/>
          <p:nvPr/>
        </p:nvSpPr>
        <p:spPr>
          <a:xfrm>
            <a:off x="9841528" y="252021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36D879-A24B-908C-3197-2D69B933CE2F}"/>
              </a:ext>
            </a:extLst>
          </p:cNvPr>
          <p:cNvSpPr txBox="1"/>
          <p:nvPr/>
        </p:nvSpPr>
        <p:spPr>
          <a:xfrm>
            <a:off x="8243648" y="1852688"/>
            <a:ext cx="8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ViT</a:t>
            </a:r>
            <a:endParaRPr lang="en-US" altLang="ko-KR" b="1" dirty="0"/>
          </a:p>
          <a:p>
            <a:pPr algn="ctr"/>
            <a:r>
              <a:rPr lang="en-US" altLang="ko-KR" b="1" dirty="0"/>
              <a:t>(2021)</a:t>
            </a:r>
            <a:endParaRPr lang="ko-KR" altLang="en-US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E37A677-EAAA-118A-A57A-09C05ED280A9}"/>
              </a:ext>
            </a:extLst>
          </p:cNvPr>
          <p:cNvSpPr txBox="1"/>
          <p:nvPr/>
        </p:nvSpPr>
        <p:spPr>
          <a:xfrm>
            <a:off x="9510499" y="1855089"/>
            <a:ext cx="85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DeiT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(2021)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14B3177-7549-9FC3-1FED-8387338134B6}"/>
              </a:ext>
            </a:extLst>
          </p:cNvPr>
          <p:cNvCxnSpPr/>
          <p:nvPr/>
        </p:nvCxnSpPr>
        <p:spPr>
          <a:xfrm>
            <a:off x="8004548" y="2000250"/>
            <a:ext cx="0" cy="115594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1371314-296E-723D-113B-DC3CD1A6710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8621697" y="2814317"/>
            <a:ext cx="20190" cy="235683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B0252CD-4F31-FD09-5BB7-C0EE163F1CEF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8769725" y="2720492"/>
            <a:ext cx="2383550" cy="245066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09D512C-45D1-3907-0875-81B9692A0CEC}"/>
              </a:ext>
            </a:extLst>
          </p:cNvPr>
          <p:cNvSpPr/>
          <p:nvPr/>
        </p:nvSpPr>
        <p:spPr>
          <a:xfrm>
            <a:off x="10705985" y="1894178"/>
            <a:ext cx="1402617" cy="1870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AF7F86B-A221-AF55-B17B-F5174AEC32B3}"/>
              </a:ext>
            </a:extLst>
          </p:cNvPr>
          <p:cNvSpPr txBox="1"/>
          <p:nvPr/>
        </p:nvSpPr>
        <p:spPr>
          <a:xfrm>
            <a:off x="11243762" y="1519952"/>
            <a:ext cx="645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AI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87959D-AD90-28AF-ABC7-D5C6FB475A77}"/>
              </a:ext>
            </a:extLst>
          </p:cNvPr>
          <p:cNvSpPr txBox="1"/>
          <p:nvPr/>
        </p:nvSpPr>
        <p:spPr>
          <a:xfrm>
            <a:off x="10528270" y="2102449"/>
            <a:ext cx="182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Knowledge </a:t>
            </a:r>
          </a:p>
          <a:p>
            <a:pPr algn="ctr"/>
            <a:r>
              <a:rPr lang="en-US" altLang="ko-KR" b="1" dirty="0"/>
              <a:t>Distillation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994378A-EE55-56B8-17F8-51407AB1513E}"/>
              </a:ext>
            </a:extLst>
          </p:cNvPr>
          <p:cNvSpPr txBox="1"/>
          <p:nvPr/>
        </p:nvSpPr>
        <p:spPr>
          <a:xfrm>
            <a:off x="10796172" y="3079839"/>
            <a:ext cx="1205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Inductive</a:t>
            </a:r>
          </a:p>
          <a:p>
            <a:pPr algn="ctr"/>
            <a:r>
              <a:rPr lang="en-US" altLang="ko-KR" b="1" dirty="0"/>
              <a:t>Bias</a:t>
            </a:r>
            <a:endParaRPr lang="ko-KR" altLang="en-US" b="1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235816D-75DF-4E51-2674-593B580C13E7}"/>
              </a:ext>
            </a:extLst>
          </p:cNvPr>
          <p:cNvCxnSpPr>
            <a:cxnSpLocks/>
          </p:cNvCxnSpPr>
          <p:nvPr/>
        </p:nvCxnSpPr>
        <p:spPr>
          <a:xfrm flipH="1">
            <a:off x="10089063" y="2458535"/>
            <a:ext cx="658827" cy="13557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8897D27-5B38-924E-3FAD-56A22B77C1BE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10080044" y="2670030"/>
            <a:ext cx="716128" cy="73297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8" grpId="0"/>
      <p:bldP spid="164" grpId="0" animBg="1"/>
      <p:bldP spid="165" grpId="0"/>
      <p:bldP spid="166" grpId="0"/>
      <p:bldP spid="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Knowledge distillation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09F30-EEC1-8E90-281E-405306470EE4}"/>
              </a:ext>
            </a:extLst>
          </p:cNvPr>
          <p:cNvSpPr txBox="1"/>
          <p:nvPr/>
        </p:nvSpPr>
        <p:spPr>
          <a:xfrm>
            <a:off x="1803999" y="3268362"/>
            <a:ext cx="8227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Knowledge(</a:t>
            </a:r>
            <a:r>
              <a:rPr lang="ko-KR" altLang="en-US" sz="2800" b="1" dirty="0"/>
              <a:t>지식</a:t>
            </a:r>
            <a:r>
              <a:rPr lang="en-US" altLang="ko-KR" sz="2800" b="1" dirty="0"/>
              <a:t>)       +          Distillation(</a:t>
            </a:r>
            <a:r>
              <a:rPr lang="ko-KR" altLang="en-US" sz="2800" b="1" dirty="0"/>
              <a:t>증류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1A5BB-6732-0324-D47C-FB58174A7838}"/>
              </a:ext>
            </a:extLst>
          </p:cNvPr>
          <p:cNvSpPr txBox="1"/>
          <p:nvPr/>
        </p:nvSpPr>
        <p:spPr>
          <a:xfrm>
            <a:off x="922790" y="4137704"/>
            <a:ext cx="463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배우거나 실천을 통해 알게 된 명확한 이해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94DFB-D1A8-5A2E-6EA6-E695D79C8EB1}"/>
              </a:ext>
            </a:extLst>
          </p:cNvPr>
          <p:cNvSpPr txBox="1"/>
          <p:nvPr/>
        </p:nvSpPr>
        <p:spPr>
          <a:xfrm>
            <a:off x="5651653" y="4129459"/>
            <a:ext cx="56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액체를 가열하여 생긴 기체를 냉각하여 </a:t>
            </a:r>
            <a:endParaRPr lang="en-US" altLang="ko-KR" b="1"/>
          </a:p>
          <a:p>
            <a:pPr algn="ctr"/>
            <a:r>
              <a:rPr lang="ko-KR" altLang="en-US" b="1"/>
              <a:t>다시 액체로 만듦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679023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Knowledge distillation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C6032-FBA1-881B-08E9-373B971D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40" y="2262221"/>
            <a:ext cx="8737160" cy="402427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410B8C-5592-1DBB-B027-FA21073F5859}"/>
              </a:ext>
            </a:extLst>
          </p:cNvPr>
          <p:cNvSpPr/>
          <p:nvPr/>
        </p:nvSpPr>
        <p:spPr>
          <a:xfrm>
            <a:off x="2343150" y="2262221"/>
            <a:ext cx="8410575" cy="2004979"/>
          </a:xfrm>
          <a:prstGeom prst="rect">
            <a:avLst/>
          </a:prstGeom>
          <a:noFill/>
          <a:ln w="476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75DD6A-4192-7DDC-FF1A-BF2BF3905897}"/>
              </a:ext>
            </a:extLst>
          </p:cNvPr>
          <p:cNvSpPr txBox="1"/>
          <p:nvPr/>
        </p:nvSpPr>
        <p:spPr>
          <a:xfrm>
            <a:off x="157852" y="5597744"/>
            <a:ext cx="754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큰 모델</a:t>
            </a:r>
            <a:r>
              <a:rPr lang="en-US" altLang="ko-KR" sz="1600" b="1" dirty="0"/>
              <a:t>(Teacher Model)</a:t>
            </a:r>
            <a:r>
              <a:rPr lang="ko-KR" altLang="en-US" sz="1600" b="1" dirty="0"/>
              <a:t>의 정보로 </a:t>
            </a:r>
            <a:r>
              <a:rPr lang="ko-KR" altLang="en-US" sz="1600" b="1" dirty="0">
                <a:sym typeface="Wingdings" panose="05000000000000000000" pitchFamily="2" charset="2"/>
              </a:rPr>
              <a:t>작은 모델</a:t>
            </a:r>
            <a:r>
              <a:rPr lang="en-US" altLang="ko-KR" sz="1600" b="1" dirty="0">
                <a:sym typeface="Wingdings" panose="05000000000000000000" pitchFamily="2" charset="2"/>
              </a:rPr>
              <a:t>(Student)</a:t>
            </a:r>
            <a:r>
              <a:rPr lang="ko-KR" altLang="en-US" sz="1600" b="1" dirty="0">
                <a:sym typeface="Wingdings" panose="05000000000000000000" pitchFamily="2" charset="2"/>
              </a:rPr>
              <a:t>모델을 학습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12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679023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Knowledge distillation</a:t>
            </a:r>
            <a:endParaRPr lang="ko-KR" altLang="en-US" b="1" dirty="0"/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2FCF3DB0-0128-7C42-2904-6DD847DBB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45069"/>
              </p:ext>
            </p:extLst>
          </p:nvPr>
        </p:nvGraphicFramePr>
        <p:xfrm>
          <a:off x="7598957" y="1945495"/>
          <a:ext cx="38068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1706">
                  <a:extLst>
                    <a:ext uri="{9D8B030D-6E8A-4147-A177-3AD203B41FA5}">
                      <a16:colId xmlns:a16="http://schemas.microsoft.com/office/drawing/2014/main" val="3539866210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2459146907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204261923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41044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31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006674-351A-A96A-9469-11D15AC01EF2}"/>
              </a:ext>
            </a:extLst>
          </p:cNvPr>
          <p:cNvSpPr txBox="1"/>
          <p:nvPr/>
        </p:nvSpPr>
        <p:spPr>
          <a:xfrm>
            <a:off x="7528121" y="1603586"/>
            <a:ext cx="409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  Dog       Cow       Cat       Car</a:t>
            </a:r>
            <a:endParaRPr lang="ko-KR" altLang="en-US" dirty="0"/>
          </a:p>
        </p:txBody>
      </p:sp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8CA8E0E9-E9B5-93C2-0787-24892E28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62115"/>
              </p:ext>
            </p:extLst>
          </p:nvPr>
        </p:nvGraphicFramePr>
        <p:xfrm>
          <a:off x="7636949" y="4088554"/>
          <a:ext cx="38068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1706">
                  <a:extLst>
                    <a:ext uri="{9D8B030D-6E8A-4147-A177-3AD203B41FA5}">
                      <a16:colId xmlns:a16="http://schemas.microsoft.com/office/drawing/2014/main" val="3539866210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2459146907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204261923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41044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31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5E5138-AFBC-F740-B1FC-45F43A9D52E1}"/>
              </a:ext>
            </a:extLst>
          </p:cNvPr>
          <p:cNvSpPr txBox="1"/>
          <p:nvPr/>
        </p:nvSpPr>
        <p:spPr>
          <a:xfrm>
            <a:off x="7566113" y="3746645"/>
            <a:ext cx="409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  Dog       Cow       Cat       Car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C2C3A-B586-BFBE-917A-57E628498ECC}"/>
              </a:ext>
            </a:extLst>
          </p:cNvPr>
          <p:cNvSpPr txBox="1"/>
          <p:nvPr/>
        </p:nvSpPr>
        <p:spPr>
          <a:xfrm>
            <a:off x="6843619" y="1934046"/>
            <a:ext cx="81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Label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4ACC8-1785-C1E4-C45A-2729CC05F781}"/>
              </a:ext>
            </a:extLst>
          </p:cNvPr>
          <p:cNvSpPr txBox="1"/>
          <p:nvPr/>
        </p:nvSpPr>
        <p:spPr>
          <a:xfrm>
            <a:off x="6873842" y="4077105"/>
            <a:ext cx="81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Pred</a:t>
            </a:r>
            <a:endParaRPr lang="ko-KR" altLang="en-US" dirty="0"/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D9A80512-E715-C05F-BF7D-FFDAF4AFD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8568"/>
              </p:ext>
            </p:extLst>
          </p:nvPr>
        </p:nvGraphicFramePr>
        <p:xfrm>
          <a:off x="7607446" y="5458509"/>
          <a:ext cx="380682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1706">
                  <a:extLst>
                    <a:ext uri="{9D8B030D-6E8A-4147-A177-3AD203B41FA5}">
                      <a16:colId xmlns:a16="http://schemas.microsoft.com/office/drawing/2014/main" val="3539866210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2459146907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204261923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341044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31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1ECD84D-103F-FFEE-5082-580FEA41E431}"/>
              </a:ext>
            </a:extLst>
          </p:cNvPr>
          <p:cNvSpPr txBox="1"/>
          <p:nvPr/>
        </p:nvSpPr>
        <p:spPr>
          <a:xfrm>
            <a:off x="7536610" y="5116600"/>
            <a:ext cx="409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  Dog       Cow       Cat       Car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EE731-4819-456E-94D9-0C036FD62062}"/>
              </a:ext>
            </a:extLst>
          </p:cNvPr>
          <p:cNvSpPr txBox="1"/>
          <p:nvPr/>
        </p:nvSpPr>
        <p:spPr>
          <a:xfrm>
            <a:off x="6453093" y="5472975"/>
            <a:ext cx="161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softened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B165124-E7C5-B6E7-DF13-F5654462824A}"/>
              </a:ext>
            </a:extLst>
          </p:cNvPr>
          <p:cNvSpPr/>
          <p:nvPr/>
        </p:nvSpPr>
        <p:spPr>
          <a:xfrm>
            <a:off x="9235561" y="4542261"/>
            <a:ext cx="609600" cy="6094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0A8F69-2B7B-B4E0-97CF-4C85DDDF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61" y="3585587"/>
            <a:ext cx="1047153" cy="1295447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308E487-351A-219F-84E4-45C4D08DCD54}"/>
              </a:ext>
            </a:extLst>
          </p:cNvPr>
          <p:cNvSpPr/>
          <p:nvPr/>
        </p:nvSpPr>
        <p:spPr>
          <a:xfrm rot="16200000">
            <a:off x="2741331" y="3993276"/>
            <a:ext cx="609600" cy="60946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EE7A01-8406-B613-6D99-45EDEB693A9E}"/>
              </a:ext>
            </a:extLst>
          </p:cNvPr>
          <p:cNvSpPr/>
          <p:nvPr/>
        </p:nvSpPr>
        <p:spPr>
          <a:xfrm>
            <a:off x="3685412" y="3278275"/>
            <a:ext cx="1647138" cy="18383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Teacher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AFD7045-16E4-D076-D0C8-DC45E7351ACB}"/>
              </a:ext>
            </a:extLst>
          </p:cNvPr>
          <p:cNvSpPr/>
          <p:nvPr/>
        </p:nvSpPr>
        <p:spPr>
          <a:xfrm rot="16200000">
            <a:off x="5921512" y="3976527"/>
            <a:ext cx="609600" cy="60946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ViT</a:t>
            </a:r>
            <a:r>
              <a:rPr lang="en-US" altLang="ko-KR" b="1" dirty="0"/>
              <a:t> (Vision Transformer)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774E3-0944-4306-72F3-58ECC462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98" y="2507441"/>
            <a:ext cx="7555270" cy="39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19" y="1898098"/>
            <a:ext cx="10035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ViT</a:t>
            </a:r>
            <a:r>
              <a:rPr lang="en-US" altLang="ko-KR" b="1" dirty="0"/>
              <a:t> (Vision Transformer)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Contributions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이미지분류에서 </a:t>
            </a:r>
            <a:r>
              <a:rPr lang="en-US" altLang="ko-KR" b="1" dirty="0"/>
              <a:t>Convolution</a:t>
            </a:r>
            <a:r>
              <a:rPr lang="ko-KR" altLang="en-US" b="1" dirty="0"/>
              <a:t>기법을 사용하지 않고 유의미한 성능</a:t>
            </a:r>
            <a:r>
              <a:rPr lang="en-US" altLang="ko-KR" b="1" dirty="0"/>
              <a:t> </a:t>
            </a:r>
            <a:r>
              <a:rPr lang="ko-KR" altLang="en-US" b="1" dirty="0"/>
              <a:t>달성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 err="1"/>
              <a:t>이미지패치</a:t>
            </a:r>
            <a:r>
              <a:rPr lang="en-US" altLang="ko-KR" b="1" dirty="0"/>
              <a:t>(patch)</a:t>
            </a:r>
            <a:r>
              <a:rPr lang="ko-KR" altLang="en-US" b="1" dirty="0"/>
              <a:t>를 단어와 같이 처리</a:t>
            </a:r>
            <a:br>
              <a:rPr lang="en-US" altLang="ko-KR" b="1" dirty="0"/>
            </a:br>
            <a:r>
              <a:rPr lang="en-US" altLang="ko-KR" b="1" dirty="0"/>
              <a:t>3) Transformer</a:t>
            </a:r>
            <a:r>
              <a:rPr lang="ko-KR" altLang="en-US" b="1" dirty="0"/>
              <a:t>의 </a:t>
            </a:r>
            <a:r>
              <a:rPr lang="en-US" altLang="ko-KR" b="1" dirty="0"/>
              <a:t>Encoder</a:t>
            </a:r>
            <a:r>
              <a:rPr lang="ko-KR" altLang="en-US" b="1" dirty="0"/>
              <a:t>를 컴퓨터 비전에 적용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ko-KR" altLang="en-US" b="1" dirty="0"/>
              <a:t>향후 </a:t>
            </a:r>
            <a:r>
              <a:rPr lang="en-US" altLang="ko-KR" b="1" dirty="0" err="1"/>
              <a:t>ViT</a:t>
            </a:r>
            <a:r>
              <a:rPr lang="ko-KR" altLang="en-US" b="1" dirty="0"/>
              <a:t>의 발전 가능성을 시사</a:t>
            </a:r>
            <a:br>
              <a:rPr lang="en-US" altLang="ko-KR" b="1" dirty="0"/>
            </a:b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Limitations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1) Inductive bias</a:t>
            </a:r>
            <a:r>
              <a:rPr lang="ko-KR" altLang="en-US" b="1" dirty="0"/>
              <a:t>의 부재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대용량 데이터가 필요한 사전학습</a:t>
            </a: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개인사용자는 사전학습 못함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2192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792</Words>
  <Application>Microsoft Office PowerPoint</Application>
  <PresentationFormat>와이드스크린</PresentationFormat>
  <Paragraphs>202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Raleway</vt:lpstr>
      <vt:lpstr>times</vt:lpstr>
      <vt:lpstr>Office 테마</vt:lpstr>
      <vt:lpstr>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HongInpyoi</cp:lastModifiedBy>
  <cp:revision>104</cp:revision>
  <dcterms:created xsi:type="dcterms:W3CDTF">2022-04-27T07:26:45Z</dcterms:created>
  <dcterms:modified xsi:type="dcterms:W3CDTF">2022-07-30T06:04:15Z</dcterms:modified>
</cp:coreProperties>
</file>